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notesMasterIdLst>
    <p:notesMasterId r:id="rId22"/>
  </p:notesMasterIdLst>
  <p:sldIdLst>
    <p:sldId id="256" r:id="rId2"/>
    <p:sldId id="571" r:id="rId3"/>
    <p:sldId id="572" r:id="rId4"/>
    <p:sldId id="573" r:id="rId5"/>
    <p:sldId id="580" r:id="rId6"/>
    <p:sldId id="574" r:id="rId7"/>
    <p:sldId id="581" r:id="rId8"/>
    <p:sldId id="575" r:id="rId9"/>
    <p:sldId id="582" r:id="rId10"/>
    <p:sldId id="583" r:id="rId11"/>
    <p:sldId id="584" r:id="rId12"/>
    <p:sldId id="585" r:id="rId13"/>
    <p:sldId id="586" r:id="rId14"/>
    <p:sldId id="587" r:id="rId15"/>
    <p:sldId id="588" r:id="rId16"/>
    <p:sldId id="576" r:id="rId17"/>
    <p:sldId id="577" r:id="rId18"/>
    <p:sldId id="579" r:id="rId19"/>
    <p:sldId id="578" r:id="rId20"/>
    <p:sldId id="570"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14" autoAdjust="0"/>
    <p:restoredTop sz="94660"/>
  </p:normalViewPr>
  <p:slideViewPr>
    <p:cSldViewPr snapToGrid="0">
      <p:cViewPr varScale="1">
        <p:scale>
          <a:sx n="70" d="100"/>
          <a:sy n="70" d="100"/>
        </p:scale>
        <p:origin x="536"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41C6916-94CA-43B7-A5B2-61866329F166}" type="datetimeFigureOut">
              <a:rPr lang="en-IN" smtClean="0"/>
              <a:t>10-05-2025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055AE0-426D-4625-9087-DD8843698953}" type="slidenum">
              <a:rPr lang="en-IN" smtClean="0"/>
              <a:t>‹#›</a:t>
            </a:fld>
            <a:endParaRPr lang="en-IN"/>
          </a:p>
        </p:txBody>
      </p:sp>
    </p:spTree>
    <p:extLst>
      <p:ext uri="{BB962C8B-B14F-4D97-AF65-F5344CB8AC3E}">
        <p14:creationId xmlns:p14="http://schemas.microsoft.com/office/powerpoint/2010/main" val="8771857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E055AE0-426D-4625-9087-DD8843698953}" type="slidenum">
              <a:rPr lang="en-IN" smtClean="0"/>
              <a:t>1</a:t>
            </a:fld>
            <a:endParaRPr lang="en-IN"/>
          </a:p>
        </p:txBody>
      </p:sp>
    </p:spTree>
    <p:extLst>
      <p:ext uri="{BB962C8B-B14F-4D97-AF65-F5344CB8AC3E}">
        <p14:creationId xmlns:p14="http://schemas.microsoft.com/office/powerpoint/2010/main" val="27805953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846CE7D5-CF57-46EF-B807-FDD0502418D4}" type="datetimeFigureOut">
              <a:rPr lang="en-GB" smtClean="0"/>
              <a:t>10/05/2025</a:t>
            </a:fld>
            <a:endParaRPr lang="en-GB"/>
          </a:p>
        </p:txBody>
      </p:sp>
      <p:sp>
        <p:nvSpPr>
          <p:cNvPr id="5" name="Footer Placeholder 4"/>
          <p:cNvSpPr>
            <a:spLocks noGrp="1"/>
          </p:cNvSpPr>
          <p:nvPr>
            <p:ph type="ftr" sz="quarter" idx="11"/>
          </p:nvPr>
        </p:nvSpPr>
        <p:spPr>
          <a:xfrm>
            <a:off x="1876424" y="5410201"/>
            <a:ext cx="5124886" cy="365125"/>
          </a:xfrm>
        </p:spPr>
        <p:txBody>
          <a:bodyPr/>
          <a:lstStyle/>
          <a:p>
            <a:endParaRPr lang="en-GB"/>
          </a:p>
        </p:txBody>
      </p:sp>
      <p:sp>
        <p:nvSpPr>
          <p:cNvPr id="6" name="Slide Number Placeholder 5"/>
          <p:cNvSpPr>
            <a:spLocks noGrp="1"/>
          </p:cNvSpPr>
          <p:nvPr>
            <p:ph type="sldNum" sz="quarter" idx="12"/>
          </p:nvPr>
        </p:nvSpPr>
        <p:spPr>
          <a:xfrm>
            <a:off x="9896911" y="5410199"/>
            <a:ext cx="771089" cy="365125"/>
          </a:xfrm>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2442437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10/05/2025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5203150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10/05/2025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0551753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10/05/2025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6699623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10/05/2025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8604411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46CE7D5-CF57-46EF-B807-FDD0502418D4}" type="datetimeFigureOut">
              <a:rPr lang="en-GB" smtClean="0"/>
              <a:t>10/05/2025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42196372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46CE7D5-CF57-46EF-B807-FDD0502418D4}" type="datetimeFigureOut">
              <a:rPr lang="en-GB" smtClean="0"/>
              <a:t>10/05/2025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6644449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GB" smtClean="0"/>
              <a:t>10/05/2025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01661236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GB" smtClean="0"/>
              <a:t>10/05/2025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1674058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GB" smtClean="0"/>
              <a:t>10/05/2025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9711145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GB" smtClean="0"/>
              <a:t>10/05/2025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6422349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GB" smtClean="0"/>
              <a:t>10/05/2025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9810059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GB" smtClean="0"/>
              <a:t>10/05/2025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4693027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GB" smtClean="0"/>
              <a:t>10/05/2025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4906167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GB" smtClean="0"/>
              <a:t>10/05/2025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466564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10/05/2025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058284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10/05/2025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40228278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846CE7D5-CF57-46EF-B807-FDD0502418D4}" type="datetimeFigureOut">
              <a:rPr lang="en-GB" smtClean="0"/>
              <a:t>10/05/2025</a:t>
            </a:fld>
            <a:endParaRPr lang="en-GB"/>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30EA680-D336-4FF7-8B7A-9848BB0A1C32}" type="slidenum">
              <a:rPr lang="en-GB" smtClean="0"/>
              <a:t>‹#›</a:t>
            </a:fld>
            <a:endParaRPr lang="en-GB"/>
          </a:p>
        </p:txBody>
      </p:sp>
    </p:spTree>
    <p:extLst>
      <p:ext uri="{BB962C8B-B14F-4D97-AF65-F5344CB8AC3E}">
        <p14:creationId xmlns:p14="http://schemas.microsoft.com/office/powerpoint/2010/main" val="242758693"/>
      </p:ext>
    </p:extLst>
  </p:cSld>
  <p:clrMap bg1="dk1" tx1="lt1" bg2="dk2" tx2="lt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029863" y="2752344"/>
            <a:ext cx="4786989" cy="3137077"/>
          </a:xfrm>
        </p:spPr>
        <p:txBody>
          <a:bodyPr vert="horz" lIns="91440" tIns="45720" rIns="91440" bIns="45720" rtlCol="0" anchor="t">
            <a:noAutofit/>
          </a:bodyPr>
          <a:lstStyle/>
          <a:p>
            <a:pPr algn="l">
              <a:spcAft>
                <a:spcPts val="600"/>
              </a:spcAft>
            </a:pPr>
            <a:r>
              <a:rPr lang="en-US" b="1" cap="all" dirty="0"/>
              <a:t>Presented By</a:t>
            </a:r>
            <a:endParaRPr lang="en-US" cap="all" dirty="0"/>
          </a:p>
          <a:p>
            <a:pPr algn="l">
              <a:lnSpc>
                <a:spcPct val="100000"/>
              </a:lnSpc>
              <a:spcAft>
                <a:spcPts val="600"/>
              </a:spcAft>
            </a:pPr>
            <a:r>
              <a:rPr lang="en-US" sz="1600" b="1" i="1" cap="all" dirty="0">
                <a:sym typeface="Wingdings" panose="05000000000000000000" pitchFamily="2" charset="2"/>
              </a:rPr>
              <a:t></a:t>
            </a:r>
            <a:r>
              <a:rPr lang="en-US" sz="1600" b="1" i="1" cap="all" dirty="0"/>
              <a:t>Student Name</a:t>
            </a:r>
            <a:r>
              <a:rPr lang="en-US" sz="1600" b="1" cap="all" dirty="0"/>
              <a:t>: </a:t>
            </a:r>
            <a:r>
              <a:rPr lang="en-US" sz="1600" b="1" cap="all" dirty="0" err="1"/>
              <a:t>K.Kapil</a:t>
            </a:r>
            <a:endParaRPr lang="en-US" sz="1600" b="1" cap="all" dirty="0"/>
          </a:p>
          <a:p>
            <a:pPr algn="l">
              <a:lnSpc>
                <a:spcPct val="100000"/>
              </a:lnSpc>
              <a:spcAft>
                <a:spcPts val="600"/>
              </a:spcAft>
            </a:pPr>
            <a:r>
              <a:rPr lang="en-US" sz="1600" b="1" cap="all" dirty="0">
                <a:sym typeface="Wingdings" panose="05000000000000000000" pitchFamily="2" charset="2"/>
              </a:rPr>
              <a:t></a:t>
            </a:r>
            <a:r>
              <a:rPr lang="en-US" sz="1600" b="1" i="1" cap="all" dirty="0"/>
              <a:t>College Name</a:t>
            </a:r>
            <a:r>
              <a:rPr lang="en-US" sz="1600" b="1" cap="all" dirty="0"/>
              <a:t>: </a:t>
            </a:r>
            <a:r>
              <a:rPr lang="en-US" sz="1600" b="1" cap="all" dirty="0" err="1"/>
              <a:t>Annamacharya</a:t>
            </a:r>
            <a:r>
              <a:rPr lang="en-US" sz="1600" b="1" cap="all" dirty="0"/>
              <a:t>   institute of </a:t>
            </a:r>
            <a:r>
              <a:rPr lang="en-IN" sz="1600" b="1" cap="all" dirty="0"/>
              <a:t>technology and sciences</a:t>
            </a:r>
            <a:endParaRPr lang="en-US" sz="1600" b="1" cap="all" dirty="0"/>
          </a:p>
          <a:p>
            <a:pPr algn="l">
              <a:lnSpc>
                <a:spcPct val="100000"/>
              </a:lnSpc>
              <a:spcAft>
                <a:spcPts val="600"/>
              </a:spcAft>
            </a:pPr>
            <a:r>
              <a:rPr lang="en-US" sz="1600" b="1" cap="all" dirty="0">
                <a:sym typeface="Wingdings" panose="05000000000000000000" pitchFamily="2" charset="2"/>
              </a:rPr>
              <a:t></a:t>
            </a:r>
            <a:r>
              <a:rPr lang="en-US" sz="1600" b="1" i="1" cap="all" dirty="0"/>
              <a:t>Department</a:t>
            </a:r>
            <a:r>
              <a:rPr lang="en-US" sz="1600" b="1" cap="all" dirty="0"/>
              <a:t>: artificial </a:t>
            </a:r>
            <a:r>
              <a:rPr lang="en-IN" sz="1600" b="1" cap="all" dirty="0"/>
              <a:t>intelligence and machine learning </a:t>
            </a:r>
            <a:endParaRPr lang="en-US" sz="1600" b="1" cap="all" dirty="0"/>
          </a:p>
          <a:p>
            <a:pPr algn="l">
              <a:lnSpc>
                <a:spcPct val="100000"/>
              </a:lnSpc>
              <a:spcAft>
                <a:spcPts val="600"/>
              </a:spcAft>
            </a:pPr>
            <a:r>
              <a:rPr lang="en-US" sz="1600" b="1" cap="all" dirty="0">
                <a:sym typeface="Wingdings" panose="05000000000000000000" pitchFamily="2" charset="2"/>
              </a:rPr>
              <a:t></a:t>
            </a:r>
            <a:r>
              <a:rPr lang="en-US" sz="1600" b="1" i="1" cap="all" dirty="0"/>
              <a:t>Email ID</a:t>
            </a:r>
            <a:r>
              <a:rPr lang="en-US" sz="1600" b="1" cap="all" dirty="0"/>
              <a:t>:6302516564kapil@gmail.com</a:t>
            </a:r>
          </a:p>
          <a:p>
            <a:pPr algn="l">
              <a:lnSpc>
                <a:spcPct val="100000"/>
              </a:lnSpc>
              <a:spcAft>
                <a:spcPts val="600"/>
              </a:spcAft>
            </a:pPr>
            <a:r>
              <a:rPr lang="en-US" sz="1600" b="1" cap="all" dirty="0">
                <a:sym typeface="Wingdings" panose="05000000000000000000" pitchFamily="2" charset="2"/>
              </a:rPr>
              <a:t></a:t>
            </a:r>
            <a:r>
              <a:rPr lang="en-US" sz="1600" b="1" i="1" cap="all" dirty="0"/>
              <a:t>AICTE Student ID</a:t>
            </a:r>
            <a:r>
              <a:rPr lang="en-US" sz="1600" b="1" cap="all" dirty="0"/>
              <a:t>: ainsi_96080</a:t>
            </a:r>
            <a:endParaRPr lang="en-US" sz="1600" dirty="0"/>
          </a:p>
        </p:txBody>
      </p:sp>
      <p:pic>
        <p:nvPicPr>
          <p:cNvPr id="5" name="Picture 4">
            <a:extLst>
              <a:ext uri="{FF2B5EF4-FFF2-40B4-BE49-F238E27FC236}">
                <a16:creationId xmlns:a16="http://schemas.microsoft.com/office/drawing/2014/main" id="{B4288F3F-AD4C-81EA-1336-D2C00EFCC479}"/>
              </a:ext>
            </a:extLst>
          </p:cNvPr>
          <p:cNvPicPr>
            <a:picLocks noChangeAspect="1"/>
          </p:cNvPicPr>
          <p:nvPr/>
        </p:nvPicPr>
        <p:blipFill>
          <a:blip r:embed="rId3"/>
          <a:stretch>
            <a:fillRect/>
          </a:stretch>
        </p:blipFill>
        <p:spPr>
          <a:xfrm>
            <a:off x="7576216" y="2336846"/>
            <a:ext cx="4338416" cy="3968072"/>
          </a:xfrm>
          <a:prstGeom prst="rect">
            <a:avLst/>
          </a:prstGeom>
        </p:spPr>
      </p:pic>
      <p:sp>
        <p:nvSpPr>
          <p:cNvPr id="4" name="Rectangle 3">
            <a:extLst>
              <a:ext uri="{FF2B5EF4-FFF2-40B4-BE49-F238E27FC236}">
                <a16:creationId xmlns:a16="http://schemas.microsoft.com/office/drawing/2014/main" id="{66E4977E-9C35-243D-E1AF-7BCF3BFA92DE}"/>
              </a:ext>
            </a:extLst>
          </p:cNvPr>
          <p:cNvSpPr/>
          <p:nvPr/>
        </p:nvSpPr>
        <p:spPr>
          <a:xfrm>
            <a:off x="1719072" y="394512"/>
            <a:ext cx="10195560" cy="1754326"/>
          </a:xfrm>
          <a:prstGeom prst="rect">
            <a:avLst/>
          </a:prstGeom>
          <a:noFill/>
        </p:spPr>
        <p:txBody>
          <a:bodyPr wrap="square" lIns="91440" tIns="45720" rIns="91440" bIns="45720">
            <a:spAutoFit/>
          </a:bodyPr>
          <a:lstStyle/>
          <a:p>
            <a:pPr algn="ctr"/>
            <a:r>
              <a:rPr lang="en-US" sz="5400" b="0" i="1" kern="120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BITICOIN PRICE PREDICTION USING Machine learning</a:t>
            </a:r>
            <a:endParaRPr lang="en-IN"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9E52604-3C77-32A6-397F-FD5C1CF9FB85}"/>
              </a:ext>
            </a:extLst>
          </p:cNvPr>
          <p:cNvSpPr txBox="1"/>
          <p:nvPr/>
        </p:nvSpPr>
        <p:spPr>
          <a:xfrm>
            <a:off x="1530417" y="519764"/>
            <a:ext cx="2338939" cy="707886"/>
          </a:xfrm>
          <a:prstGeom prst="rect">
            <a:avLst/>
          </a:prstGeom>
          <a:noFill/>
        </p:spPr>
        <p:txBody>
          <a:bodyPr wrap="square" rtlCol="0">
            <a:spAutoFit/>
          </a:bodyPr>
          <a:lstStyle/>
          <a:p>
            <a:r>
              <a:rPr lang="en-IN" sz="4000" dirty="0">
                <a:latin typeface="Algerian" panose="04020705040A02060702" pitchFamily="82" charset="0"/>
              </a:rPr>
              <a:t>CODE:</a:t>
            </a:r>
          </a:p>
        </p:txBody>
      </p:sp>
      <p:sp>
        <p:nvSpPr>
          <p:cNvPr id="4" name="TextBox 3">
            <a:extLst>
              <a:ext uri="{FF2B5EF4-FFF2-40B4-BE49-F238E27FC236}">
                <a16:creationId xmlns:a16="http://schemas.microsoft.com/office/drawing/2014/main" id="{054BF57E-3D9B-43EA-AB95-438770B79BA6}"/>
              </a:ext>
            </a:extLst>
          </p:cNvPr>
          <p:cNvSpPr txBox="1"/>
          <p:nvPr/>
        </p:nvSpPr>
        <p:spPr>
          <a:xfrm>
            <a:off x="1318661" y="1347537"/>
            <a:ext cx="5091764" cy="4066622"/>
          </a:xfrm>
          <a:prstGeom prst="rect">
            <a:avLst/>
          </a:prstGeom>
          <a:noFill/>
        </p:spPr>
        <p:txBody>
          <a:bodyPr wrap="square">
            <a:spAutoFit/>
          </a:bodyPr>
          <a:lstStyle/>
          <a:p>
            <a:r>
              <a:rPr lang="en-IN" dirty="0"/>
              <a:t>import </a:t>
            </a:r>
            <a:r>
              <a:rPr lang="en-IN" dirty="0" err="1"/>
              <a:t>numpy</a:t>
            </a:r>
            <a:r>
              <a:rPr lang="en-IN" dirty="0"/>
              <a:t> as np</a:t>
            </a:r>
          </a:p>
          <a:p>
            <a:r>
              <a:rPr lang="en-IN" dirty="0"/>
              <a:t>import pandas as pd</a:t>
            </a:r>
          </a:p>
          <a:p>
            <a:r>
              <a:rPr lang="en-IN" dirty="0"/>
              <a:t>import </a:t>
            </a:r>
            <a:r>
              <a:rPr lang="en-IN" dirty="0" err="1"/>
              <a:t>matplotlib.pyplot</a:t>
            </a:r>
            <a:r>
              <a:rPr lang="en-IN" dirty="0"/>
              <a:t> as </a:t>
            </a:r>
            <a:r>
              <a:rPr lang="en-IN" dirty="0" err="1"/>
              <a:t>plt</a:t>
            </a:r>
            <a:endParaRPr lang="en-IN" dirty="0"/>
          </a:p>
          <a:p>
            <a:r>
              <a:rPr lang="en-IN" dirty="0"/>
              <a:t>import seaborn as </a:t>
            </a:r>
            <a:r>
              <a:rPr lang="en-IN" dirty="0" err="1"/>
              <a:t>sb</a:t>
            </a:r>
            <a:endParaRPr lang="en-IN" dirty="0"/>
          </a:p>
          <a:p>
            <a:endParaRPr lang="en-IN" dirty="0"/>
          </a:p>
          <a:p>
            <a:r>
              <a:rPr lang="en-IN" dirty="0"/>
              <a:t>from </a:t>
            </a:r>
            <a:r>
              <a:rPr lang="en-IN" dirty="0" err="1"/>
              <a:t>sklearn.model_selection</a:t>
            </a:r>
            <a:r>
              <a:rPr lang="en-IN" dirty="0"/>
              <a:t> import </a:t>
            </a:r>
            <a:r>
              <a:rPr lang="en-IN" dirty="0" err="1"/>
              <a:t>train_test_split</a:t>
            </a:r>
            <a:endParaRPr lang="en-IN" dirty="0"/>
          </a:p>
          <a:p>
            <a:r>
              <a:rPr lang="en-IN" dirty="0"/>
              <a:t>from </a:t>
            </a:r>
            <a:r>
              <a:rPr lang="en-IN" dirty="0" err="1"/>
              <a:t>sklearn.preprocessing</a:t>
            </a:r>
            <a:r>
              <a:rPr lang="en-IN" dirty="0"/>
              <a:t> import </a:t>
            </a:r>
            <a:r>
              <a:rPr lang="en-IN" dirty="0" err="1"/>
              <a:t>StandardScaler</a:t>
            </a:r>
            <a:endParaRPr lang="en-IN" dirty="0"/>
          </a:p>
          <a:p>
            <a:r>
              <a:rPr lang="en-IN" dirty="0"/>
              <a:t>from </a:t>
            </a:r>
            <a:r>
              <a:rPr lang="en-IN" dirty="0" err="1"/>
              <a:t>sklearn.linear_model</a:t>
            </a:r>
            <a:r>
              <a:rPr lang="en-IN" dirty="0"/>
              <a:t> import </a:t>
            </a:r>
            <a:r>
              <a:rPr lang="en-IN" dirty="0" err="1"/>
              <a:t>LogisticRegression</a:t>
            </a:r>
            <a:endParaRPr lang="en-IN" dirty="0"/>
          </a:p>
          <a:p>
            <a:r>
              <a:rPr lang="en-IN" dirty="0"/>
              <a:t>from </a:t>
            </a:r>
            <a:r>
              <a:rPr lang="en-IN" dirty="0" err="1"/>
              <a:t>sklearn.svm</a:t>
            </a:r>
            <a:r>
              <a:rPr lang="en-IN" dirty="0"/>
              <a:t> import SVC</a:t>
            </a:r>
          </a:p>
          <a:p>
            <a:r>
              <a:rPr lang="en-IN" dirty="0"/>
              <a:t>from </a:t>
            </a:r>
            <a:r>
              <a:rPr lang="en-IN" dirty="0" err="1"/>
              <a:t>xgboost</a:t>
            </a:r>
            <a:r>
              <a:rPr lang="en-IN" dirty="0"/>
              <a:t> import </a:t>
            </a:r>
            <a:r>
              <a:rPr lang="en-IN" dirty="0" err="1"/>
              <a:t>XGBClassifier</a:t>
            </a:r>
            <a:endParaRPr lang="en-IN" dirty="0"/>
          </a:p>
          <a:p>
            <a:r>
              <a:rPr lang="en-IN" dirty="0"/>
              <a:t>from </a:t>
            </a:r>
            <a:r>
              <a:rPr lang="en-IN" dirty="0" err="1"/>
              <a:t>sklearn</a:t>
            </a:r>
            <a:r>
              <a:rPr lang="en-IN" dirty="0"/>
              <a:t> import metrics</a:t>
            </a:r>
          </a:p>
          <a:p>
            <a:endParaRPr lang="en-IN" dirty="0"/>
          </a:p>
          <a:p>
            <a:r>
              <a:rPr lang="en-IN" dirty="0"/>
              <a:t>import warnings</a:t>
            </a:r>
          </a:p>
          <a:p>
            <a:r>
              <a:rPr lang="en-IN" dirty="0" err="1"/>
              <a:t>warnings.filterwarnings</a:t>
            </a:r>
            <a:r>
              <a:rPr lang="en-IN" dirty="0"/>
              <a:t>('ignore')</a:t>
            </a:r>
          </a:p>
        </p:txBody>
      </p:sp>
      <p:sp>
        <p:nvSpPr>
          <p:cNvPr id="6" name="TextBox 5">
            <a:extLst>
              <a:ext uri="{FF2B5EF4-FFF2-40B4-BE49-F238E27FC236}">
                <a16:creationId xmlns:a16="http://schemas.microsoft.com/office/drawing/2014/main" id="{09489105-BBEB-3FCF-3FD5-7C65F0FA8427}"/>
              </a:ext>
            </a:extLst>
          </p:cNvPr>
          <p:cNvSpPr txBox="1"/>
          <p:nvPr/>
        </p:nvSpPr>
        <p:spPr>
          <a:xfrm>
            <a:off x="1886551" y="5691905"/>
            <a:ext cx="6102416" cy="646331"/>
          </a:xfrm>
          <a:prstGeom prst="rect">
            <a:avLst/>
          </a:prstGeom>
          <a:noFill/>
        </p:spPr>
        <p:txBody>
          <a:bodyPr wrap="square">
            <a:spAutoFit/>
          </a:bodyPr>
          <a:lstStyle/>
          <a:p>
            <a:r>
              <a:rPr lang="en-IN" dirty="0" err="1"/>
              <a:t>df</a:t>
            </a:r>
            <a:r>
              <a:rPr lang="en-IN" dirty="0"/>
              <a:t> = </a:t>
            </a:r>
            <a:r>
              <a:rPr lang="en-IN" dirty="0" err="1"/>
              <a:t>pd.read_csv</a:t>
            </a:r>
            <a:r>
              <a:rPr lang="en-IN" dirty="0"/>
              <a:t>('bitcoin.csv')</a:t>
            </a:r>
          </a:p>
          <a:p>
            <a:r>
              <a:rPr lang="en-IN" dirty="0" err="1"/>
              <a:t>df.head</a:t>
            </a:r>
            <a:r>
              <a:rPr lang="en-IN" dirty="0"/>
              <a:t>()</a:t>
            </a:r>
          </a:p>
        </p:txBody>
      </p:sp>
      <p:pic>
        <p:nvPicPr>
          <p:cNvPr id="8" name="Picture 7">
            <a:extLst>
              <a:ext uri="{FF2B5EF4-FFF2-40B4-BE49-F238E27FC236}">
                <a16:creationId xmlns:a16="http://schemas.microsoft.com/office/drawing/2014/main" id="{5D1E4BDE-ECDF-9D31-6624-4A6C68A8E25E}"/>
              </a:ext>
            </a:extLst>
          </p:cNvPr>
          <p:cNvPicPr>
            <a:picLocks noChangeAspect="1"/>
          </p:cNvPicPr>
          <p:nvPr/>
        </p:nvPicPr>
        <p:blipFill>
          <a:blip r:embed="rId2"/>
          <a:stretch>
            <a:fillRect/>
          </a:stretch>
        </p:blipFill>
        <p:spPr>
          <a:xfrm>
            <a:off x="6343047" y="1699971"/>
            <a:ext cx="5322771" cy="3458058"/>
          </a:xfrm>
          <a:prstGeom prst="rect">
            <a:avLst/>
          </a:prstGeom>
        </p:spPr>
      </p:pic>
    </p:spTree>
    <p:extLst>
      <p:ext uri="{BB962C8B-B14F-4D97-AF65-F5344CB8AC3E}">
        <p14:creationId xmlns:p14="http://schemas.microsoft.com/office/powerpoint/2010/main" val="18377193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FAC74F8-716E-5937-381D-30FFF2E858E3}"/>
              </a:ext>
            </a:extLst>
          </p:cNvPr>
          <p:cNvSpPr txBox="1"/>
          <p:nvPr/>
        </p:nvSpPr>
        <p:spPr>
          <a:xfrm>
            <a:off x="1260910" y="1078575"/>
            <a:ext cx="6102416" cy="369332"/>
          </a:xfrm>
          <a:prstGeom prst="rect">
            <a:avLst/>
          </a:prstGeom>
          <a:noFill/>
        </p:spPr>
        <p:txBody>
          <a:bodyPr wrap="square">
            <a:spAutoFit/>
          </a:bodyPr>
          <a:lstStyle/>
          <a:p>
            <a:r>
              <a:rPr lang="en-IN"/>
              <a:t>df.describe()</a:t>
            </a:r>
            <a:endParaRPr lang="en-IN" dirty="0"/>
          </a:p>
        </p:txBody>
      </p:sp>
      <p:sp>
        <p:nvSpPr>
          <p:cNvPr id="8" name="TextBox 7">
            <a:extLst>
              <a:ext uri="{FF2B5EF4-FFF2-40B4-BE49-F238E27FC236}">
                <a16:creationId xmlns:a16="http://schemas.microsoft.com/office/drawing/2014/main" id="{3870892B-3436-2C84-F5D5-87A61623F51D}"/>
              </a:ext>
            </a:extLst>
          </p:cNvPr>
          <p:cNvSpPr txBox="1"/>
          <p:nvPr/>
        </p:nvSpPr>
        <p:spPr>
          <a:xfrm>
            <a:off x="1260910" y="735650"/>
            <a:ext cx="6102416" cy="369332"/>
          </a:xfrm>
          <a:prstGeom prst="rect">
            <a:avLst/>
          </a:prstGeom>
          <a:noFill/>
        </p:spPr>
        <p:txBody>
          <a:bodyPr wrap="square">
            <a:spAutoFit/>
          </a:bodyPr>
          <a:lstStyle/>
          <a:p>
            <a:r>
              <a:rPr lang="en-IN" dirty="0" err="1"/>
              <a:t>df.shape</a:t>
            </a:r>
            <a:endParaRPr lang="en-IN" dirty="0"/>
          </a:p>
        </p:txBody>
      </p:sp>
      <p:sp>
        <p:nvSpPr>
          <p:cNvPr id="10" name="TextBox 9">
            <a:extLst>
              <a:ext uri="{FF2B5EF4-FFF2-40B4-BE49-F238E27FC236}">
                <a16:creationId xmlns:a16="http://schemas.microsoft.com/office/drawing/2014/main" id="{653E5F29-63BA-E0D9-87FF-E2DA4B148439}"/>
              </a:ext>
            </a:extLst>
          </p:cNvPr>
          <p:cNvSpPr txBox="1"/>
          <p:nvPr/>
        </p:nvSpPr>
        <p:spPr>
          <a:xfrm>
            <a:off x="1260910" y="1879705"/>
            <a:ext cx="6102416" cy="1477328"/>
          </a:xfrm>
          <a:prstGeom prst="rect">
            <a:avLst/>
          </a:prstGeom>
          <a:noFill/>
        </p:spPr>
        <p:txBody>
          <a:bodyPr wrap="square">
            <a:spAutoFit/>
          </a:bodyPr>
          <a:lstStyle/>
          <a:p>
            <a:r>
              <a:rPr lang="en-IN" dirty="0" err="1"/>
              <a:t>plt.figure</a:t>
            </a:r>
            <a:r>
              <a:rPr lang="en-IN" dirty="0"/>
              <a:t>(</a:t>
            </a:r>
            <a:r>
              <a:rPr lang="en-IN" dirty="0" err="1"/>
              <a:t>figsize</a:t>
            </a:r>
            <a:r>
              <a:rPr lang="en-IN" dirty="0"/>
              <a:t>=(15, 5))</a:t>
            </a:r>
          </a:p>
          <a:p>
            <a:r>
              <a:rPr lang="en-IN" dirty="0" err="1"/>
              <a:t>plt.plot</a:t>
            </a:r>
            <a:r>
              <a:rPr lang="en-IN" dirty="0"/>
              <a:t>(</a:t>
            </a:r>
            <a:r>
              <a:rPr lang="en-IN" dirty="0" err="1"/>
              <a:t>df</a:t>
            </a:r>
            <a:r>
              <a:rPr lang="en-IN" dirty="0"/>
              <a:t>['Close'])</a:t>
            </a:r>
          </a:p>
          <a:p>
            <a:r>
              <a:rPr lang="en-IN" dirty="0" err="1"/>
              <a:t>plt.title</a:t>
            </a:r>
            <a:r>
              <a:rPr lang="en-IN" dirty="0"/>
              <a:t>('Bitcoin Close price.', </a:t>
            </a:r>
            <a:r>
              <a:rPr lang="en-IN" dirty="0" err="1"/>
              <a:t>fontsize</a:t>
            </a:r>
            <a:r>
              <a:rPr lang="en-IN" dirty="0"/>
              <a:t>=15)</a:t>
            </a:r>
          </a:p>
          <a:p>
            <a:r>
              <a:rPr lang="en-IN" dirty="0" err="1"/>
              <a:t>plt.ylabel</a:t>
            </a:r>
            <a:r>
              <a:rPr lang="en-IN" dirty="0"/>
              <a:t>('Price in dollars.')</a:t>
            </a:r>
          </a:p>
          <a:p>
            <a:r>
              <a:rPr lang="en-IN" dirty="0" err="1"/>
              <a:t>plt.show</a:t>
            </a:r>
            <a:r>
              <a:rPr lang="en-IN" dirty="0"/>
              <a:t>()</a:t>
            </a:r>
          </a:p>
        </p:txBody>
      </p:sp>
      <p:sp>
        <p:nvSpPr>
          <p:cNvPr id="12" name="TextBox 11">
            <a:extLst>
              <a:ext uri="{FF2B5EF4-FFF2-40B4-BE49-F238E27FC236}">
                <a16:creationId xmlns:a16="http://schemas.microsoft.com/office/drawing/2014/main" id="{CC0B2A24-65BC-E7A9-C6B0-1772DC730E30}"/>
              </a:ext>
            </a:extLst>
          </p:cNvPr>
          <p:cNvSpPr txBox="1"/>
          <p:nvPr/>
        </p:nvSpPr>
        <p:spPr>
          <a:xfrm>
            <a:off x="1260910" y="1479140"/>
            <a:ext cx="6102416" cy="369332"/>
          </a:xfrm>
          <a:prstGeom prst="rect">
            <a:avLst/>
          </a:prstGeom>
          <a:noFill/>
        </p:spPr>
        <p:txBody>
          <a:bodyPr wrap="square">
            <a:spAutoFit/>
          </a:bodyPr>
          <a:lstStyle/>
          <a:p>
            <a:r>
              <a:rPr lang="en-IN" dirty="0"/>
              <a:t>df.info()</a:t>
            </a:r>
          </a:p>
        </p:txBody>
      </p:sp>
      <p:sp>
        <p:nvSpPr>
          <p:cNvPr id="13" name="Rectangle 2">
            <a:extLst>
              <a:ext uri="{FF2B5EF4-FFF2-40B4-BE49-F238E27FC236}">
                <a16:creationId xmlns:a16="http://schemas.microsoft.com/office/drawing/2014/main" id="{98A2D28E-91CB-E2D6-31E0-A15F5C925AC6}"/>
              </a:ext>
            </a:extLst>
          </p:cNvPr>
          <p:cNvSpPr>
            <a:spLocks noChangeArrowheads="1"/>
          </p:cNvSpPr>
          <p:nvPr/>
        </p:nvSpPr>
        <p:spPr bwMode="auto">
          <a:xfrm>
            <a:off x="7363326" y="420721"/>
            <a:ext cx="2598821" cy="334689"/>
          </a:xfrm>
          <a:prstGeom prst="rect">
            <a:avLst/>
          </a:prstGeom>
          <a:noFill/>
          <a:ln>
            <a:noFill/>
          </a:ln>
          <a:effectLst/>
        </p:spPr>
        <p:txBody>
          <a:bodyPr vert="horz" wrap="square" lIns="0" tIns="0" rIns="0" bIns="5713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Consolas" panose="020B0609020204030204" pitchFamily="49" charset="0"/>
              </a:rPr>
              <a:t>(</a:t>
            </a:r>
            <a:r>
              <a:rPr kumimoji="0" lang="en-US" altLang="en-US" b="0" i="0" u="none" strike="noStrike" cap="none" normalizeH="0" baseline="0" dirty="0">
                <a:ln>
                  <a:noFill/>
                </a:ln>
                <a:solidFill>
                  <a:schemeClr val="tx1"/>
                </a:solidFill>
                <a:effectLst/>
                <a:latin typeface="Consolas" panose="020B0609020204030204" pitchFamily="49" charset="0"/>
              </a:rPr>
              <a:t>2713, 7)</a:t>
            </a:r>
            <a:r>
              <a:rPr kumimoji="0" lang="en-US" altLang="en-US" b="0" i="0" u="none" strike="noStrike" cap="none" normalizeH="0" baseline="0" dirty="0">
                <a:ln>
                  <a:noFill/>
                </a:ln>
                <a:solidFill>
                  <a:schemeClr val="tx1"/>
                </a:solidFill>
                <a:effectLst/>
              </a:rPr>
              <a:t> </a:t>
            </a:r>
            <a:endParaRPr kumimoji="0" lang="en-US" altLang="en-US" b="0" i="0" u="none" strike="noStrike" cap="none" normalizeH="0" baseline="0" dirty="0">
              <a:ln>
                <a:noFill/>
              </a:ln>
              <a:solidFill>
                <a:schemeClr val="tx1"/>
              </a:solidFill>
              <a:effectLst/>
              <a:latin typeface="Arial" panose="020B0604020202020204" pitchFamily="34" charset="0"/>
            </a:endParaRPr>
          </a:p>
        </p:txBody>
      </p:sp>
      <p:pic>
        <p:nvPicPr>
          <p:cNvPr id="15" name="Picture 14">
            <a:extLst>
              <a:ext uri="{FF2B5EF4-FFF2-40B4-BE49-F238E27FC236}">
                <a16:creationId xmlns:a16="http://schemas.microsoft.com/office/drawing/2014/main" id="{0049DFA3-2138-C6E3-ADFA-7CAD4B36BEE4}"/>
              </a:ext>
            </a:extLst>
          </p:cNvPr>
          <p:cNvPicPr>
            <a:picLocks noChangeAspect="1"/>
          </p:cNvPicPr>
          <p:nvPr/>
        </p:nvPicPr>
        <p:blipFill>
          <a:blip r:embed="rId2"/>
          <a:stretch>
            <a:fillRect/>
          </a:stretch>
        </p:blipFill>
        <p:spPr>
          <a:xfrm>
            <a:off x="6352673" y="836220"/>
            <a:ext cx="3936733" cy="2794352"/>
          </a:xfrm>
          <a:prstGeom prst="rect">
            <a:avLst/>
          </a:prstGeom>
        </p:spPr>
      </p:pic>
      <p:pic>
        <p:nvPicPr>
          <p:cNvPr id="17" name="Picture 16">
            <a:extLst>
              <a:ext uri="{FF2B5EF4-FFF2-40B4-BE49-F238E27FC236}">
                <a16:creationId xmlns:a16="http://schemas.microsoft.com/office/drawing/2014/main" id="{4B809C03-25F3-FBAA-6807-0A3A07A30FE9}"/>
              </a:ext>
            </a:extLst>
          </p:cNvPr>
          <p:cNvPicPr>
            <a:picLocks noChangeAspect="1"/>
          </p:cNvPicPr>
          <p:nvPr/>
        </p:nvPicPr>
        <p:blipFill>
          <a:blip r:embed="rId3"/>
          <a:stretch>
            <a:fillRect/>
          </a:stretch>
        </p:blipFill>
        <p:spPr>
          <a:xfrm>
            <a:off x="6278821" y="3788831"/>
            <a:ext cx="4010585" cy="2876951"/>
          </a:xfrm>
          <a:prstGeom prst="rect">
            <a:avLst/>
          </a:prstGeom>
        </p:spPr>
      </p:pic>
      <p:pic>
        <p:nvPicPr>
          <p:cNvPr id="19" name="Picture 18">
            <a:extLst>
              <a:ext uri="{FF2B5EF4-FFF2-40B4-BE49-F238E27FC236}">
                <a16:creationId xmlns:a16="http://schemas.microsoft.com/office/drawing/2014/main" id="{3FCA9F55-668C-70B8-8246-742088D03C4B}"/>
              </a:ext>
            </a:extLst>
          </p:cNvPr>
          <p:cNvPicPr>
            <a:picLocks noChangeAspect="1"/>
          </p:cNvPicPr>
          <p:nvPr/>
        </p:nvPicPr>
        <p:blipFill>
          <a:blip r:embed="rId4"/>
          <a:stretch>
            <a:fillRect/>
          </a:stretch>
        </p:blipFill>
        <p:spPr>
          <a:xfrm>
            <a:off x="510138" y="3788831"/>
            <a:ext cx="5505651" cy="2377440"/>
          </a:xfrm>
          <a:prstGeom prst="rect">
            <a:avLst/>
          </a:prstGeom>
        </p:spPr>
      </p:pic>
      <p:sp>
        <p:nvSpPr>
          <p:cNvPr id="27" name="TextBox 26">
            <a:extLst>
              <a:ext uri="{FF2B5EF4-FFF2-40B4-BE49-F238E27FC236}">
                <a16:creationId xmlns:a16="http://schemas.microsoft.com/office/drawing/2014/main" id="{3D99EF29-B9A8-1720-6228-3EEBFF7A2663}"/>
              </a:ext>
            </a:extLst>
          </p:cNvPr>
          <p:cNvSpPr txBox="1"/>
          <p:nvPr/>
        </p:nvSpPr>
        <p:spPr>
          <a:xfrm>
            <a:off x="1434164" y="154004"/>
            <a:ext cx="1703672" cy="523220"/>
          </a:xfrm>
          <a:prstGeom prst="rect">
            <a:avLst/>
          </a:prstGeom>
          <a:noFill/>
        </p:spPr>
        <p:txBody>
          <a:bodyPr wrap="square" rtlCol="0">
            <a:spAutoFit/>
          </a:bodyPr>
          <a:lstStyle/>
          <a:p>
            <a:r>
              <a:rPr lang="en-IN" sz="2800" dirty="0">
                <a:latin typeface="Algerian" panose="04020705040A02060702" pitchFamily="82" charset="0"/>
              </a:rPr>
              <a:t>CODE:</a:t>
            </a:r>
          </a:p>
        </p:txBody>
      </p:sp>
      <p:sp>
        <p:nvSpPr>
          <p:cNvPr id="28" name="TextBox 27">
            <a:extLst>
              <a:ext uri="{FF2B5EF4-FFF2-40B4-BE49-F238E27FC236}">
                <a16:creationId xmlns:a16="http://schemas.microsoft.com/office/drawing/2014/main" id="{3DA6517C-E244-8576-0A5F-22E56D6808C6}"/>
              </a:ext>
            </a:extLst>
          </p:cNvPr>
          <p:cNvSpPr txBox="1"/>
          <p:nvPr/>
        </p:nvSpPr>
        <p:spPr>
          <a:xfrm>
            <a:off x="5091764" y="231006"/>
            <a:ext cx="1617044" cy="461665"/>
          </a:xfrm>
          <a:prstGeom prst="rect">
            <a:avLst/>
          </a:prstGeom>
          <a:noFill/>
        </p:spPr>
        <p:txBody>
          <a:bodyPr wrap="square" rtlCol="0">
            <a:spAutoFit/>
          </a:bodyPr>
          <a:lstStyle/>
          <a:p>
            <a:r>
              <a:rPr lang="en-IN" sz="2400" dirty="0">
                <a:latin typeface="Algerian" panose="04020705040A02060702" pitchFamily="82" charset="0"/>
              </a:rPr>
              <a:t>OUTPUTS:</a:t>
            </a:r>
          </a:p>
        </p:txBody>
      </p:sp>
    </p:spTree>
    <p:extLst>
      <p:ext uri="{BB962C8B-B14F-4D97-AF65-F5344CB8AC3E}">
        <p14:creationId xmlns:p14="http://schemas.microsoft.com/office/powerpoint/2010/main" val="28685451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22F1A23-8D19-0E04-8B19-DD2FB3793A8D}"/>
              </a:ext>
            </a:extLst>
          </p:cNvPr>
          <p:cNvSpPr txBox="1"/>
          <p:nvPr/>
        </p:nvSpPr>
        <p:spPr>
          <a:xfrm>
            <a:off x="1183907" y="542041"/>
            <a:ext cx="6102416" cy="369332"/>
          </a:xfrm>
          <a:prstGeom prst="rect">
            <a:avLst/>
          </a:prstGeom>
          <a:noFill/>
        </p:spPr>
        <p:txBody>
          <a:bodyPr wrap="square">
            <a:spAutoFit/>
          </a:bodyPr>
          <a:lstStyle/>
          <a:p>
            <a:r>
              <a:rPr lang="en-IN" dirty="0" err="1"/>
              <a:t>df</a:t>
            </a:r>
            <a:r>
              <a:rPr lang="en-IN" dirty="0"/>
              <a:t>[</a:t>
            </a:r>
            <a:r>
              <a:rPr lang="en-IN" dirty="0" err="1"/>
              <a:t>df</a:t>
            </a:r>
            <a:r>
              <a:rPr lang="en-IN" dirty="0"/>
              <a:t>['Close'] == </a:t>
            </a:r>
            <a:r>
              <a:rPr lang="en-IN" dirty="0" err="1"/>
              <a:t>df</a:t>
            </a:r>
            <a:r>
              <a:rPr lang="en-IN" dirty="0"/>
              <a:t>['</a:t>
            </a:r>
            <a:r>
              <a:rPr lang="en-IN" dirty="0" err="1"/>
              <a:t>Adj</a:t>
            </a:r>
            <a:r>
              <a:rPr lang="en-IN" dirty="0"/>
              <a:t> Close']].shape, </a:t>
            </a:r>
            <a:r>
              <a:rPr lang="en-IN" dirty="0" err="1"/>
              <a:t>df.shape</a:t>
            </a:r>
            <a:endParaRPr lang="en-IN" dirty="0"/>
          </a:p>
        </p:txBody>
      </p:sp>
      <p:sp>
        <p:nvSpPr>
          <p:cNvPr id="5" name="TextBox 4">
            <a:extLst>
              <a:ext uri="{FF2B5EF4-FFF2-40B4-BE49-F238E27FC236}">
                <a16:creationId xmlns:a16="http://schemas.microsoft.com/office/drawing/2014/main" id="{CBF7EEA5-6A05-946C-CE23-DAB95752CA1B}"/>
              </a:ext>
            </a:extLst>
          </p:cNvPr>
          <p:cNvSpPr txBox="1"/>
          <p:nvPr/>
        </p:nvSpPr>
        <p:spPr>
          <a:xfrm>
            <a:off x="1183907" y="1568223"/>
            <a:ext cx="6102416" cy="2031325"/>
          </a:xfrm>
          <a:prstGeom prst="rect">
            <a:avLst/>
          </a:prstGeom>
          <a:noFill/>
        </p:spPr>
        <p:txBody>
          <a:bodyPr wrap="square">
            <a:spAutoFit/>
          </a:bodyPr>
          <a:lstStyle/>
          <a:p>
            <a:r>
              <a:rPr lang="en-IN" dirty="0"/>
              <a:t>features = ['Open', 'High', 'Low', 'Close']</a:t>
            </a:r>
          </a:p>
          <a:p>
            <a:endParaRPr lang="en-IN" dirty="0"/>
          </a:p>
          <a:p>
            <a:r>
              <a:rPr lang="en-IN" dirty="0" err="1"/>
              <a:t>plt.subplots</a:t>
            </a:r>
            <a:r>
              <a:rPr lang="en-IN" dirty="0"/>
              <a:t>(</a:t>
            </a:r>
            <a:r>
              <a:rPr lang="en-IN" dirty="0" err="1"/>
              <a:t>figsize</a:t>
            </a:r>
            <a:r>
              <a:rPr lang="en-IN" dirty="0"/>
              <a:t>=(20,10))</a:t>
            </a:r>
          </a:p>
          <a:p>
            <a:r>
              <a:rPr lang="en-IN" dirty="0"/>
              <a:t>for </a:t>
            </a:r>
            <a:r>
              <a:rPr lang="en-IN" dirty="0" err="1"/>
              <a:t>i</a:t>
            </a:r>
            <a:r>
              <a:rPr lang="en-IN" dirty="0"/>
              <a:t>, col in enumerate(features):</a:t>
            </a:r>
          </a:p>
          <a:p>
            <a:r>
              <a:rPr lang="en-IN" dirty="0"/>
              <a:t>  </a:t>
            </a:r>
            <a:r>
              <a:rPr lang="en-IN" dirty="0" err="1"/>
              <a:t>plt.subplot</a:t>
            </a:r>
            <a:r>
              <a:rPr lang="en-IN" dirty="0"/>
              <a:t>(2,2,i+1)</a:t>
            </a:r>
          </a:p>
          <a:p>
            <a:r>
              <a:rPr lang="en-IN" dirty="0"/>
              <a:t>  </a:t>
            </a:r>
            <a:r>
              <a:rPr lang="en-IN" dirty="0" err="1"/>
              <a:t>sb.distplot</a:t>
            </a:r>
            <a:r>
              <a:rPr lang="en-IN" dirty="0"/>
              <a:t>(</a:t>
            </a:r>
            <a:r>
              <a:rPr lang="en-IN" dirty="0" err="1"/>
              <a:t>df</a:t>
            </a:r>
            <a:r>
              <a:rPr lang="en-IN" dirty="0"/>
              <a:t>[col])</a:t>
            </a:r>
          </a:p>
          <a:p>
            <a:r>
              <a:rPr lang="en-IN" dirty="0" err="1"/>
              <a:t>plt.show</a:t>
            </a:r>
            <a:r>
              <a:rPr lang="en-IN" dirty="0"/>
              <a:t>()</a:t>
            </a:r>
          </a:p>
        </p:txBody>
      </p:sp>
      <p:sp>
        <p:nvSpPr>
          <p:cNvPr id="7" name="TextBox 6">
            <a:extLst>
              <a:ext uri="{FF2B5EF4-FFF2-40B4-BE49-F238E27FC236}">
                <a16:creationId xmlns:a16="http://schemas.microsoft.com/office/drawing/2014/main" id="{FA81CB02-DC95-DCDF-C31D-169E68928314}"/>
              </a:ext>
            </a:extLst>
          </p:cNvPr>
          <p:cNvSpPr txBox="1"/>
          <p:nvPr/>
        </p:nvSpPr>
        <p:spPr>
          <a:xfrm>
            <a:off x="1183907" y="1198891"/>
            <a:ext cx="6102416" cy="369332"/>
          </a:xfrm>
          <a:prstGeom prst="rect">
            <a:avLst/>
          </a:prstGeom>
          <a:noFill/>
        </p:spPr>
        <p:txBody>
          <a:bodyPr wrap="square">
            <a:spAutoFit/>
          </a:bodyPr>
          <a:lstStyle/>
          <a:p>
            <a:r>
              <a:rPr lang="en-IN" dirty="0" err="1"/>
              <a:t>df.isnull</a:t>
            </a:r>
            <a:r>
              <a:rPr lang="en-IN" dirty="0"/>
              <a:t>().sum()</a:t>
            </a:r>
          </a:p>
        </p:txBody>
      </p:sp>
      <p:sp>
        <p:nvSpPr>
          <p:cNvPr id="8" name="Rectangle 1">
            <a:extLst>
              <a:ext uri="{FF2B5EF4-FFF2-40B4-BE49-F238E27FC236}">
                <a16:creationId xmlns:a16="http://schemas.microsoft.com/office/drawing/2014/main" id="{044ED047-28A0-2453-9D16-35E7F96ABB89}"/>
              </a:ext>
            </a:extLst>
          </p:cNvPr>
          <p:cNvSpPr>
            <a:spLocks noChangeArrowheads="1"/>
          </p:cNvSpPr>
          <p:nvPr/>
        </p:nvSpPr>
        <p:spPr bwMode="auto">
          <a:xfrm>
            <a:off x="8162224" y="498107"/>
            <a:ext cx="12192000" cy="457200"/>
          </a:xfrm>
          <a:prstGeom prst="rect">
            <a:avLst/>
          </a:prstGeom>
          <a:noFill/>
          <a:ln>
            <a:noFill/>
          </a:ln>
          <a:effectLst/>
        </p:spPr>
        <p:txBody>
          <a:bodyPr vert="horz" wrap="none" lIns="0" tIns="0" rIns="0" bIns="5713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Consolas" panose="020B0609020204030204" pitchFamily="49" charset="0"/>
              </a:rPr>
              <a:t>((2713, 7), (2713, 7))</a:t>
            </a: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2" name="Picture 11">
            <a:extLst>
              <a:ext uri="{FF2B5EF4-FFF2-40B4-BE49-F238E27FC236}">
                <a16:creationId xmlns:a16="http://schemas.microsoft.com/office/drawing/2014/main" id="{D7A27475-1355-AA95-25A9-3311CE8D70C2}"/>
              </a:ext>
            </a:extLst>
          </p:cNvPr>
          <p:cNvPicPr>
            <a:picLocks noChangeAspect="1"/>
          </p:cNvPicPr>
          <p:nvPr/>
        </p:nvPicPr>
        <p:blipFill>
          <a:blip r:embed="rId2"/>
          <a:stretch>
            <a:fillRect/>
          </a:stretch>
        </p:blipFill>
        <p:spPr>
          <a:xfrm>
            <a:off x="8239224" y="964275"/>
            <a:ext cx="2685449" cy="2353003"/>
          </a:xfrm>
          <a:prstGeom prst="rect">
            <a:avLst/>
          </a:prstGeom>
        </p:spPr>
      </p:pic>
      <p:sp>
        <p:nvSpPr>
          <p:cNvPr id="14" name="TextBox 13">
            <a:extLst>
              <a:ext uri="{FF2B5EF4-FFF2-40B4-BE49-F238E27FC236}">
                <a16:creationId xmlns:a16="http://schemas.microsoft.com/office/drawing/2014/main" id="{77730C62-F2FD-7229-9C37-3781E7D88879}"/>
              </a:ext>
            </a:extLst>
          </p:cNvPr>
          <p:cNvSpPr txBox="1"/>
          <p:nvPr/>
        </p:nvSpPr>
        <p:spPr>
          <a:xfrm>
            <a:off x="1183907" y="884904"/>
            <a:ext cx="10183528" cy="369332"/>
          </a:xfrm>
          <a:prstGeom prst="rect">
            <a:avLst/>
          </a:prstGeom>
          <a:noFill/>
        </p:spPr>
        <p:txBody>
          <a:bodyPr wrap="square">
            <a:spAutoFit/>
          </a:bodyPr>
          <a:lstStyle/>
          <a:p>
            <a:r>
              <a:rPr lang="en-IN" dirty="0" err="1"/>
              <a:t>df</a:t>
            </a:r>
            <a:r>
              <a:rPr lang="en-IN" dirty="0"/>
              <a:t> = </a:t>
            </a:r>
            <a:r>
              <a:rPr lang="en-IN" dirty="0" err="1"/>
              <a:t>df.drop</a:t>
            </a:r>
            <a:r>
              <a:rPr lang="en-IN" dirty="0"/>
              <a:t>(['</a:t>
            </a:r>
            <a:r>
              <a:rPr lang="en-IN" dirty="0" err="1"/>
              <a:t>Adj</a:t>
            </a:r>
            <a:r>
              <a:rPr lang="en-IN" dirty="0"/>
              <a:t> Close'], axis=1)</a:t>
            </a:r>
          </a:p>
        </p:txBody>
      </p:sp>
      <p:pic>
        <p:nvPicPr>
          <p:cNvPr id="16" name="Picture 15">
            <a:extLst>
              <a:ext uri="{FF2B5EF4-FFF2-40B4-BE49-F238E27FC236}">
                <a16:creationId xmlns:a16="http://schemas.microsoft.com/office/drawing/2014/main" id="{667B1957-CDB6-2A13-54E6-324C8F3CBA4A}"/>
              </a:ext>
            </a:extLst>
          </p:cNvPr>
          <p:cNvPicPr>
            <a:picLocks noChangeAspect="1"/>
          </p:cNvPicPr>
          <p:nvPr/>
        </p:nvPicPr>
        <p:blipFill>
          <a:blip r:embed="rId3"/>
          <a:stretch>
            <a:fillRect/>
          </a:stretch>
        </p:blipFill>
        <p:spPr>
          <a:xfrm>
            <a:off x="1747230" y="3707809"/>
            <a:ext cx="8697539" cy="2846995"/>
          </a:xfrm>
          <a:prstGeom prst="rect">
            <a:avLst/>
          </a:prstGeom>
        </p:spPr>
      </p:pic>
      <p:sp>
        <p:nvSpPr>
          <p:cNvPr id="17" name="TextBox 16">
            <a:extLst>
              <a:ext uri="{FF2B5EF4-FFF2-40B4-BE49-F238E27FC236}">
                <a16:creationId xmlns:a16="http://schemas.microsoft.com/office/drawing/2014/main" id="{764F5082-2A6D-8B71-05F5-2E3EFDB671DB}"/>
              </a:ext>
            </a:extLst>
          </p:cNvPr>
          <p:cNvSpPr txBox="1"/>
          <p:nvPr/>
        </p:nvSpPr>
        <p:spPr>
          <a:xfrm>
            <a:off x="1953928" y="0"/>
            <a:ext cx="1828800" cy="584775"/>
          </a:xfrm>
          <a:prstGeom prst="rect">
            <a:avLst/>
          </a:prstGeom>
          <a:noFill/>
        </p:spPr>
        <p:txBody>
          <a:bodyPr wrap="square" rtlCol="0">
            <a:spAutoFit/>
          </a:bodyPr>
          <a:lstStyle/>
          <a:p>
            <a:r>
              <a:rPr lang="en-IN" sz="3200" dirty="0">
                <a:latin typeface="Algerian" panose="04020705040A02060702" pitchFamily="82" charset="0"/>
              </a:rPr>
              <a:t>CODE:</a:t>
            </a:r>
          </a:p>
        </p:txBody>
      </p:sp>
      <p:sp>
        <p:nvSpPr>
          <p:cNvPr id="18" name="TextBox 17">
            <a:extLst>
              <a:ext uri="{FF2B5EF4-FFF2-40B4-BE49-F238E27FC236}">
                <a16:creationId xmlns:a16="http://schemas.microsoft.com/office/drawing/2014/main" id="{2067AE67-C137-8494-3C18-D179F7277383}"/>
              </a:ext>
            </a:extLst>
          </p:cNvPr>
          <p:cNvSpPr txBox="1"/>
          <p:nvPr/>
        </p:nvSpPr>
        <p:spPr>
          <a:xfrm>
            <a:off x="7757962" y="0"/>
            <a:ext cx="1828800" cy="584775"/>
          </a:xfrm>
          <a:prstGeom prst="rect">
            <a:avLst/>
          </a:prstGeom>
          <a:noFill/>
        </p:spPr>
        <p:txBody>
          <a:bodyPr wrap="square" rtlCol="0">
            <a:spAutoFit/>
          </a:bodyPr>
          <a:lstStyle/>
          <a:p>
            <a:r>
              <a:rPr lang="en-IN" sz="3200" dirty="0">
                <a:latin typeface="Algerian" panose="04020705040A02060702" pitchFamily="82" charset="0"/>
              </a:rPr>
              <a:t>OUTPUT:</a:t>
            </a:r>
          </a:p>
        </p:txBody>
      </p:sp>
    </p:spTree>
    <p:extLst>
      <p:ext uri="{BB962C8B-B14F-4D97-AF65-F5344CB8AC3E}">
        <p14:creationId xmlns:p14="http://schemas.microsoft.com/office/powerpoint/2010/main" val="16236875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AD2FE9A-9829-C1F5-0B2F-3F3E9A99765B}"/>
              </a:ext>
            </a:extLst>
          </p:cNvPr>
          <p:cNvSpPr txBox="1"/>
          <p:nvPr/>
        </p:nvSpPr>
        <p:spPr>
          <a:xfrm>
            <a:off x="1029903" y="719563"/>
            <a:ext cx="6102416" cy="1477328"/>
          </a:xfrm>
          <a:prstGeom prst="rect">
            <a:avLst/>
          </a:prstGeom>
          <a:noFill/>
        </p:spPr>
        <p:txBody>
          <a:bodyPr wrap="square">
            <a:spAutoFit/>
          </a:bodyPr>
          <a:lstStyle/>
          <a:p>
            <a:r>
              <a:rPr lang="en-IN" dirty="0" err="1"/>
              <a:t>plt.subplots</a:t>
            </a:r>
            <a:r>
              <a:rPr lang="en-IN" dirty="0"/>
              <a:t>(</a:t>
            </a:r>
            <a:r>
              <a:rPr lang="en-IN" dirty="0" err="1"/>
              <a:t>figsize</a:t>
            </a:r>
            <a:r>
              <a:rPr lang="en-IN" dirty="0"/>
              <a:t>=(20,10))</a:t>
            </a:r>
          </a:p>
          <a:p>
            <a:r>
              <a:rPr lang="en-IN" dirty="0"/>
              <a:t>for </a:t>
            </a:r>
            <a:r>
              <a:rPr lang="en-IN" dirty="0" err="1"/>
              <a:t>i</a:t>
            </a:r>
            <a:r>
              <a:rPr lang="en-IN" dirty="0"/>
              <a:t>, col in enumerate(features):</a:t>
            </a:r>
          </a:p>
          <a:p>
            <a:r>
              <a:rPr lang="en-IN" dirty="0"/>
              <a:t>  </a:t>
            </a:r>
            <a:r>
              <a:rPr lang="en-IN" dirty="0" err="1"/>
              <a:t>plt.subplot</a:t>
            </a:r>
            <a:r>
              <a:rPr lang="en-IN" dirty="0"/>
              <a:t>(2,2,i+1)</a:t>
            </a:r>
          </a:p>
          <a:p>
            <a:r>
              <a:rPr lang="en-IN" dirty="0"/>
              <a:t>  </a:t>
            </a:r>
            <a:r>
              <a:rPr lang="en-IN" dirty="0" err="1"/>
              <a:t>sb.boxplot</a:t>
            </a:r>
            <a:r>
              <a:rPr lang="en-IN" dirty="0"/>
              <a:t>(</a:t>
            </a:r>
            <a:r>
              <a:rPr lang="en-IN" dirty="0" err="1"/>
              <a:t>df</a:t>
            </a:r>
            <a:r>
              <a:rPr lang="en-IN" dirty="0"/>
              <a:t>[col])</a:t>
            </a:r>
          </a:p>
          <a:p>
            <a:r>
              <a:rPr lang="en-IN" dirty="0" err="1"/>
              <a:t>plt.show</a:t>
            </a:r>
            <a:r>
              <a:rPr lang="en-IN" dirty="0"/>
              <a:t>()</a:t>
            </a:r>
          </a:p>
        </p:txBody>
      </p:sp>
      <p:sp>
        <p:nvSpPr>
          <p:cNvPr id="5" name="TextBox 4">
            <a:extLst>
              <a:ext uri="{FF2B5EF4-FFF2-40B4-BE49-F238E27FC236}">
                <a16:creationId xmlns:a16="http://schemas.microsoft.com/office/drawing/2014/main" id="{60BBAAA8-D7AE-B735-FED8-01785A67E5DE}"/>
              </a:ext>
            </a:extLst>
          </p:cNvPr>
          <p:cNvSpPr txBox="1"/>
          <p:nvPr/>
        </p:nvSpPr>
        <p:spPr>
          <a:xfrm>
            <a:off x="693019" y="2196891"/>
            <a:ext cx="6102416" cy="3416320"/>
          </a:xfrm>
          <a:prstGeom prst="rect">
            <a:avLst/>
          </a:prstGeom>
          <a:noFill/>
        </p:spPr>
        <p:txBody>
          <a:bodyPr wrap="square">
            <a:spAutoFit/>
          </a:bodyPr>
          <a:lstStyle/>
          <a:p>
            <a:r>
              <a:rPr lang="en-IN" dirty="0" err="1"/>
              <a:t>splitted</a:t>
            </a:r>
            <a:r>
              <a:rPr lang="en-IN" dirty="0"/>
              <a:t> = </a:t>
            </a:r>
            <a:r>
              <a:rPr lang="en-IN" dirty="0" err="1"/>
              <a:t>df</a:t>
            </a:r>
            <a:r>
              <a:rPr lang="en-IN" dirty="0"/>
              <a:t>['Date'].</a:t>
            </a:r>
            <a:r>
              <a:rPr lang="en-IN" dirty="0" err="1"/>
              <a:t>str.split</a:t>
            </a:r>
            <a:r>
              <a:rPr lang="en-IN" dirty="0"/>
              <a:t>('-', expand=True)</a:t>
            </a:r>
          </a:p>
          <a:p>
            <a:endParaRPr lang="en-IN" dirty="0"/>
          </a:p>
          <a:p>
            <a:r>
              <a:rPr lang="en-IN" dirty="0" err="1"/>
              <a:t>df</a:t>
            </a:r>
            <a:r>
              <a:rPr lang="en-IN" dirty="0"/>
              <a:t>['year'] = </a:t>
            </a:r>
            <a:r>
              <a:rPr lang="en-IN" dirty="0" err="1"/>
              <a:t>splitted</a:t>
            </a:r>
            <a:r>
              <a:rPr lang="en-IN" dirty="0"/>
              <a:t>[0].</a:t>
            </a:r>
            <a:r>
              <a:rPr lang="en-IN" dirty="0" err="1"/>
              <a:t>astype</a:t>
            </a:r>
            <a:r>
              <a:rPr lang="en-IN" dirty="0"/>
              <a:t>('int')</a:t>
            </a:r>
          </a:p>
          <a:p>
            <a:r>
              <a:rPr lang="en-IN" dirty="0" err="1"/>
              <a:t>df</a:t>
            </a:r>
            <a:r>
              <a:rPr lang="en-IN" dirty="0"/>
              <a:t>['month'] = </a:t>
            </a:r>
            <a:r>
              <a:rPr lang="en-IN" dirty="0" err="1"/>
              <a:t>splitted</a:t>
            </a:r>
            <a:r>
              <a:rPr lang="en-IN" dirty="0"/>
              <a:t>[1].</a:t>
            </a:r>
            <a:r>
              <a:rPr lang="en-IN" dirty="0" err="1"/>
              <a:t>astype</a:t>
            </a:r>
            <a:r>
              <a:rPr lang="en-IN" dirty="0"/>
              <a:t>('int')</a:t>
            </a:r>
          </a:p>
          <a:p>
            <a:r>
              <a:rPr lang="en-IN" dirty="0" err="1"/>
              <a:t>df</a:t>
            </a:r>
            <a:r>
              <a:rPr lang="en-IN" dirty="0"/>
              <a:t>['day'] = </a:t>
            </a:r>
            <a:r>
              <a:rPr lang="en-IN" dirty="0" err="1"/>
              <a:t>splitted</a:t>
            </a:r>
            <a:r>
              <a:rPr lang="en-IN" dirty="0"/>
              <a:t>[2].</a:t>
            </a:r>
            <a:r>
              <a:rPr lang="en-IN" dirty="0" err="1"/>
              <a:t>astype</a:t>
            </a:r>
            <a:r>
              <a:rPr lang="en-IN" dirty="0"/>
              <a:t>('int')</a:t>
            </a:r>
          </a:p>
          <a:p>
            <a:endParaRPr lang="en-IN" dirty="0"/>
          </a:p>
          <a:p>
            <a:r>
              <a:rPr lang="en-IN" dirty="0"/>
              <a:t># Convert the 'Date' column to datetime objects</a:t>
            </a:r>
          </a:p>
          <a:p>
            <a:r>
              <a:rPr lang="en-IN" dirty="0" err="1"/>
              <a:t>df</a:t>
            </a:r>
            <a:r>
              <a:rPr lang="en-IN" dirty="0"/>
              <a:t>['Date'] = </a:t>
            </a:r>
            <a:r>
              <a:rPr lang="en-IN" dirty="0" err="1"/>
              <a:t>pd.to_datetime</a:t>
            </a:r>
            <a:r>
              <a:rPr lang="en-IN" dirty="0"/>
              <a:t>(</a:t>
            </a:r>
            <a:r>
              <a:rPr lang="en-IN" dirty="0" err="1"/>
              <a:t>df</a:t>
            </a:r>
            <a:r>
              <a:rPr lang="en-IN" dirty="0"/>
              <a:t>['Date']) </a:t>
            </a:r>
          </a:p>
          <a:p>
            <a:endParaRPr lang="en-IN" dirty="0"/>
          </a:p>
          <a:p>
            <a:r>
              <a:rPr lang="en-IN" dirty="0" err="1"/>
              <a:t>df.head</a:t>
            </a:r>
            <a:r>
              <a:rPr lang="en-IN" dirty="0"/>
              <a:t>()</a:t>
            </a:r>
          </a:p>
          <a:p>
            <a:endParaRPr lang="en-IN" dirty="0"/>
          </a:p>
          <a:p>
            <a:r>
              <a:rPr lang="en-IN" dirty="0"/>
              <a:t># This code is modified by </a:t>
            </a:r>
            <a:r>
              <a:rPr lang="en-IN" dirty="0" err="1"/>
              <a:t>Susobhan</a:t>
            </a:r>
            <a:r>
              <a:rPr lang="en-IN" dirty="0"/>
              <a:t> </a:t>
            </a:r>
            <a:r>
              <a:rPr lang="en-IN" dirty="0" err="1"/>
              <a:t>Akhuli</a:t>
            </a:r>
            <a:endParaRPr lang="en-IN" dirty="0"/>
          </a:p>
        </p:txBody>
      </p:sp>
      <p:pic>
        <p:nvPicPr>
          <p:cNvPr id="7" name="Picture 6">
            <a:extLst>
              <a:ext uri="{FF2B5EF4-FFF2-40B4-BE49-F238E27FC236}">
                <a16:creationId xmlns:a16="http://schemas.microsoft.com/office/drawing/2014/main" id="{0EF6C9E4-1F6B-7C24-7123-86CEA23D6A23}"/>
              </a:ext>
            </a:extLst>
          </p:cNvPr>
          <p:cNvPicPr>
            <a:picLocks noChangeAspect="1"/>
          </p:cNvPicPr>
          <p:nvPr/>
        </p:nvPicPr>
        <p:blipFill>
          <a:blip r:embed="rId2"/>
          <a:stretch>
            <a:fillRect/>
          </a:stretch>
        </p:blipFill>
        <p:spPr>
          <a:xfrm>
            <a:off x="5178392" y="719563"/>
            <a:ext cx="6169793" cy="2772657"/>
          </a:xfrm>
          <a:prstGeom prst="rect">
            <a:avLst/>
          </a:prstGeom>
        </p:spPr>
      </p:pic>
      <p:pic>
        <p:nvPicPr>
          <p:cNvPr id="9" name="Picture 8">
            <a:extLst>
              <a:ext uri="{FF2B5EF4-FFF2-40B4-BE49-F238E27FC236}">
                <a16:creationId xmlns:a16="http://schemas.microsoft.com/office/drawing/2014/main" id="{01ED726F-5C65-21CD-861B-75D126F5D429}"/>
              </a:ext>
            </a:extLst>
          </p:cNvPr>
          <p:cNvPicPr>
            <a:picLocks noChangeAspect="1"/>
          </p:cNvPicPr>
          <p:nvPr/>
        </p:nvPicPr>
        <p:blipFill>
          <a:blip r:embed="rId3"/>
          <a:stretch>
            <a:fillRect/>
          </a:stretch>
        </p:blipFill>
        <p:spPr>
          <a:xfrm>
            <a:off x="5111015" y="4219014"/>
            <a:ext cx="6237170" cy="2268276"/>
          </a:xfrm>
          <a:prstGeom prst="rect">
            <a:avLst/>
          </a:prstGeom>
        </p:spPr>
      </p:pic>
      <p:sp>
        <p:nvSpPr>
          <p:cNvPr id="10" name="TextBox 9">
            <a:extLst>
              <a:ext uri="{FF2B5EF4-FFF2-40B4-BE49-F238E27FC236}">
                <a16:creationId xmlns:a16="http://schemas.microsoft.com/office/drawing/2014/main" id="{3AA3BD38-4CBC-1165-406D-6474A9B32A44}"/>
              </a:ext>
            </a:extLst>
          </p:cNvPr>
          <p:cNvSpPr txBox="1"/>
          <p:nvPr/>
        </p:nvSpPr>
        <p:spPr>
          <a:xfrm>
            <a:off x="1780674" y="0"/>
            <a:ext cx="1925052" cy="584775"/>
          </a:xfrm>
          <a:prstGeom prst="rect">
            <a:avLst/>
          </a:prstGeom>
          <a:noFill/>
        </p:spPr>
        <p:txBody>
          <a:bodyPr wrap="square" rtlCol="0">
            <a:spAutoFit/>
          </a:bodyPr>
          <a:lstStyle/>
          <a:p>
            <a:r>
              <a:rPr lang="en-IN" sz="3200" dirty="0">
                <a:latin typeface="Algerian" panose="04020705040A02060702" pitchFamily="82" charset="0"/>
              </a:rPr>
              <a:t>CODE:</a:t>
            </a:r>
          </a:p>
        </p:txBody>
      </p:sp>
      <p:sp>
        <p:nvSpPr>
          <p:cNvPr id="11" name="TextBox 10">
            <a:extLst>
              <a:ext uri="{FF2B5EF4-FFF2-40B4-BE49-F238E27FC236}">
                <a16:creationId xmlns:a16="http://schemas.microsoft.com/office/drawing/2014/main" id="{8EA5DDEF-9141-B376-7D46-36EF335928BA}"/>
              </a:ext>
            </a:extLst>
          </p:cNvPr>
          <p:cNvSpPr txBox="1"/>
          <p:nvPr/>
        </p:nvSpPr>
        <p:spPr>
          <a:xfrm>
            <a:off x="5736657" y="163629"/>
            <a:ext cx="3080084" cy="584775"/>
          </a:xfrm>
          <a:prstGeom prst="rect">
            <a:avLst/>
          </a:prstGeom>
          <a:noFill/>
        </p:spPr>
        <p:txBody>
          <a:bodyPr wrap="square" rtlCol="0">
            <a:spAutoFit/>
          </a:bodyPr>
          <a:lstStyle/>
          <a:p>
            <a:r>
              <a:rPr lang="en-IN" sz="3200" dirty="0">
                <a:latin typeface="Algerian" panose="04020705040A02060702" pitchFamily="82" charset="0"/>
              </a:rPr>
              <a:t>OUTPUT:</a:t>
            </a:r>
          </a:p>
        </p:txBody>
      </p:sp>
    </p:spTree>
    <p:extLst>
      <p:ext uri="{BB962C8B-B14F-4D97-AF65-F5344CB8AC3E}">
        <p14:creationId xmlns:p14="http://schemas.microsoft.com/office/powerpoint/2010/main" val="16446977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F7B9BBE-287C-EC41-5688-C1C72AE66018}"/>
              </a:ext>
            </a:extLst>
          </p:cNvPr>
          <p:cNvSpPr txBox="1"/>
          <p:nvPr/>
        </p:nvSpPr>
        <p:spPr>
          <a:xfrm>
            <a:off x="838962" y="660368"/>
            <a:ext cx="3321558" cy="1477328"/>
          </a:xfrm>
          <a:prstGeom prst="rect">
            <a:avLst/>
          </a:prstGeom>
          <a:noFill/>
        </p:spPr>
        <p:txBody>
          <a:bodyPr wrap="square">
            <a:spAutoFit/>
          </a:bodyPr>
          <a:lstStyle/>
          <a:p>
            <a:r>
              <a:rPr lang="en-IN" dirty="0" err="1"/>
              <a:t>plt.subplots</a:t>
            </a:r>
            <a:r>
              <a:rPr lang="en-IN" dirty="0"/>
              <a:t>(</a:t>
            </a:r>
            <a:r>
              <a:rPr lang="en-IN" dirty="0" err="1"/>
              <a:t>figsize</a:t>
            </a:r>
            <a:r>
              <a:rPr lang="en-IN" dirty="0"/>
              <a:t>=(20,10))</a:t>
            </a:r>
          </a:p>
          <a:p>
            <a:r>
              <a:rPr lang="en-IN" dirty="0"/>
              <a:t>for </a:t>
            </a:r>
            <a:r>
              <a:rPr lang="en-IN" dirty="0" err="1"/>
              <a:t>i</a:t>
            </a:r>
            <a:r>
              <a:rPr lang="en-IN" dirty="0"/>
              <a:t>, col in enumerate(features):</a:t>
            </a:r>
          </a:p>
          <a:p>
            <a:r>
              <a:rPr lang="en-IN" dirty="0"/>
              <a:t>  </a:t>
            </a:r>
            <a:r>
              <a:rPr lang="en-IN" dirty="0" err="1"/>
              <a:t>plt.subplot</a:t>
            </a:r>
            <a:r>
              <a:rPr lang="en-IN" dirty="0"/>
              <a:t>(2,2,i+1)</a:t>
            </a:r>
          </a:p>
          <a:p>
            <a:r>
              <a:rPr lang="en-IN" dirty="0"/>
              <a:t>  </a:t>
            </a:r>
            <a:r>
              <a:rPr lang="en-IN" dirty="0" err="1"/>
              <a:t>sb.boxplot</a:t>
            </a:r>
            <a:r>
              <a:rPr lang="en-IN" dirty="0"/>
              <a:t>(</a:t>
            </a:r>
            <a:r>
              <a:rPr lang="en-IN" dirty="0" err="1"/>
              <a:t>df</a:t>
            </a:r>
            <a:r>
              <a:rPr lang="en-IN" dirty="0"/>
              <a:t>[col])</a:t>
            </a:r>
          </a:p>
          <a:p>
            <a:r>
              <a:rPr lang="en-IN" dirty="0" err="1"/>
              <a:t>plt.show</a:t>
            </a:r>
            <a:r>
              <a:rPr lang="en-IN" dirty="0"/>
              <a:t>()</a:t>
            </a:r>
          </a:p>
        </p:txBody>
      </p:sp>
      <p:sp>
        <p:nvSpPr>
          <p:cNvPr id="5" name="TextBox 4">
            <a:extLst>
              <a:ext uri="{FF2B5EF4-FFF2-40B4-BE49-F238E27FC236}">
                <a16:creationId xmlns:a16="http://schemas.microsoft.com/office/drawing/2014/main" id="{EE121177-74D4-9249-29BA-A12E554D8BF2}"/>
              </a:ext>
            </a:extLst>
          </p:cNvPr>
          <p:cNvSpPr txBox="1"/>
          <p:nvPr/>
        </p:nvSpPr>
        <p:spPr>
          <a:xfrm>
            <a:off x="838962" y="2137696"/>
            <a:ext cx="4363974" cy="1754326"/>
          </a:xfrm>
          <a:prstGeom prst="rect">
            <a:avLst/>
          </a:prstGeom>
          <a:noFill/>
        </p:spPr>
        <p:txBody>
          <a:bodyPr wrap="square">
            <a:spAutoFit/>
          </a:bodyPr>
          <a:lstStyle/>
          <a:p>
            <a:r>
              <a:rPr lang="en-IN" dirty="0" err="1"/>
              <a:t>splitted</a:t>
            </a:r>
            <a:r>
              <a:rPr lang="en-IN" dirty="0"/>
              <a:t> = </a:t>
            </a:r>
            <a:r>
              <a:rPr lang="en-IN" dirty="0" err="1"/>
              <a:t>df</a:t>
            </a:r>
            <a:r>
              <a:rPr lang="en-IN" dirty="0"/>
              <a:t>['Date'].</a:t>
            </a:r>
            <a:r>
              <a:rPr lang="en-IN" dirty="0" err="1"/>
              <a:t>str.split</a:t>
            </a:r>
            <a:r>
              <a:rPr lang="en-IN" dirty="0"/>
              <a:t>('-', expand=True)</a:t>
            </a:r>
          </a:p>
          <a:p>
            <a:r>
              <a:rPr lang="en-IN" dirty="0" err="1"/>
              <a:t>df</a:t>
            </a:r>
            <a:r>
              <a:rPr lang="en-IN" dirty="0"/>
              <a:t>['year'] = </a:t>
            </a:r>
            <a:r>
              <a:rPr lang="en-IN" dirty="0" err="1"/>
              <a:t>splitted</a:t>
            </a:r>
            <a:r>
              <a:rPr lang="en-IN" dirty="0"/>
              <a:t>[0].</a:t>
            </a:r>
            <a:r>
              <a:rPr lang="en-IN" dirty="0" err="1"/>
              <a:t>astype</a:t>
            </a:r>
            <a:r>
              <a:rPr lang="en-IN" dirty="0"/>
              <a:t>('int')</a:t>
            </a:r>
          </a:p>
          <a:p>
            <a:r>
              <a:rPr lang="en-IN" dirty="0" err="1"/>
              <a:t>df</a:t>
            </a:r>
            <a:r>
              <a:rPr lang="en-IN" dirty="0"/>
              <a:t>['month'] = </a:t>
            </a:r>
            <a:r>
              <a:rPr lang="en-IN" dirty="0" err="1"/>
              <a:t>splitted</a:t>
            </a:r>
            <a:r>
              <a:rPr lang="en-IN" dirty="0"/>
              <a:t>[1].</a:t>
            </a:r>
            <a:r>
              <a:rPr lang="en-IN" dirty="0" err="1"/>
              <a:t>astype</a:t>
            </a:r>
            <a:r>
              <a:rPr lang="en-IN" dirty="0"/>
              <a:t>('int')</a:t>
            </a:r>
          </a:p>
          <a:p>
            <a:r>
              <a:rPr lang="en-IN" dirty="0" err="1"/>
              <a:t>df</a:t>
            </a:r>
            <a:r>
              <a:rPr lang="en-IN" dirty="0"/>
              <a:t>['day'] = </a:t>
            </a:r>
            <a:r>
              <a:rPr lang="en-IN" dirty="0" err="1"/>
              <a:t>splitted</a:t>
            </a:r>
            <a:r>
              <a:rPr lang="en-IN" dirty="0"/>
              <a:t>[2].</a:t>
            </a:r>
            <a:r>
              <a:rPr lang="en-IN" dirty="0" err="1"/>
              <a:t>astype</a:t>
            </a:r>
            <a:r>
              <a:rPr lang="en-IN" dirty="0"/>
              <a:t>('int')</a:t>
            </a:r>
          </a:p>
          <a:p>
            <a:r>
              <a:rPr lang="en-IN" dirty="0" err="1"/>
              <a:t>df</a:t>
            </a:r>
            <a:r>
              <a:rPr lang="en-IN" dirty="0"/>
              <a:t>['Date'] = </a:t>
            </a:r>
            <a:r>
              <a:rPr lang="en-IN" dirty="0" err="1"/>
              <a:t>pd.to_datetime</a:t>
            </a:r>
            <a:r>
              <a:rPr lang="en-IN" dirty="0"/>
              <a:t>(</a:t>
            </a:r>
            <a:r>
              <a:rPr lang="en-IN" dirty="0" err="1"/>
              <a:t>df</a:t>
            </a:r>
            <a:r>
              <a:rPr lang="en-IN" dirty="0"/>
              <a:t>['Date']) </a:t>
            </a:r>
          </a:p>
          <a:p>
            <a:r>
              <a:rPr lang="en-IN" dirty="0" err="1"/>
              <a:t>df.head</a:t>
            </a:r>
            <a:r>
              <a:rPr lang="en-IN" dirty="0"/>
              <a:t>()</a:t>
            </a:r>
          </a:p>
        </p:txBody>
      </p:sp>
      <p:sp>
        <p:nvSpPr>
          <p:cNvPr id="7" name="TextBox 6">
            <a:extLst>
              <a:ext uri="{FF2B5EF4-FFF2-40B4-BE49-F238E27FC236}">
                <a16:creationId xmlns:a16="http://schemas.microsoft.com/office/drawing/2014/main" id="{90E8FE12-6456-52D2-5291-D694294CBD7D}"/>
              </a:ext>
            </a:extLst>
          </p:cNvPr>
          <p:cNvSpPr txBox="1"/>
          <p:nvPr/>
        </p:nvSpPr>
        <p:spPr>
          <a:xfrm>
            <a:off x="838962" y="3892022"/>
            <a:ext cx="6103620" cy="1754326"/>
          </a:xfrm>
          <a:prstGeom prst="rect">
            <a:avLst/>
          </a:prstGeom>
          <a:noFill/>
        </p:spPr>
        <p:txBody>
          <a:bodyPr wrap="square">
            <a:spAutoFit/>
          </a:bodyPr>
          <a:lstStyle/>
          <a:p>
            <a:r>
              <a:rPr lang="en-IN" dirty="0" err="1"/>
              <a:t>data_grouped</a:t>
            </a:r>
            <a:r>
              <a:rPr lang="en-IN" dirty="0"/>
              <a:t> = </a:t>
            </a:r>
            <a:r>
              <a:rPr lang="en-IN" dirty="0" err="1"/>
              <a:t>df.groupby</a:t>
            </a:r>
            <a:r>
              <a:rPr lang="en-IN" dirty="0"/>
              <a:t>('year').mean()</a:t>
            </a:r>
          </a:p>
          <a:p>
            <a:r>
              <a:rPr lang="en-IN" dirty="0" err="1"/>
              <a:t>plt.subplots</a:t>
            </a:r>
            <a:r>
              <a:rPr lang="en-IN" dirty="0"/>
              <a:t>(</a:t>
            </a:r>
            <a:r>
              <a:rPr lang="en-IN" dirty="0" err="1"/>
              <a:t>figsize</a:t>
            </a:r>
            <a:r>
              <a:rPr lang="en-IN" dirty="0"/>
              <a:t>=(20,10))</a:t>
            </a:r>
          </a:p>
          <a:p>
            <a:r>
              <a:rPr lang="en-IN" dirty="0"/>
              <a:t>for </a:t>
            </a:r>
            <a:r>
              <a:rPr lang="en-IN" dirty="0" err="1"/>
              <a:t>i</a:t>
            </a:r>
            <a:r>
              <a:rPr lang="en-IN" dirty="0"/>
              <a:t>, col in enumerate(['Open', 'High', 'Low', 'Close']):</a:t>
            </a:r>
          </a:p>
          <a:p>
            <a:r>
              <a:rPr lang="en-IN" dirty="0"/>
              <a:t>  </a:t>
            </a:r>
            <a:r>
              <a:rPr lang="en-IN" dirty="0" err="1"/>
              <a:t>plt.subplot</a:t>
            </a:r>
            <a:r>
              <a:rPr lang="en-IN" dirty="0"/>
              <a:t>(2,2,i+1)</a:t>
            </a:r>
          </a:p>
          <a:p>
            <a:r>
              <a:rPr lang="en-IN" dirty="0"/>
              <a:t>  </a:t>
            </a:r>
            <a:r>
              <a:rPr lang="en-IN" dirty="0" err="1"/>
              <a:t>data_grouped</a:t>
            </a:r>
            <a:r>
              <a:rPr lang="en-IN" dirty="0"/>
              <a:t>[col].</a:t>
            </a:r>
            <a:r>
              <a:rPr lang="en-IN" dirty="0" err="1"/>
              <a:t>plot.bar</a:t>
            </a:r>
            <a:r>
              <a:rPr lang="en-IN" dirty="0"/>
              <a:t>()</a:t>
            </a:r>
          </a:p>
          <a:p>
            <a:r>
              <a:rPr lang="en-IN" dirty="0" err="1"/>
              <a:t>plt.show</a:t>
            </a:r>
            <a:r>
              <a:rPr lang="en-IN" dirty="0"/>
              <a:t>()</a:t>
            </a:r>
          </a:p>
        </p:txBody>
      </p:sp>
      <p:sp>
        <p:nvSpPr>
          <p:cNvPr id="9" name="TextBox 8">
            <a:extLst>
              <a:ext uri="{FF2B5EF4-FFF2-40B4-BE49-F238E27FC236}">
                <a16:creationId xmlns:a16="http://schemas.microsoft.com/office/drawing/2014/main" id="{93624180-CDB3-5390-982C-D6B31E6DA10D}"/>
              </a:ext>
            </a:extLst>
          </p:cNvPr>
          <p:cNvSpPr txBox="1"/>
          <p:nvPr/>
        </p:nvSpPr>
        <p:spPr>
          <a:xfrm>
            <a:off x="838962" y="5646348"/>
            <a:ext cx="6103620" cy="646331"/>
          </a:xfrm>
          <a:prstGeom prst="rect">
            <a:avLst/>
          </a:prstGeom>
          <a:noFill/>
        </p:spPr>
        <p:txBody>
          <a:bodyPr wrap="square">
            <a:spAutoFit/>
          </a:bodyPr>
          <a:lstStyle/>
          <a:p>
            <a:r>
              <a:rPr lang="en-IN" dirty="0" err="1"/>
              <a:t>df</a:t>
            </a:r>
            <a:r>
              <a:rPr lang="en-IN" dirty="0"/>
              <a:t>['</a:t>
            </a:r>
            <a:r>
              <a:rPr lang="en-IN" dirty="0" err="1"/>
              <a:t>is_quarter_end</a:t>
            </a:r>
            <a:r>
              <a:rPr lang="en-IN" dirty="0"/>
              <a:t>'] = </a:t>
            </a:r>
            <a:r>
              <a:rPr lang="en-IN" dirty="0" err="1"/>
              <a:t>np.where</a:t>
            </a:r>
            <a:r>
              <a:rPr lang="en-IN" dirty="0"/>
              <a:t>(</a:t>
            </a:r>
            <a:r>
              <a:rPr lang="en-IN" dirty="0" err="1"/>
              <a:t>df</a:t>
            </a:r>
            <a:r>
              <a:rPr lang="en-IN" dirty="0"/>
              <a:t>['month']%3==0,1,0)</a:t>
            </a:r>
          </a:p>
          <a:p>
            <a:r>
              <a:rPr lang="en-IN" dirty="0" err="1"/>
              <a:t>df.head</a:t>
            </a:r>
            <a:r>
              <a:rPr lang="en-IN" dirty="0"/>
              <a:t>()</a:t>
            </a:r>
          </a:p>
        </p:txBody>
      </p:sp>
      <p:pic>
        <p:nvPicPr>
          <p:cNvPr id="11" name="Picture 10">
            <a:extLst>
              <a:ext uri="{FF2B5EF4-FFF2-40B4-BE49-F238E27FC236}">
                <a16:creationId xmlns:a16="http://schemas.microsoft.com/office/drawing/2014/main" id="{1ED5BBF4-35FA-5575-5C39-954678DC43B5}"/>
              </a:ext>
            </a:extLst>
          </p:cNvPr>
          <p:cNvPicPr>
            <a:picLocks noChangeAspect="1"/>
          </p:cNvPicPr>
          <p:nvPr/>
        </p:nvPicPr>
        <p:blipFill>
          <a:blip r:embed="rId2"/>
          <a:stretch>
            <a:fillRect/>
          </a:stretch>
        </p:blipFill>
        <p:spPr>
          <a:xfrm>
            <a:off x="5733288" y="565321"/>
            <a:ext cx="5619750" cy="1977813"/>
          </a:xfrm>
          <a:prstGeom prst="rect">
            <a:avLst/>
          </a:prstGeom>
        </p:spPr>
      </p:pic>
      <p:pic>
        <p:nvPicPr>
          <p:cNvPr id="13" name="Picture 12">
            <a:extLst>
              <a:ext uri="{FF2B5EF4-FFF2-40B4-BE49-F238E27FC236}">
                <a16:creationId xmlns:a16="http://schemas.microsoft.com/office/drawing/2014/main" id="{4C1FBF78-77D3-F58B-47D2-9B775ED38BC1}"/>
              </a:ext>
            </a:extLst>
          </p:cNvPr>
          <p:cNvPicPr>
            <a:picLocks noChangeAspect="1"/>
          </p:cNvPicPr>
          <p:nvPr/>
        </p:nvPicPr>
        <p:blipFill>
          <a:blip r:embed="rId3"/>
          <a:stretch>
            <a:fillRect/>
          </a:stretch>
        </p:blipFill>
        <p:spPr>
          <a:xfrm>
            <a:off x="5733288" y="2710757"/>
            <a:ext cx="6373714" cy="1870387"/>
          </a:xfrm>
          <a:prstGeom prst="rect">
            <a:avLst/>
          </a:prstGeom>
        </p:spPr>
      </p:pic>
      <p:pic>
        <p:nvPicPr>
          <p:cNvPr id="15" name="Picture 14">
            <a:extLst>
              <a:ext uri="{FF2B5EF4-FFF2-40B4-BE49-F238E27FC236}">
                <a16:creationId xmlns:a16="http://schemas.microsoft.com/office/drawing/2014/main" id="{485546F2-1385-C369-1098-A42A83B5829B}"/>
              </a:ext>
            </a:extLst>
          </p:cNvPr>
          <p:cNvPicPr>
            <a:picLocks noChangeAspect="1"/>
          </p:cNvPicPr>
          <p:nvPr/>
        </p:nvPicPr>
        <p:blipFill>
          <a:blip r:embed="rId4"/>
          <a:stretch>
            <a:fillRect/>
          </a:stretch>
        </p:blipFill>
        <p:spPr>
          <a:xfrm>
            <a:off x="6096001" y="4672585"/>
            <a:ext cx="5151120" cy="1993392"/>
          </a:xfrm>
          <a:prstGeom prst="rect">
            <a:avLst/>
          </a:prstGeom>
        </p:spPr>
      </p:pic>
    </p:spTree>
    <p:extLst>
      <p:ext uri="{BB962C8B-B14F-4D97-AF65-F5344CB8AC3E}">
        <p14:creationId xmlns:p14="http://schemas.microsoft.com/office/powerpoint/2010/main" val="6736480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E295E8A-7B6D-37CF-21A3-1459C7D128A5}"/>
              </a:ext>
            </a:extLst>
          </p:cNvPr>
          <p:cNvSpPr txBox="1"/>
          <p:nvPr/>
        </p:nvSpPr>
        <p:spPr>
          <a:xfrm>
            <a:off x="1186434" y="68687"/>
            <a:ext cx="4254246" cy="923330"/>
          </a:xfrm>
          <a:prstGeom prst="rect">
            <a:avLst/>
          </a:prstGeom>
          <a:noFill/>
        </p:spPr>
        <p:txBody>
          <a:bodyPr wrap="square">
            <a:spAutoFit/>
          </a:bodyPr>
          <a:lstStyle/>
          <a:p>
            <a:r>
              <a:rPr lang="en-IN" dirty="0" err="1"/>
              <a:t>plt.pie</a:t>
            </a:r>
            <a:r>
              <a:rPr lang="en-IN" dirty="0"/>
              <a:t>(</a:t>
            </a:r>
            <a:r>
              <a:rPr lang="en-IN" dirty="0" err="1"/>
              <a:t>df</a:t>
            </a:r>
            <a:r>
              <a:rPr lang="en-IN" dirty="0"/>
              <a:t>['target'].</a:t>
            </a:r>
            <a:r>
              <a:rPr lang="en-IN" dirty="0" err="1"/>
              <a:t>value_counts</a:t>
            </a:r>
            <a:r>
              <a:rPr lang="en-IN" dirty="0"/>
              <a:t>().values, </a:t>
            </a:r>
          </a:p>
          <a:p>
            <a:r>
              <a:rPr lang="en-IN" dirty="0"/>
              <a:t>        labels=[0, 1], </a:t>
            </a:r>
            <a:r>
              <a:rPr lang="en-IN" dirty="0" err="1"/>
              <a:t>autopct</a:t>
            </a:r>
            <a:r>
              <a:rPr lang="en-IN" dirty="0"/>
              <a:t>='%1.1f%%')</a:t>
            </a:r>
          </a:p>
          <a:p>
            <a:r>
              <a:rPr lang="en-IN" dirty="0" err="1"/>
              <a:t>plt.show</a:t>
            </a:r>
            <a:r>
              <a:rPr lang="en-IN" dirty="0"/>
              <a:t>()</a:t>
            </a:r>
          </a:p>
        </p:txBody>
      </p:sp>
      <p:sp>
        <p:nvSpPr>
          <p:cNvPr id="5" name="TextBox 4">
            <a:extLst>
              <a:ext uri="{FF2B5EF4-FFF2-40B4-BE49-F238E27FC236}">
                <a16:creationId xmlns:a16="http://schemas.microsoft.com/office/drawing/2014/main" id="{61F5F30A-432F-1DA0-6E8A-A73C9433CE47}"/>
              </a:ext>
            </a:extLst>
          </p:cNvPr>
          <p:cNvSpPr txBox="1"/>
          <p:nvPr/>
        </p:nvSpPr>
        <p:spPr>
          <a:xfrm>
            <a:off x="765810" y="992017"/>
            <a:ext cx="6103620" cy="923330"/>
          </a:xfrm>
          <a:prstGeom prst="rect">
            <a:avLst/>
          </a:prstGeom>
          <a:noFill/>
        </p:spPr>
        <p:txBody>
          <a:bodyPr wrap="square">
            <a:spAutoFit/>
          </a:bodyPr>
          <a:lstStyle/>
          <a:p>
            <a:r>
              <a:rPr lang="en-IN" dirty="0" err="1"/>
              <a:t>plt.figure</a:t>
            </a:r>
            <a:r>
              <a:rPr lang="en-IN" dirty="0"/>
              <a:t>(</a:t>
            </a:r>
            <a:r>
              <a:rPr lang="en-IN" dirty="0" err="1"/>
              <a:t>figsize</a:t>
            </a:r>
            <a:r>
              <a:rPr lang="en-IN" dirty="0"/>
              <a:t>=(10, 10))</a:t>
            </a:r>
          </a:p>
          <a:p>
            <a:r>
              <a:rPr lang="en-IN" dirty="0" err="1"/>
              <a:t>sb.heatmap</a:t>
            </a:r>
            <a:r>
              <a:rPr lang="en-IN" dirty="0"/>
              <a:t>(</a:t>
            </a:r>
            <a:r>
              <a:rPr lang="en-IN" dirty="0" err="1"/>
              <a:t>df.corr</a:t>
            </a:r>
            <a:r>
              <a:rPr lang="en-IN" dirty="0"/>
              <a:t>() &gt; 0.9, </a:t>
            </a:r>
            <a:r>
              <a:rPr lang="en-IN" dirty="0" err="1"/>
              <a:t>annot</a:t>
            </a:r>
            <a:r>
              <a:rPr lang="en-IN" dirty="0"/>
              <a:t>=True, cbar=False)</a:t>
            </a:r>
          </a:p>
          <a:p>
            <a:r>
              <a:rPr lang="en-IN" dirty="0" err="1"/>
              <a:t>plt.show</a:t>
            </a:r>
            <a:r>
              <a:rPr lang="en-IN" dirty="0"/>
              <a:t>()</a:t>
            </a:r>
          </a:p>
        </p:txBody>
      </p:sp>
      <p:sp>
        <p:nvSpPr>
          <p:cNvPr id="7" name="TextBox 6">
            <a:extLst>
              <a:ext uri="{FF2B5EF4-FFF2-40B4-BE49-F238E27FC236}">
                <a16:creationId xmlns:a16="http://schemas.microsoft.com/office/drawing/2014/main" id="{DF06D35D-1EEC-230C-0845-D464AC28F569}"/>
              </a:ext>
            </a:extLst>
          </p:cNvPr>
          <p:cNvSpPr txBox="1"/>
          <p:nvPr/>
        </p:nvSpPr>
        <p:spPr>
          <a:xfrm>
            <a:off x="765810" y="1795332"/>
            <a:ext cx="6103620" cy="2308324"/>
          </a:xfrm>
          <a:prstGeom prst="rect">
            <a:avLst/>
          </a:prstGeom>
          <a:noFill/>
        </p:spPr>
        <p:txBody>
          <a:bodyPr wrap="square">
            <a:spAutoFit/>
          </a:bodyPr>
          <a:lstStyle/>
          <a:p>
            <a:r>
              <a:rPr lang="en-IN" dirty="0"/>
              <a:t>features = </a:t>
            </a:r>
            <a:r>
              <a:rPr lang="en-IN" dirty="0" err="1"/>
              <a:t>df</a:t>
            </a:r>
            <a:r>
              <a:rPr lang="en-IN" dirty="0"/>
              <a:t>[['open-close', 'low-high', '</a:t>
            </a:r>
            <a:r>
              <a:rPr lang="en-IN" dirty="0" err="1"/>
              <a:t>is_quarter_end</a:t>
            </a:r>
            <a:r>
              <a:rPr lang="en-IN" dirty="0"/>
              <a:t>']]</a:t>
            </a:r>
          </a:p>
          <a:p>
            <a:r>
              <a:rPr lang="en-IN" dirty="0"/>
              <a:t>target = </a:t>
            </a:r>
            <a:r>
              <a:rPr lang="en-IN" dirty="0" err="1"/>
              <a:t>df</a:t>
            </a:r>
            <a:r>
              <a:rPr lang="en-IN" dirty="0"/>
              <a:t>['target']</a:t>
            </a:r>
          </a:p>
          <a:p>
            <a:r>
              <a:rPr lang="en-IN" dirty="0"/>
              <a:t>scaler = </a:t>
            </a:r>
            <a:r>
              <a:rPr lang="en-IN" dirty="0" err="1"/>
              <a:t>StandardScaler</a:t>
            </a:r>
            <a:r>
              <a:rPr lang="en-IN" dirty="0"/>
              <a:t>()</a:t>
            </a:r>
          </a:p>
          <a:p>
            <a:r>
              <a:rPr lang="en-IN" dirty="0"/>
              <a:t>features = </a:t>
            </a:r>
            <a:r>
              <a:rPr lang="en-IN" dirty="0" err="1"/>
              <a:t>scaler.fit_transform</a:t>
            </a:r>
            <a:r>
              <a:rPr lang="en-IN" dirty="0"/>
              <a:t>(features)</a:t>
            </a:r>
          </a:p>
          <a:p>
            <a:r>
              <a:rPr lang="en-IN" dirty="0" err="1"/>
              <a:t>X_train</a:t>
            </a:r>
            <a:r>
              <a:rPr lang="en-IN" dirty="0"/>
              <a:t>, </a:t>
            </a:r>
            <a:r>
              <a:rPr lang="en-IN" dirty="0" err="1"/>
              <a:t>X_valid</a:t>
            </a:r>
            <a:r>
              <a:rPr lang="en-IN" dirty="0"/>
              <a:t>, </a:t>
            </a:r>
            <a:r>
              <a:rPr lang="en-IN" dirty="0" err="1"/>
              <a:t>Y_train</a:t>
            </a:r>
            <a:r>
              <a:rPr lang="en-IN" dirty="0"/>
              <a:t>, </a:t>
            </a:r>
            <a:r>
              <a:rPr lang="en-IN" dirty="0" err="1"/>
              <a:t>Y_valid</a:t>
            </a:r>
            <a:r>
              <a:rPr lang="en-IN" dirty="0"/>
              <a:t> = </a:t>
            </a:r>
            <a:r>
              <a:rPr lang="en-IN" dirty="0" err="1"/>
              <a:t>X_train</a:t>
            </a:r>
            <a:r>
              <a:rPr lang="en-IN" dirty="0"/>
              <a:t>, </a:t>
            </a:r>
            <a:r>
              <a:rPr lang="en-IN" dirty="0" err="1"/>
              <a:t>X_valid</a:t>
            </a:r>
            <a:r>
              <a:rPr lang="en-IN" dirty="0"/>
              <a:t>, </a:t>
            </a:r>
            <a:r>
              <a:rPr lang="en-IN" dirty="0" err="1"/>
              <a:t>Y_train</a:t>
            </a:r>
            <a:r>
              <a:rPr lang="en-IN" dirty="0"/>
              <a:t>, </a:t>
            </a:r>
            <a:r>
              <a:rPr lang="en-IN" dirty="0" err="1"/>
              <a:t>Y_valid</a:t>
            </a:r>
            <a:r>
              <a:rPr lang="en-IN" dirty="0"/>
              <a:t> = features[:</a:t>
            </a:r>
            <a:r>
              <a:rPr lang="en-IN" dirty="0" err="1"/>
              <a:t>len</a:t>
            </a:r>
            <a:r>
              <a:rPr lang="en-IN" dirty="0"/>
              <a:t>(features)//7],features[</a:t>
            </a:r>
            <a:r>
              <a:rPr lang="en-IN" dirty="0" err="1"/>
              <a:t>len</a:t>
            </a:r>
            <a:r>
              <a:rPr lang="en-IN" dirty="0"/>
              <a:t>(features)//7:],target[:</a:t>
            </a:r>
            <a:r>
              <a:rPr lang="en-IN" dirty="0" err="1"/>
              <a:t>len</a:t>
            </a:r>
            <a:r>
              <a:rPr lang="en-IN" dirty="0"/>
              <a:t>(features)//7],target[</a:t>
            </a:r>
            <a:r>
              <a:rPr lang="en-IN" dirty="0" err="1"/>
              <a:t>len</a:t>
            </a:r>
            <a:r>
              <a:rPr lang="en-IN" dirty="0"/>
              <a:t>(features)//7:]</a:t>
            </a:r>
          </a:p>
        </p:txBody>
      </p:sp>
      <p:sp>
        <p:nvSpPr>
          <p:cNvPr id="9" name="TextBox 8">
            <a:extLst>
              <a:ext uri="{FF2B5EF4-FFF2-40B4-BE49-F238E27FC236}">
                <a16:creationId xmlns:a16="http://schemas.microsoft.com/office/drawing/2014/main" id="{F4664C8A-9DCA-7CF4-0E91-39930753066F}"/>
              </a:ext>
            </a:extLst>
          </p:cNvPr>
          <p:cNvSpPr txBox="1"/>
          <p:nvPr/>
        </p:nvSpPr>
        <p:spPr>
          <a:xfrm>
            <a:off x="1085850" y="3995678"/>
            <a:ext cx="6103620" cy="2862322"/>
          </a:xfrm>
          <a:prstGeom prst="rect">
            <a:avLst/>
          </a:prstGeom>
          <a:noFill/>
        </p:spPr>
        <p:txBody>
          <a:bodyPr wrap="square">
            <a:spAutoFit/>
          </a:bodyPr>
          <a:lstStyle/>
          <a:p>
            <a:r>
              <a:rPr lang="en-IN" dirty="0"/>
              <a:t>models = [</a:t>
            </a:r>
            <a:r>
              <a:rPr lang="en-IN" dirty="0" err="1"/>
              <a:t>LogisticRegression</a:t>
            </a:r>
            <a:r>
              <a:rPr lang="en-IN" dirty="0"/>
              <a:t>(), SVC(kernel='poly', probability=True), </a:t>
            </a:r>
            <a:r>
              <a:rPr lang="en-IN" dirty="0" err="1"/>
              <a:t>XGBClassifier</a:t>
            </a:r>
            <a:r>
              <a:rPr lang="en-IN" dirty="0"/>
              <a:t>()]</a:t>
            </a:r>
          </a:p>
          <a:p>
            <a:r>
              <a:rPr lang="en-IN" dirty="0"/>
              <a:t>for </a:t>
            </a:r>
            <a:r>
              <a:rPr lang="en-IN" dirty="0" err="1"/>
              <a:t>i</a:t>
            </a:r>
            <a:r>
              <a:rPr lang="en-IN" dirty="0"/>
              <a:t> in range(3):</a:t>
            </a:r>
          </a:p>
          <a:p>
            <a:r>
              <a:rPr lang="en-IN" dirty="0"/>
              <a:t>  models[</a:t>
            </a:r>
            <a:r>
              <a:rPr lang="en-IN" dirty="0" err="1"/>
              <a:t>i</a:t>
            </a:r>
            <a:r>
              <a:rPr lang="en-IN" dirty="0"/>
              <a:t>].fit(</a:t>
            </a:r>
            <a:r>
              <a:rPr lang="en-IN" dirty="0" err="1"/>
              <a:t>X_train</a:t>
            </a:r>
            <a:r>
              <a:rPr lang="en-IN" dirty="0"/>
              <a:t>, </a:t>
            </a:r>
            <a:r>
              <a:rPr lang="en-IN" dirty="0" err="1"/>
              <a:t>Y_train</a:t>
            </a:r>
            <a:r>
              <a:rPr lang="en-IN" dirty="0"/>
              <a:t>)</a:t>
            </a:r>
          </a:p>
          <a:p>
            <a:r>
              <a:rPr lang="en-IN" dirty="0"/>
              <a:t>  print(f'{models[</a:t>
            </a:r>
            <a:r>
              <a:rPr lang="en-IN" dirty="0" err="1"/>
              <a:t>i</a:t>
            </a:r>
            <a:r>
              <a:rPr lang="en-IN" dirty="0"/>
              <a:t>]} : ')</a:t>
            </a:r>
          </a:p>
          <a:p>
            <a:r>
              <a:rPr lang="en-IN" dirty="0"/>
              <a:t>  print('Training Accuracy : ', </a:t>
            </a:r>
            <a:r>
              <a:rPr lang="en-IN" dirty="0" err="1"/>
              <a:t>metrics.roc_auc_score</a:t>
            </a:r>
            <a:r>
              <a:rPr lang="en-IN" dirty="0"/>
              <a:t>(</a:t>
            </a:r>
            <a:r>
              <a:rPr lang="en-IN" dirty="0" err="1"/>
              <a:t>Y_train</a:t>
            </a:r>
            <a:r>
              <a:rPr lang="en-IN" dirty="0"/>
              <a:t>, models[</a:t>
            </a:r>
            <a:r>
              <a:rPr lang="en-IN" dirty="0" err="1"/>
              <a:t>i</a:t>
            </a:r>
            <a:r>
              <a:rPr lang="en-IN" dirty="0"/>
              <a:t>].</a:t>
            </a:r>
            <a:r>
              <a:rPr lang="en-IN" dirty="0" err="1"/>
              <a:t>predict_proba</a:t>
            </a:r>
            <a:r>
              <a:rPr lang="en-IN" dirty="0"/>
              <a:t>(</a:t>
            </a:r>
            <a:r>
              <a:rPr lang="en-IN" dirty="0" err="1"/>
              <a:t>X_train</a:t>
            </a:r>
            <a:r>
              <a:rPr lang="en-IN" dirty="0"/>
              <a:t>)[:,1]))</a:t>
            </a:r>
          </a:p>
          <a:p>
            <a:r>
              <a:rPr lang="en-IN" dirty="0"/>
              <a:t>  print('Validation Accuracy : ', </a:t>
            </a:r>
            <a:r>
              <a:rPr lang="en-IN" dirty="0" err="1"/>
              <a:t>metrics.roc_auc_score</a:t>
            </a:r>
            <a:r>
              <a:rPr lang="en-IN" dirty="0"/>
              <a:t>(</a:t>
            </a:r>
            <a:r>
              <a:rPr lang="en-IN" dirty="0" err="1"/>
              <a:t>Y_valid</a:t>
            </a:r>
            <a:r>
              <a:rPr lang="en-IN" dirty="0"/>
              <a:t>, models[</a:t>
            </a:r>
            <a:r>
              <a:rPr lang="en-IN" dirty="0" err="1"/>
              <a:t>i</a:t>
            </a:r>
            <a:r>
              <a:rPr lang="en-IN" dirty="0"/>
              <a:t>].</a:t>
            </a:r>
            <a:r>
              <a:rPr lang="en-IN" dirty="0" err="1"/>
              <a:t>predict_proba</a:t>
            </a:r>
            <a:r>
              <a:rPr lang="en-IN" dirty="0"/>
              <a:t>(</a:t>
            </a:r>
            <a:r>
              <a:rPr lang="en-IN" dirty="0" err="1"/>
              <a:t>X_valid</a:t>
            </a:r>
            <a:r>
              <a:rPr lang="en-IN" dirty="0"/>
              <a:t>)[:,1]))</a:t>
            </a:r>
          </a:p>
          <a:p>
            <a:r>
              <a:rPr lang="en-IN" dirty="0"/>
              <a:t>  print()</a:t>
            </a:r>
          </a:p>
        </p:txBody>
      </p:sp>
      <p:pic>
        <p:nvPicPr>
          <p:cNvPr id="11" name="Picture 10">
            <a:extLst>
              <a:ext uri="{FF2B5EF4-FFF2-40B4-BE49-F238E27FC236}">
                <a16:creationId xmlns:a16="http://schemas.microsoft.com/office/drawing/2014/main" id="{17F600C6-A7C5-96C4-1C99-0B544DE4C21E}"/>
              </a:ext>
            </a:extLst>
          </p:cNvPr>
          <p:cNvPicPr>
            <a:picLocks noChangeAspect="1"/>
          </p:cNvPicPr>
          <p:nvPr/>
        </p:nvPicPr>
        <p:blipFill>
          <a:blip r:embed="rId2"/>
          <a:stretch>
            <a:fillRect/>
          </a:stretch>
        </p:blipFill>
        <p:spPr>
          <a:xfrm>
            <a:off x="6230493" y="141821"/>
            <a:ext cx="2119122" cy="2199025"/>
          </a:xfrm>
          <a:prstGeom prst="rect">
            <a:avLst/>
          </a:prstGeom>
        </p:spPr>
      </p:pic>
      <p:pic>
        <p:nvPicPr>
          <p:cNvPr id="13" name="Picture 12">
            <a:extLst>
              <a:ext uri="{FF2B5EF4-FFF2-40B4-BE49-F238E27FC236}">
                <a16:creationId xmlns:a16="http://schemas.microsoft.com/office/drawing/2014/main" id="{A9E6236B-BEF5-85B0-F63A-32BE91FCEC89}"/>
              </a:ext>
            </a:extLst>
          </p:cNvPr>
          <p:cNvPicPr>
            <a:picLocks noChangeAspect="1"/>
          </p:cNvPicPr>
          <p:nvPr/>
        </p:nvPicPr>
        <p:blipFill>
          <a:blip r:embed="rId3"/>
          <a:stretch>
            <a:fillRect/>
          </a:stretch>
        </p:blipFill>
        <p:spPr>
          <a:xfrm>
            <a:off x="8595360" y="141821"/>
            <a:ext cx="2671317" cy="2199025"/>
          </a:xfrm>
          <a:prstGeom prst="rect">
            <a:avLst/>
          </a:prstGeom>
        </p:spPr>
      </p:pic>
      <p:sp>
        <p:nvSpPr>
          <p:cNvPr id="15" name="TextBox 14">
            <a:extLst>
              <a:ext uri="{FF2B5EF4-FFF2-40B4-BE49-F238E27FC236}">
                <a16:creationId xmlns:a16="http://schemas.microsoft.com/office/drawing/2014/main" id="{6539A804-0B9C-04EC-C7BC-C75578F92272}"/>
              </a:ext>
            </a:extLst>
          </p:cNvPr>
          <p:cNvSpPr txBox="1"/>
          <p:nvPr/>
        </p:nvSpPr>
        <p:spPr>
          <a:xfrm>
            <a:off x="6869430" y="2485830"/>
            <a:ext cx="5054346" cy="1200329"/>
          </a:xfrm>
          <a:prstGeom prst="rect">
            <a:avLst/>
          </a:prstGeom>
          <a:noFill/>
        </p:spPr>
        <p:txBody>
          <a:bodyPr wrap="square">
            <a:spAutoFit/>
          </a:bodyPr>
          <a:lstStyle/>
          <a:p>
            <a:r>
              <a:rPr lang="en-IN" dirty="0"/>
              <a:t>from </a:t>
            </a:r>
            <a:r>
              <a:rPr lang="en-IN" dirty="0" err="1"/>
              <a:t>sklearn.metrics</a:t>
            </a:r>
            <a:r>
              <a:rPr lang="en-IN" dirty="0"/>
              <a:t> import </a:t>
            </a:r>
            <a:r>
              <a:rPr lang="en-IN" dirty="0" err="1"/>
              <a:t>ConfusionMatrixDisplay</a:t>
            </a:r>
            <a:endParaRPr lang="en-IN" dirty="0"/>
          </a:p>
          <a:p>
            <a:r>
              <a:rPr lang="en-IN" dirty="0" err="1"/>
              <a:t>ConfusionMatrixDisplay.from_estimator</a:t>
            </a:r>
            <a:r>
              <a:rPr lang="en-IN" dirty="0"/>
              <a:t>(models[0], </a:t>
            </a:r>
            <a:r>
              <a:rPr lang="en-IN" dirty="0" err="1"/>
              <a:t>X_valid</a:t>
            </a:r>
            <a:r>
              <a:rPr lang="en-IN" dirty="0"/>
              <a:t>, </a:t>
            </a:r>
            <a:r>
              <a:rPr lang="en-IN" dirty="0" err="1"/>
              <a:t>Y_valid</a:t>
            </a:r>
            <a:r>
              <a:rPr lang="en-IN" dirty="0"/>
              <a:t>)</a:t>
            </a:r>
          </a:p>
          <a:p>
            <a:r>
              <a:rPr lang="en-IN" dirty="0" err="1"/>
              <a:t>plt.show</a:t>
            </a:r>
            <a:r>
              <a:rPr lang="en-IN" dirty="0"/>
              <a:t>()</a:t>
            </a:r>
          </a:p>
        </p:txBody>
      </p:sp>
      <p:pic>
        <p:nvPicPr>
          <p:cNvPr id="17" name="Picture 16">
            <a:extLst>
              <a:ext uri="{FF2B5EF4-FFF2-40B4-BE49-F238E27FC236}">
                <a16:creationId xmlns:a16="http://schemas.microsoft.com/office/drawing/2014/main" id="{AC1FFA7C-19D3-DA63-06AE-3B9FA59FDA90}"/>
              </a:ext>
            </a:extLst>
          </p:cNvPr>
          <p:cNvPicPr>
            <a:picLocks noChangeAspect="1"/>
          </p:cNvPicPr>
          <p:nvPr/>
        </p:nvPicPr>
        <p:blipFill>
          <a:blip r:embed="rId4"/>
          <a:stretch>
            <a:fillRect/>
          </a:stretch>
        </p:blipFill>
        <p:spPr>
          <a:xfrm>
            <a:off x="7050024" y="3686158"/>
            <a:ext cx="4056126" cy="2997521"/>
          </a:xfrm>
          <a:prstGeom prst="rect">
            <a:avLst/>
          </a:prstGeom>
        </p:spPr>
      </p:pic>
    </p:spTree>
    <p:extLst>
      <p:ext uri="{BB962C8B-B14F-4D97-AF65-F5344CB8AC3E}">
        <p14:creationId xmlns:p14="http://schemas.microsoft.com/office/powerpoint/2010/main" val="22289419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8F756E-D4E1-5A9A-636A-7FA06EC394F3}"/>
              </a:ext>
            </a:extLst>
          </p:cNvPr>
          <p:cNvSpPr>
            <a:spLocks noGrp="1"/>
          </p:cNvSpPr>
          <p:nvPr>
            <p:ph type="title"/>
          </p:nvPr>
        </p:nvSpPr>
        <p:spPr/>
        <p:txBody>
          <a:bodyPr>
            <a:normAutofit/>
          </a:bodyPr>
          <a:lstStyle/>
          <a:p>
            <a:r>
              <a:rPr lang="en-US" sz="5400" b="1" cap="all">
                <a:latin typeface="Arial"/>
                <a:cs typeface="Arial"/>
              </a:rPr>
              <a:t>Result</a:t>
            </a:r>
            <a:endParaRPr lang="en-US" sz="5400"/>
          </a:p>
        </p:txBody>
      </p:sp>
      <p:pic>
        <p:nvPicPr>
          <p:cNvPr id="5" name="Content Placeholder 4">
            <a:extLst>
              <a:ext uri="{FF2B5EF4-FFF2-40B4-BE49-F238E27FC236}">
                <a16:creationId xmlns:a16="http://schemas.microsoft.com/office/drawing/2014/main" id="{DCCD032B-562F-360F-0F71-7D359686EC33}"/>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4731025" y="1470991"/>
            <a:ext cx="5062331" cy="4551708"/>
          </a:xfrm>
        </p:spPr>
      </p:pic>
    </p:spTree>
    <p:extLst>
      <p:ext uri="{BB962C8B-B14F-4D97-AF65-F5344CB8AC3E}">
        <p14:creationId xmlns:p14="http://schemas.microsoft.com/office/powerpoint/2010/main" val="587425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396BB-D4E8-514D-53F4-27AADA666CBB}"/>
              </a:ext>
            </a:extLst>
          </p:cNvPr>
          <p:cNvSpPr>
            <a:spLocks noGrp="1"/>
          </p:cNvSpPr>
          <p:nvPr>
            <p:ph type="title"/>
          </p:nvPr>
        </p:nvSpPr>
        <p:spPr/>
        <p:txBody>
          <a:bodyPr>
            <a:normAutofit/>
          </a:bodyPr>
          <a:lstStyle/>
          <a:p>
            <a:r>
              <a:rPr lang="en-US" sz="5400" b="1" cap="all">
                <a:latin typeface="Arial"/>
                <a:cs typeface="Arial"/>
              </a:rPr>
              <a:t>Conclusion</a:t>
            </a:r>
            <a:endParaRPr lang="en-US" sz="5400"/>
          </a:p>
        </p:txBody>
      </p:sp>
      <p:sp>
        <p:nvSpPr>
          <p:cNvPr id="3" name="Content Placeholder 2">
            <a:extLst>
              <a:ext uri="{FF2B5EF4-FFF2-40B4-BE49-F238E27FC236}">
                <a16:creationId xmlns:a16="http://schemas.microsoft.com/office/drawing/2014/main" id="{21789DDB-698E-B624-5621-F9D79482FFED}"/>
              </a:ext>
            </a:extLst>
          </p:cNvPr>
          <p:cNvSpPr>
            <a:spLocks noGrp="1"/>
          </p:cNvSpPr>
          <p:nvPr>
            <p:ph idx="1"/>
          </p:nvPr>
        </p:nvSpPr>
        <p:spPr>
          <a:xfrm>
            <a:off x="838200" y="1929384"/>
            <a:ext cx="10515600" cy="4251960"/>
          </a:xfrm>
        </p:spPr>
        <p:txBody>
          <a:bodyPr vert="horz" lIns="91440" tIns="45720" rIns="91440" bIns="45720" rtlCol="0">
            <a:normAutofit/>
          </a:bodyPr>
          <a:lstStyle/>
          <a:p>
            <a:pPr>
              <a:buNone/>
            </a:pPr>
            <a:r>
              <a:rPr lang="en-US" sz="1600" dirty="0"/>
              <a:t>Bitcoin price prediction using machine learning offers promising insights into market trends and price fluctuations. While models like </a:t>
            </a:r>
            <a:r>
              <a:rPr lang="en-US" sz="1600" b="1" dirty="0"/>
              <a:t>LSTM, </a:t>
            </a:r>
            <a:r>
              <a:rPr lang="en-US" sz="1600" b="1" dirty="0" err="1"/>
              <a:t>XGBoost</a:t>
            </a:r>
            <a:r>
              <a:rPr lang="en-US" sz="1600" b="1" dirty="0"/>
              <a:t>, and Random Forest</a:t>
            </a:r>
            <a:r>
              <a:rPr lang="en-US" sz="1600" dirty="0"/>
              <a:t> can capture complex patterns, their accuracy depends on high-quality data, proper feature selection, and market volatility management.</a:t>
            </a:r>
          </a:p>
          <a:p>
            <a:pPr>
              <a:buNone/>
            </a:pPr>
            <a:r>
              <a:rPr lang="en-US" sz="1600" dirty="0"/>
              <a:t>However, despite advancements, challenges such as </a:t>
            </a:r>
            <a:r>
              <a:rPr lang="en-US" sz="1600" b="1" dirty="0"/>
              <a:t>unexpected market events, regulatory changes, and investor sentiment</a:t>
            </a:r>
            <a:r>
              <a:rPr lang="en-US" sz="1600" dirty="0"/>
              <a:t> make perfect predictions difficult. ML models can improve trading strategies, risk management, and financial decision-making but should be complemented with traditional analysis techniques.</a:t>
            </a:r>
          </a:p>
          <a:p>
            <a:pPr>
              <a:buNone/>
            </a:pPr>
            <a:r>
              <a:rPr lang="en-US" sz="1600" dirty="0"/>
              <a:t>Ultimately, machine learning enhances forecasting but should be used as a </a:t>
            </a:r>
            <a:r>
              <a:rPr lang="en-US" sz="1600" b="1" dirty="0"/>
              <a:t>support tool rather than an absolute decision-maker</a:t>
            </a:r>
            <a:r>
              <a:rPr lang="en-US" sz="1600" dirty="0"/>
              <a:t> in financial markets. 🔍📈</a:t>
            </a:r>
          </a:p>
        </p:txBody>
      </p:sp>
    </p:spTree>
    <p:extLst>
      <p:ext uri="{BB962C8B-B14F-4D97-AF65-F5344CB8AC3E}">
        <p14:creationId xmlns:p14="http://schemas.microsoft.com/office/powerpoint/2010/main" val="22453096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D403C0-6D6C-CF0D-D01B-94F3DED1DC7F}"/>
              </a:ext>
            </a:extLst>
          </p:cNvPr>
          <p:cNvSpPr>
            <a:spLocks noGrp="1"/>
          </p:cNvSpPr>
          <p:nvPr>
            <p:ph type="title"/>
          </p:nvPr>
        </p:nvSpPr>
        <p:spPr/>
        <p:txBody>
          <a:bodyPr>
            <a:normAutofit/>
          </a:bodyPr>
          <a:lstStyle/>
          <a:p>
            <a:r>
              <a:rPr lang="en-US" sz="5400" b="1" cap="all">
                <a:latin typeface="Arial"/>
                <a:cs typeface="Arial"/>
              </a:rPr>
              <a:t>Future scope</a:t>
            </a:r>
            <a:endParaRPr lang="en-US" sz="5400"/>
          </a:p>
        </p:txBody>
      </p:sp>
      <p:sp>
        <p:nvSpPr>
          <p:cNvPr id="3" name="Content Placeholder 2">
            <a:extLst>
              <a:ext uri="{FF2B5EF4-FFF2-40B4-BE49-F238E27FC236}">
                <a16:creationId xmlns:a16="http://schemas.microsoft.com/office/drawing/2014/main" id="{3F2C79AB-5BF9-3911-CAE8-5E44B0DF2236}"/>
              </a:ext>
            </a:extLst>
          </p:cNvPr>
          <p:cNvSpPr>
            <a:spLocks noGrp="1"/>
          </p:cNvSpPr>
          <p:nvPr>
            <p:ph idx="1"/>
          </p:nvPr>
        </p:nvSpPr>
        <p:spPr>
          <a:xfrm>
            <a:off x="838200" y="1929384"/>
            <a:ext cx="10515600" cy="4251960"/>
          </a:xfrm>
        </p:spPr>
        <p:txBody>
          <a:bodyPr vert="horz" lIns="91440" tIns="45720" rIns="91440" bIns="45720" rtlCol="0">
            <a:normAutofit/>
          </a:bodyPr>
          <a:lstStyle/>
          <a:p>
            <a:pPr marL="0" indent="0">
              <a:spcBef>
                <a:spcPct val="20000"/>
              </a:spcBef>
              <a:spcAft>
                <a:spcPts val="600"/>
              </a:spcAft>
              <a:buNone/>
            </a:pPr>
            <a:endParaRPr lang="en-US" sz="2200">
              <a:latin typeface="Franklin Gothic Book"/>
            </a:endParaRPr>
          </a:p>
          <a:p>
            <a:pPr marL="0" indent="0">
              <a:spcBef>
                <a:spcPct val="20000"/>
              </a:spcBef>
              <a:spcAft>
                <a:spcPts val="600"/>
              </a:spcAft>
              <a:buNone/>
            </a:pPr>
            <a:r>
              <a:rPr lang="en-US" sz="2200">
                <a:latin typeface="Franklin Gothic Book"/>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GB" sz="2200"/>
          </a:p>
          <a:p>
            <a:pPr marL="0" indent="0">
              <a:buNone/>
            </a:pPr>
            <a:endParaRPr lang="en-GB" sz="2200"/>
          </a:p>
        </p:txBody>
      </p:sp>
    </p:spTree>
    <p:extLst>
      <p:ext uri="{BB962C8B-B14F-4D97-AF65-F5344CB8AC3E}">
        <p14:creationId xmlns:p14="http://schemas.microsoft.com/office/powerpoint/2010/main" val="37441996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9D7BEC-26CE-96DB-DC10-B2897FA510E0}"/>
              </a:ext>
            </a:extLst>
          </p:cNvPr>
          <p:cNvSpPr>
            <a:spLocks noGrp="1"/>
          </p:cNvSpPr>
          <p:nvPr>
            <p:ph type="title"/>
          </p:nvPr>
        </p:nvSpPr>
        <p:spPr/>
        <p:txBody>
          <a:bodyPr>
            <a:normAutofit/>
          </a:bodyPr>
          <a:lstStyle/>
          <a:p>
            <a:r>
              <a:rPr lang="en-US" sz="5400" b="1" cap="all">
                <a:latin typeface="Arial"/>
                <a:cs typeface="Arial"/>
              </a:rPr>
              <a:t>References</a:t>
            </a:r>
            <a:endParaRPr lang="en-US" sz="5400"/>
          </a:p>
        </p:txBody>
      </p:sp>
      <p:sp>
        <p:nvSpPr>
          <p:cNvPr id="3" name="Content Placeholder 2">
            <a:extLst>
              <a:ext uri="{FF2B5EF4-FFF2-40B4-BE49-F238E27FC236}">
                <a16:creationId xmlns:a16="http://schemas.microsoft.com/office/drawing/2014/main" id="{5E6198D1-2392-A218-1A4C-10F40FCB8253}"/>
              </a:ext>
            </a:extLst>
          </p:cNvPr>
          <p:cNvSpPr>
            <a:spLocks noGrp="1"/>
          </p:cNvSpPr>
          <p:nvPr>
            <p:ph idx="1"/>
          </p:nvPr>
        </p:nvSpPr>
        <p:spPr>
          <a:xfrm>
            <a:off x="838200" y="1929384"/>
            <a:ext cx="10515600" cy="4251960"/>
          </a:xfrm>
        </p:spPr>
        <p:txBody>
          <a:bodyPr vert="horz" lIns="91440" tIns="45720" rIns="91440" bIns="45720" rtlCol="0" anchor="t">
            <a:normAutofit/>
          </a:bodyPr>
          <a:lstStyle/>
          <a:p>
            <a:pPr marL="0" indent="0">
              <a:buNone/>
            </a:pPr>
            <a:r>
              <a:rPr lang="en-IN" sz="2200" dirty="0">
                <a:latin typeface="Franklin Gothic Book"/>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US" sz="2200">
              <a:latin typeface="Aptos" panose="020B0004020202020204"/>
            </a:endParaRPr>
          </a:p>
          <a:p>
            <a:pPr marL="0" indent="0">
              <a:buNone/>
            </a:pPr>
            <a:r>
              <a:rPr lang="en-IN" sz="2200" dirty="0">
                <a:latin typeface="Franklin Gothic Book"/>
              </a:rPr>
              <a:t>GitHub Link:</a:t>
            </a:r>
            <a:r>
              <a:rPr lang="en-IN" sz="2200" dirty="0">
                <a:solidFill>
                  <a:srgbClr val="0070C0"/>
                </a:solidFill>
                <a:latin typeface="Franklin Gothic Book"/>
              </a:rPr>
              <a:t> </a:t>
            </a:r>
            <a:r>
              <a:rPr lang="en-IN" sz="2200" u="sng" dirty="0">
                <a:solidFill>
                  <a:srgbClr val="0070C0"/>
                </a:solidFill>
                <a:latin typeface="Franklin Gothic Book"/>
              </a:rPr>
              <a:t>Link</a:t>
            </a:r>
          </a:p>
          <a:p>
            <a:pPr marL="0" indent="0">
              <a:buNone/>
            </a:pPr>
            <a:endParaRPr lang="en-IN" sz="2200" u="sng" dirty="0">
              <a:solidFill>
                <a:srgbClr val="0070C0"/>
              </a:solidFill>
              <a:latin typeface="Franklin Gothic Book"/>
            </a:endParaRPr>
          </a:p>
          <a:p>
            <a:pPr marL="0" indent="0">
              <a:buNone/>
            </a:pPr>
            <a:endParaRPr lang="en-IN" sz="2200" dirty="0">
              <a:latin typeface="Franklin Gothic Book"/>
            </a:endParaRPr>
          </a:p>
        </p:txBody>
      </p:sp>
    </p:spTree>
    <p:extLst>
      <p:ext uri="{BB962C8B-B14F-4D97-AF65-F5344CB8AC3E}">
        <p14:creationId xmlns:p14="http://schemas.microsoft.com/office/powerpoint/2010/main" val="16917006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1E0E59-694D-9DFE-4488-37D5F2F480A7}"/>
              </a:ext>
            </a:extLst>
          </p:cNvPr>
          <p:cNvSpPr>
            <a:spLocks noGrp="1"/>
          </p:cNvSpPr>
          <p:nvPr>
            <p:ph type="title"/>
          </p:nvPr>
        </p:nvSpPr>
        <p:spPr/>
        <p:txBody>
          <a:bodyPr>
            <a:normAutofit/>
          </a:bodyPr>
          <a:lstStyle/>
          <a:p>
            <a:r>
              <a:rPr lang="en-US" sz="5400" b="1" cap="all">
                <a:latin typeface="Arial"/>
                <a:cs typeface="Arial"/>
              </a:rPr>
              <a:t>OUTLINE</a:t>
            </a:r>
            <a:endParaRPr lang="en-US" sz="5400"/>
          </a:p>
        </p:txBody>
      </p:sp>
      <p:sp>
        <p:nvSpPr>
          <p:cNvPr id="3" name="Content Placeholder 2">
            <a:extLst>
              <a:ext uri="{FF2B5EF4-FFF2-40B4-BE49-F238E27FC236}">
                <a16:creationId xmlns:a16="http://schemas.microsoft.com/office/drawing/2014/main" id="{1C04173D-62A9-AF06-B476-EEB827087147}"/>
              </a:ext>
            </a:extLst>
          </p:cNvPr>
          <p:cNvSpPr>
            <a:spLocks noGrp="1"/>
          </p:cNvSpPr>
          <p:nvPr>
            <p:ph idx="1"/>
          </p:nvPr>
        </p:nvSpPr>
        <p:spPr>
          <a:xfrm>
            <a:off x="838200" y="1929384"/>
            <a:ext cx="10515600" cy="4251960"/>
          </a:xfrm>
        </p:spPr>
        <p:txBody>
          <a:bodyPr vert="horz" lIns="91440" tIns="45720" rIns="91440" bIns="45720" rtlCol="0">
            <a:normAutofit lnSpcReduction="10000"/>
          </a:bodyPr>
          <a:lstStyle/>
          <a:p>
            <a:pPr marL="305435" indent="-305435">
              <a:spcBef>
                <a:spcPct val="20000"/>
              </a:spcBef>
              <a:spcAft>
                <a:spcPts val="600"/>
              </a:spcAft>
            </a:pPr>
            <a:r>
              <a:rPr lang="en-US" sz="2200" b="1" dirty="0">
                <a:latin typeface="Arial"/>
                <a:cs typeface="Arial"/>
              </a:rPr>
              <a:t>Problem Statement </a:t>
            </a:r>
            <a:endParaRPr lang="en-US" sz="2200" dirty="0">
              <a:latin typeface="Arial"/>
              <a:cs typeface="Arial"/>
            </a:endParaRPr>
          </a:p>
          <a:p>
            <a:pPr marL="305435" indent="-305435">
              <a:spcBef>
                <a:spcPct val="20000"/>
              </a:spcBef>
              <a:spcAft>
                <a:spcPts val="600"/>
              </a:spcAft>
            </a:pPr>
            <a:r>
              <a:rPr lang="en-US" sz="2200" b="1" dirty="0">
                <a:latin typeface="Arial"/>
                <a:cs typeface="Arial"/>
              </a:rPr>
              <a:t>Proposed System/Solution</a:t>
            </a:r>
            <a:endParaRPr lang="en-US" sz="2200" dirty="0">
              <a:latin typeface="Arial"/>
              <a:cs typeface="Arial"/>
            </a:endParaRPr>
          </a:p>
          <a:p>
            <a:pPr marL="305435" indent="-305435">
              <a:spcBef>
                <a:spcPct val="20000"/>
              </a:spcBef>
              <a:spcAft>
                <a:spcPts val="600"/>
              </a:spcAft>
            </a:pPr>
            <a:r>
              <a:rPr lang="en-US" sz="2200" b="1" dirty="0">
                <a:latin typeface="Arial"/>
                <a:cs typeface="Arial"/>
              </a:rPr>
              <a:t>System Development Approach </a:t>
            </a:r>
            <a:r>
              <a:rPr lang="en-US" sz="2200" dirty="0">
                <a:latin typeface="Arial"/>
                <a:cs typeface="Arial"/>
              </a:rPr>
              <a:t>(Technology Used) </a:t>
            </a:r>
          </a:p>
          <a:p>
            <a:pPr marL="305435" indent="-305435">
              <a:spcBef>
                <a:spcPct val="20000"/>
              </a:spcBef>
              <a:spcAft>
                <a:spcPts val="600"/>
              </a:spcAft>
            </a:pPr>
            <a:r>
              <a:rPr lang="en-US" sz="2200" b="1" dirty="0">
                <a:latin typeface="Arial"/>
                <a:cs typeface="Arial"/>
              </a:rPr>
              <a:t>Algorithm &amp; Deployment  </a:t>
            </a:r>
            <a:endParaRPr lang="en-US" sz="2200" dirty="0">
              <a:latin typeface="Arial"/>
              <a:cs typeface="Arial"/>
            </a:endParaRPr>
          </a:p>
          <a:p>
            <a:pPr marL="305435" indent="-305435">
              <a:spcBef>
                <a:spcPct val="20000"/>
              </a:spcBef>
              <a:spcAft>
                <a:spcPts val="600"/>
              </a:spcAft>
            </a:pPr>
            <a:r>
              <a:rPr lang="en-US" sz="2200" b="1" dirty="0">
                <a:latin typeface="Arial"/>
                <a:cs typeface="Arial"/>
              </a:rPr>
              <a:t>Result </a:t>
            </a:r>
            <a:endParaRPr lang="en-US" sz="2200" dirty="0">
              <a:latin typeface="Arial"/>
              <a:cs typeface="Arial"/>
            </a:endParaRPr>
          </a:p>
          <a:p>
            <a:pPr marL="305435" indent="-305435">
              <a:spcBef>
                <a:spcPct val="20000"/>
              </a:spcBef>
              <a:spcAft>
                <a:spcPts val="600"/>
              </a:spcAft>
            </a:pPr>
            <a:r>
              <a:rPr lang="en-US" sz="2200" b="1" dirty="0">
                <a:latin typeface="Arial"/>
                <a:cs typeface="Arial"/>
              </a:rPr>
              <a:t>Conclusion</a:t>
            </a:r>
            <a:endParaRPr lang="en-US" sz="2200" dirty="0">
              <a:latin typeface="Arial"/>
              <a:cs typeface="Arial"/>
            </a:endParaRPr>
          </a:p>
          <a:p>
            <a:pPr marL="305435" indent="-305435">
              <a:spcBef>
                <a:spcPct val="20000"/>
              </a:spcBef>
              <a:spcAft>
                <a:spcPts val="600"/>
              </a:spcAft>
            </a:pPr>
            <a:r>
              <a:rPr lang="en-US" sz="2200" b="1" dirty="0">
                <a:latin typeface="Arial"/>
                <a:cs typeface="Arial"/>
              </a:rPr>
              <a:t>Future Scope</a:t>
            </a:r>
            <a:endParaRPr lang="en-US" sz="2200" dirty="0">
              <a:latin typeface="Arial"/>
              <a:cs typeface="Arial"/>
            </a:endParaRPr>
          </a:p>
          <a:p>
            <a:pPr marL="305435" indent="-305435">
              <a:spcBef>
                <a:spcPct val="20000"/>
              </a:spcBef>
              <a:spcAft>
                <a:spcPts val="600"/>
              </a:spcAft>
            </a:pPr>
            <a:r>
              <a:rPr lang="en-US" sz="2200" b="1" dirty="0">
                <a:latin typeface="Arial"/>
                <a:cs typeface="Arial"/>
              </a:rPr>
              <a:t>References</a:t>
            </a:r>
            <a:endParaRPr lang="en-US" sz="2200" dirty="0">
              <a:latin typeface="Arial"/>
              <a:cs typeface="Arial"/>
            </a:endParaRPr>
          </a:p>
          <a:p>
            <a:endParaRPr lang="en-GB" sz="2200" dirty="0">
              <a:latin typeface="Aptos" panose="020B0004020202020204"/>
              <a:cs typeface="Arial"/>
            </a:endParaRPr>
          </a:p>
        </p:txBody>
      </p:sp>
    </p:spTree>
    <p:extLst>
      <p:ext uri="{BB962C8B-B14F-4D97-AF65-F5344CB8AC3E}">
        <p14:creationId xmlns:p14="http://schemas.microsoft.com/office/powerpoint/2010/main" val="28178747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62B4E14-CB16-A18D-91E1-78787A456020}"/>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22B90035-F7DF-B222-A678-18C907CDC7DD}"/>
              </a:ext>
            </a:extLst>
          </p:cNvPr>
          <p:cNvSpPr txBox="1"/>
          <p:nvPr/>
        </p:nvSpPr>
        <p:spPr>
          <a:xfrm>
            <a:off x="838200" y="451381"/>
            <a:ext cx="10512552" cy="4066540"/>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6600" b="1" kern="1200">
                <a:solidFill>
                  <a:schemeClr val="tx1"/>
                </a:solidFill>
                <a:latin typeface="+mj-lt"/>
                <a:ea typeface="+mj-ea"/>
                <a:cs typeface="+mj-cs"/>
              </a:rPr>
              <a:t>Thank you</a:t>
            </a:r>
            <a:endParaRPr lang="en-US" sz="6600" kern="1200">
              <a:solidFill>
                <a:schemeClr val="tx1"/>
              </a:solidFill>
              <a:latin typeface="+mj-lt"/>
              <a:ea typeface="+mj-ea"/>
              <a:cs typeface="+mj-cs"/>
            </a:endParaRPr>
          </a:p>
        </p:txBody>
      </p:sp>
    </p:spTree>
    <p:extLst>
      <p:ext uri="{BB962C8B-B14F-4D97-AF65-F5344CB8AC3E}">
        <p14:creationId xmlns:p14="http://schemas.microsoft.com/office/powerpoint/2010/main" val="6254988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39B35C-A00A-C6C7-8532-576758ED4255}"/>
              </a:ext>
            </a:extLst>
          </p:cNvPr>
          <p:cNvSpPr>
            <a:spLocks noGrp="1"/>
          </p:cNvSpPr>
          <p:nvPr>
            <p:ph type="title"/>
          </p:nvPr>
        </p:nvSpPr>
        <p:spPr/>
        <p:txBody>
          <a:bodyPr>
            <a:normAutofit/>
          </a:bodyPr>
          <a:lstStyle/>
          <a:p>
            <a:r>
              <a:rPr lang="en-US" sz="5400" b="1" cap="all" dirty="0">
                <a:latin typeface="Berlin Sans FB Demi" panose="020E0802020502020306" pitchFamily="34" charset="0"/>
                <a:cs typeface="Arial"/>
              </a:rPr>
              <a:t>Problem Statement:</a:t>
            </a:r>
            <a:endParaRPr lang="en-US" sz="5400" dirty="0">
              <a:latin typeface="Berlin Sans FB Demi" panose="020E0802020502020306" pitchFamily="34" charset="0"/>
            </a:endParaRPr>
          </a:p>
        </p:txBody>
      </p:sp>
      <p:sp>
        <p:nvSpPr>
          <p:cNvPr id="3" name="Content Placeholder 2">
            <a:extLst>
              <a:ext uri="{FF2B5EF4-FFF2-40B4-BE49-F238E27FC236}">
                <a16:creationId xmlns:a16="http://schemas.microsoft.com/office/drawing/2014/main" id="{28E8C97F-5AC9-F1CA-3CCC-090D5B13989A}"/>
              </a:ext>
            </a:extLst>
          </p:cNvPr>
          <p:cNvSpPr>
            <a:spLocks noGrp="1"/>
          </p:cNvSpPr>
          <p:nvPr>
            <p:ph idx="1"/>
          </p:nvPr>
        </p:nvSpPr>
        <p:spPr>
          <a:xfrm>
            <a:off x="838200" y="1929384"/>
            <a:ext cx="10515600" cy="4251960"/>
          </a:xfrm>
        </p:spPr>
        <p:txBody>
          <a:bodyPr vert="horz" lIns="91440" tIns="45720" rIns="91440" bIns="45720" rtlCol="0">
            <a:normAutofit/>
          </a:bodyPr>
          <a:lstStyle/>
          <a:p>
            <a:pPr marL="0" indent="0">
              <a:buNone/>
            </a:pPr>
            <a:r>
              <a:rPr lang="en-US" sz="2800" dirty="0"/>
              <a:t>Bitcoin, the world's most popular cryptocurrency, exhibits high volatility, making accurate price prediction challenging yet crucial for investors, traders, and financial institutions. Traditional financial models struggle to capture the complex and nonlinear dependencies in Bitcoin price fluctuations. Leveraging machine learning techniques can provide more reliable predictions by analyzing historical price trends, market sentiment, trading volume, and other influential factors</a:t>
            </a:r>
            <a:r>
              <a:rPr lang="en-US" sz="1600" dirty="0"/>
              <a:t>.</a:t>
            </a:r>
            <a:endParaRPr lang="en-US" sz="2200" dirty="0"/>
          </a:p>
        </p:txBody>
      </p:sp>
    </p:spTree>
    <p:extLst>
      <p:ext uri="{BB962C8B-B14F-4D97-AF65-F5344CB8AC3E}">
        <p14:creationId xmlns:p14="http://schemas.microsoft.com/office/powerpoint/2010/main" val="33729142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27B4B1-584E-2479-D762-2265C7398D27}"/>
              </a:ext>
            </a:extLst>
          </p:cNvPr>
          <p:cNvSpPr>
            <a:spLocks noGrp="1"/>
          </p:cNvSpPr>
          <p:nvPr>
            <p:ph type="title"/>
          </p:nvPr>
        </p:nvSpPr>
        <p:spPr/>
        <p:txBody>
          <a:bodyPr>
            <a:normAutofit/>
          </a:bodyPr>
          <a:lstStyle/>
          <a:p>
            <a:r>
              <a:rPr lang="en-US" sz="5400" b="1" cap="all" dirty="0">
                <a:latin typeface="Bradley Hand ITC" panose="03070402050302030203" pitchFamily="66" charset="0"/>
                <a:cs typeface="Arial"/>
              </a:rPr>
              <a:t>Proposed Solution:</a:t>
            </a:r>
            <a:endParaRPr lang="en-US" sz="5400" dirty="0">
              <a:latin typeface="Bradley Hand ITC" panose="03070402050302030203" pitchFamily="66" charset="0"/>
            </a:endParaRPr>
          </a:p>
        </p:txBody>
      </p:sp>
      <p:sp>
        <p:nvSpPr>
          <p:cNvPr id="3" name="Content Placeholder 2">
            <a:extLst>
              <a:ext uri="{FF2B5EF4-FFF2-40B4-BE49-F238E27FC236}">
                <a16:creationId xmlns:a16="http://schemas.microsoft.com/office/drawing/2014/main" id="{AF67202D-4065-DDD7-98F1-4291C536D1A3}"/>
              </a:ext>
            </a:extLst>
          </p:cNvPr>
          <p:cNvSpPr>
            <a:spLocks noGrp="1"/>
          </p:cNvSpPr>
          <p:nvPr>
            <p:ph idx="1"/>
          </p:nvPr>
        </p:nvSpPr>
        <p:spPr>
          <a:xfrm>
            <a:off x="1268082" y="1929384"/>
            <a:ext cx="10085717" cy="4251960"/>
          </a:xfrm>
        </p:spPr>
        <p:txBody>
          <a:bodyPr vert="horz" lIns="91440" tIns="45720" rIns="91440" bIns="45720" rtlCol="0">
            <a:normAutofit fontScale="47500" lnSpcReduction="20000"/>
          </a:bodyPr>
          <a:lstStyle/>
          <a:p>
            <a:pPr>
              <a:buNone/>
            </a:pPr>
            <a:r>
              <a:rPr lang="en-US" dirty="0"/>
              <a:t>A solid approach to predicting Bitcoin prices with machine learning involves several key steps. Here's a structured proposed solution:</a:t>
            </a:r>
          </a:p>
          <a:p>
            <a:pPr>
              <a:buNone/>
            </a:pPr>
            <a:r>
              <a:rPr lang="en-US" b="1" dirty="0"/>
              <a:t>1. Data Collection &amp; Preprocessing</a:t>
            </a:r>
          </a:p>
          <a:p>
            <a:pPr>
              <a:buFont typeface="Arial" panose="020B0604020202020204" pitchFamily="34" charset="0"/>
              <a:buChar char="•"/>
            </a:pPr>
            <a:r>
              <a:rPr lang="en-US" dirty="0"/>
              <a:t>Gather historical Bitcoin price data from sources like </a:t>
            </a:r>
            <a:r>
              <a:rPr lang="en-US" b="1" dirty="0"/>
              <a:t>Coin Gecko</a:t>
            </a:r>
            <a:r>
              <a:rPr lang="en-US" dirty="0"/>
              <a:t>, </a:t>
            </a:r>
            <a:r>
              <a:rPr lang="en-US" b="1" dirty="0" err="1"/>
              <a:t>CornmarketcCap</a:t>
            </a:r>
            <a:r>
              <a:rPr lang="en-US" dirty="0"/>
              <a:t>, or blockchain APIs.</a:t>
            </a:r>
          </a:p>
          <a:p>
            <a:pPr>
              <a:buFont typeface="Arial" panose="020B0604020202020204" pitchFamily="34" charset="0"/>
              <a:buChar char="•"/>
            </a:pPr>
            <a:r>
              <a:rPr lang="en-US" dirty="0"/>
              <a:t>Include additional financial indicators like </a:t>
            </a:r>
            <a:r>
              <a:rPr lang="en-US" b="1" dirty="0"/>
              <a:t>trading volume, market sentiment, and macroeconomic trends</a:t>
            </a:r>
            <a:r>
              <a:rPr lang="en-US" dirty="0"/>
              <a:t>.</a:t>
            </a:r>
          </a:p>
          <a:p>
            <a:pPr>
              <a:buFont typeface="Arial" panose="020B0604020202020204" pitchFamily="34" charset="0"/>
              <a:buChar char="•"/>
            </a:pPr>
            <a:r>
              <a:rPr lang="en-US" dirty="0"/>
              <a:t>Perform </a:t>
            </a:r>
            <a:r>
              <a:rPr lang="en-US" b="1" dirty="0"/>
              <a:t>data cleaning</a:t>
            </a:r>
            <a:r>
              <a:rPr lang="en-US" dirty="0"/>
              <a:t> (handling missing values, removing anomalies) and </a:t>
            </a:r>
            <a:r>
              <a:rPr lang="en-US" b="1" dirty="0"/>
              <a:t>normalization</a:t>
            </a:r>
            <a:r>
              <a:rPr lang="en-US" dirty="0"/>
              <a:t> to ensure consistency.</a:t>
            </a:r>
          </a:p>
          <a:p>
            <a:pPr>
              <a:buNone/>
            </a:pPr>
            <a:r>
              <a:rPr lang="en-US" b="1" dirty="0"/>
              <a:t>2. Feature Engineering</a:t>
            </a:r>
          </a:p>
          <a:p>
            <a:pPr>
              <a:buFont typeface="Arial" panose="020B0604020202020204" pitchFamily="34" charset="0"/>
              <a:buChar char="•"/>
            </a:pPr>
            <a:r>
              <a:rPr lang="en-US" dirty="0"/>
              <a:t>Extract relevant features such as </a:t>
            </a:r>
            <a:r>
              <a:rPr lang="en-US" b="1" dirty="0"/>
              <a:t>moving averages, volatility indices, RSI (Relative Strength Index), MACD (Moving Average Convergence Divergence)</a:t>
            </a:r>
            <a:r>
              <a:rPr lang="en-US" dirty="0"/>
              <a:t>.</a:t>
            </a:r>
          </a:p>
          <a:p>
            <a:pPr>
              <a:buFont typeface="Arial" panose="020B0604020202020204" pitchFamily="34" charset="0"/>
              <a:buChar char="•"/>
            </a:pPr>
            <a:r>
              <a:rPr lang="en-US" dirty="0"/>
              <a:t>Incorporate external factors like </a:t>
            </a:r>
            <a:r>
              <a:rPr lang="en-US" b="1" dirty="0"/>
              <a:t>Google Trends data, news sentiment analysis, and social media discussions</a:t>
            </a:r>
            <a:r>
              <a:rPr lang="en-US" dirty="0"/>
              <a:t>.</a:t>
            </a:r>
          </a:p>
          <a:p>
            <a:pPr>
              <a:buFont typeface="Arial" panose="020B0604020202020204" pitchFamily="34" charset="0"/>
              <a:buChar char="•"/>
            </a:pPr>
            <a:r>
              <a:rPr lang="en-US" dirty="0"/>
              <a:t>Create lag features to capture temporal dependencies for time-series forecasting.</a:t>
            </a:r>
          </a:p>
          <a:p>
            <a:pPr>
              <a:buNone/>
            </a:pPr>
            <a:r>
              <a:rPr lang="en-US" b="1" dirty="0"/>
              <a:t>3. Model Selection &amp; Training</a:t>
            </a:r>
          </a:p>
          <a:p>
            <a:pPr>
              <a:buFont typeface="Arial" panose="020B0604020202020204" pitchFamily="34" charset="0"/>
              <a:buChar char="•"/>
            </a:pPr>
            <a:r>
              <a:rPr lang="en-US" dirty="0"/>
              <a:t>Compare different ML models such as: </a:t>
            </a:r>
          </a:p>
          <a:p>
            <a:pPr marL="742950" lvl="1" indent="-285750">
              <a:buFont typeface="Arial" panose="020B0604020202020204" pitchFamily="34" charset="0"/>
              <a:buChar char="•"/>
            </a:pPr>
            <a:r>
              <a:rPr lang="en-US" b="1" dirty="0"/>
              <a:t>Linear Regression, </a:t>
            </a:r>
            <a:r>
              <a:rPr lang="en-US" b="1" dirty="0" err="1"/>
              <a:t>XGBoost</a:t>
            </a:r>
            <a:r>
              <a:rPr lang="en-US" b="1" dirty="0"/>
              <a:t>, Random Forest</a:t>
            </a:r>
            <a:r>
              <a:rPr lang="en-US" dirty="0"/>
              <a:t> (for simple price predictions).</a:t>
            </a:r>
          </a:p>
          <a:p>
            <a:pPr marL="742950" lvl="1" indent="-285750">
              <a:buFont typeface="Arial" panose="020B0604020202020204" pitchFamily="34" charset="0"/>
              <a:buChar char="•"/>
            </a:pPr>
            <a:r>
              <a:rPr lang="en-US" b="1" dirty="0"/>
              <a:t>LSTM (Long Short-Term Memory), GRU (Gated Recurrent Units)</a:t>
            </a:r>
            <a:r>
              <a:rPr lang="en-US" dirty="0"/>
              <a:t> for deep-learning time series forecasting.</a:t>
            </a:r>
          </a:p>
          <a:p>
            <a:pPr marL="742950" lvl="1" indent="-285750">
              <a:buFont typeface="Arial" panose="020B0604020202020204" pitchFamily="34" charset="0"/>
              <a:buChar char="•"/>
            </a:pPr>
            <a:r>
              <a:rPr lang="en-US" b="1" dirty="0"/>
              <a:t>ARIMA, Prophet</a:t>
            </a:r>
            <a:r>
              <a:rPr lang="en-US" dirty="0"/>
              <a:t> for traditional time-series modeling.</a:t>
            </a:r>
          </a:p>
          <a:p>
            <a:pPr>
              <a:buFont typeface="Arial" panose="020B0604020202020204" pitchFamily="34" charset="0"/>
              <a:buChar char="•"/>
            </a:pPr>
            <a:r>
              <a:rPr lang="en-US" dirty="0"/>
              <a:t>Split data into </a:t>
            </a:r>
            <a:r>
              <a:rPr lang="en-US" b="1" dirty="0"/>
              <a:t>training, validation, and test sets</a:t>
            </a:r>
            <a:r>
              <a:rPr lang="en-US" dirty="0"/>
              <a:t> to ensure robust evaluation.</a:t>
            </a:r>
          </a:p>
          <a:p>
            <a:pPr marL="457200" lvl="1" indent="0">
              <a:spcBef>
                <a:spcPct val="20000"/>
              </a:spcBef>
              <a:spcAft>
                <a:spcPts val="600"/>
              </a:spcAft>
              <a:buNone/>
            </a:pPr>
            <a:endParaRPr lang="en-GB" sz="900" dirty="0"/>
          </a:p>
        </p:txBody>
      </p:sp>
    </p:spTree>
    <p:extLst>
      <p:ext uri="{BB962C8B-B14F-4D97-AF65-F5344CB8AC3E}">
        <p14:creationId xmlns:p14="http://schemas.microsoft.com/office/powerpoint/2010/main" val="2041396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120CFCD-F3DC-D3E7-F918-F4F8FBD194F9}"/>
              </a:ext>
            </a:extLst>
          </p:cNvPr>
          <p:cNvSpPr>
            <a:spLocks noGrp="1"/>
          </p:cNvSpPr>
          <p:nvPr>
            <p:ph idx="1"/>
          </p:nvPr>
        </p:nvSpPr>
        <p:spPr>
          <a:xfrm>
            <a:off x="1141412" y="698740"/>
            <a:ext cx="9905999" cy="5092461"/>
          </a:xfrm>
        </p:spPr>
        <p:txBody>
          <a:bodyPr>
            <a:normAutofit fontScale="70000" lnSpcReduction="20000"/>
          </a:bodyPr>
          <a:lstStyle/>
          <a:p>
            <a:pPr>
              <a:buNone/>
            </a:pPr>
            <a:r>
              <a:rPr lang="en-US" b="1" dirty="0"/>
              <a:t>4. Model Evaluation &amp; Optimization</a:t>
            </a:r>
          </a:p>
          <a:p>
            <a:pPr>
              <a:buFont typeface="Arial" panose="020B0604020202020204" pitchFamily="34" charset="0"/>
              <a:buChar char="•"/>
            </a:pPr>
            <a:r>
              <a:rPr lang="en-US" dirty="0"/>
              <a:t>Use performance metrics like </a:t>
            </a:r>
            <a:r>
              <a:rPr lang="en-US" b="1" dirty="0"/>
              <a:t>RMSE (Root Mean Square Error), MAE (Mean Absolute Error), and R² Score</a:t>
            </a:r>
            <a:r>
              <a:rPr lang="en-US" dirty="0"/>
              <a:t>.</a:t>
            </a:r>
          </a:p>
          <a:p>
            <a:pPr>
              <a:buFont typeface="Arial" panose="020B0604020202020204" pitchFamily="34" charset="0"/>
              <a:buChar char="•"/>
            </a:pPr>
            <a:r>
              <a:rPr lang="en-US" dirty="0"/>
              <a:t>Fine-tune hyperparameters using </a:t>
            </a:r>
            <a:r>
              <a:rPr lang="en-US" b="1" dirty="0"/>
              <a:t>Grid Search or Bayesian Optimization</a:t>
            </a:r>
            <a:r>
              <a:rPr lang="en-US" dirty="0"/>
              <a:t>.</a:t>
            </a:r>
          </a:p>
          <a:p>
            <a:pPr>
              <a:buFont typeface="Arial" panose="020B0604020202020204" pitchFamily="34" charset="0"/>
              <a:buChar char="•"/>
            </a:pPr>
            <a:r>
              <a:rPr lang="en-US" dirty="0"/>
              <a:t>Implement techniques like </a:t>
            </a:r>
            <a:r>
              <a:rPr lang="en-US" b="1" dirty="0"/>
              <a:t>dropout, batch normalization, and regularization</a:t>
            </a:r>
            <a:r>
              <a:rPr lang="en-US" dirty="0"/>
              <a:t> for deep-learning models.</a:t>
            </a:r>
          </a:p>
          <a:p>
            <a:pPr>
              <a:buNone/>
            </a:pPr>
            <a:r>
              <a:rPr lang="en-US" b="1" dirty="0"/>
              <a:t>5. Real-Time Prediction &amp; Deployment</a:t>
            </a:r>
          </a:p>
          <a:p>
            <a:pPr>
              <a:buFont typeface="Arial" panose="020B0604020202020204" pitchFamily="34" charset="0"/>
              <a:buChar char="•"/>
            </a:pPr>
            <a:r>
              <a:rPr lang="en-US" dirty="0"/>
              <a:t>Develop a </a:t>
            </a:r>
            <a:r>
              <a:rPr lang="en-US" b="1" dirty="0"/>
              <a:t>real-time prediction pipeline</a:t>
            </a:r>
            <a:r>
              <a:rPr lang="en-US" dirty="0"/>
              <a:t> using </a:t>
            </a:r>
            <a:r>
              <a:rPr lang="en-US" b="1" dirty="0"/>
              <a:t>Flask, </a:t>
            </a:r>
            <a:r>
              <a:rPr lang="en-US" b="1" dirty="0" err="1"/>
              <a:t>FastAPI</a:t>
            </a:r>
            <a:r>
              <a:rPr lang="en-US" b="1" dirty="0"/>
              <a:t>, or Django</a:t>
            </a:r>
            <a:r>
              <a:rPr lang="en-US" dirty="0"/>
              <a:t>.</a:t>
            </a:r>
          </a:p>
          <a:p>
            <a:pPr>
              <a:buFont typeface="Arial" panose="020B0604020202020204" pitchFamily="34" charset="0"/>
              <a:buChar char="•"/>
            </a:pPr>
            <a:r>
              <a:rPr lang="en-US" dirty="0"/>
              <a:t>Deploy the model on </a:t>
            </a:r>
            <a:r>
              <a:rPr lang="en-US" b="1" dirty="0"/>
              <a:t>AWS, Google Cloud, or Azure</a:t>
            </a:r>
            <a:r>
              <a:rPr lang="en-US" dirty="0"/>
              <a:t> for scalability.</a:t>
            </a:r>
          </a:p>
          <a:p>
            <a:pPr>
              <a:buFont typeface="Arial" panose="020B0604020202020204" pitchFamily="34" charset="0"/>
              <a:buChar char="•"/>
            </a:pPr>
            <a:r>
              <a:rPr lang="en-US" dirty="0"/>
              <a:t>Integrate an API for real-time price predictions based on </a:t>
            </a:r>
            <a:r>
              <a:rPr lang="en-US" b="1" dirty="0"/>
              <a:t>live market data</a:t>
            </a:r>
            <a:r>
              <a:rPr lang="en-US" dirty="0"/>
              <a:t>.</a:t>
            </a:r>
          </a:p>
          <a:p>
            <a:pPr>
              <a:buNone/>
            </a:pPr>
            <a:r>
              <a:rPr lang="en-US" b="1" dirty="0"/>
              <a:t>6. Visualization &amp; Interpretation</a:t>
            </a:r>
          </a:p>
          <a:p>
            <a:pPr>
              <a:buFont typeface="Arial" panose="020B0604020202020204" pitchFamily="34" charset="0"/>
              <a:buChar char="•"/>
            </a:pPr>
            <a:r>
              <a:rPr lang="en-US" dirty="0"/>
              <a:t>Build an interactive dashboard using </a:t>
            </a:r>
            <a:r>
              <a:rPr lang="en-US" b="1" dirty="0" err="1"/>
              <a:t>Plotly</a:t>
            </a:r>
            <a:r>
              <a:rPr lang="en-US" b="1" dirty="0"/>
              <a:t>, Tableau, or Power BI</a:t>
            </a:r>
            <a:r>
              <a:rPr lang="en-US" dirty="0"/>
              <a:t>.</a:t>
            </a:r>
          </a:p>
          <a:p>
            <a:pPr>
              <a:buFont typeface="Arial" panose="020B0604020202020204" pitchFamily="34" charset="0"/>
              <a:buChar char="•"/>
            </a:pPr>
            <a:r>
              <a:rPr lang="en-US" dirty="0"/>
              <a:t>Showcase </a:t>
            </a:r>
            <a:r>
              <a:rPr lang="en-US" b="1" dirty="0"/>
              <a:t>predictions, market trends, error analysis</a:t>
            </a:r>
            <a:r>
              <a:rPr lang="en-US" dirty="0"/>
              <a:t>, and model performance.</a:t>
            </a:r>
          </a:p>
          <a:p>
            <a:r>
              <a:rPr lang="en-US" dirty="0"/>
              <a:t>Would this approach work for your project, Kapil? Let me know if you want to refine it further! 🚀📈</a:t>
            </a:r>
          </a:p>
          <a:p>
            <a:endParaRPr lang="en-IN" dirty="0"/>
          </a:p>
        </p:txBody>
      </p:sp>
    </p:spTree>
    <p:extLst>
      <p:ext uri="{BB962C8B-B14F-4D97-AF65-F5344CB8AC3E}">
        <p14:creationId xmlns:p14="http://schemas.microsoft.com/office/powerpoint/2010/main" val="30134594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292D15-41B4-89C1-0EA3-03BC9FA16F97}"/>
              </a:ext>
            </a:extLst>
          </p:cNvPr>
          <p:cNvSpPr>
            <a:spLocks noGrp="1"/>
          </p:cNvSpPr>
          <p:nvPr>
            <p:ph type="title"/>
          </p:nvPr>
        </p:nvSpPr>
        <p:spPr/>
        <p:txBody>
          <a:bodyPr>
            <a:normAutofit/>
          </a:bodyPr>
          <a:lstStyle/>
          <a:p>
            <a:r>
              <a:rPr lang="en-US" sz="5400" b="1" cap="all">
                <a:latin typeface="Arial"/>
                <a:cs typeface="Arial"/>
              </a:rPr>
              <a:t>System  Approach</a:t>
            </a:r>
            <a:endParaRPr lang="en-US" sz="5400"/>
          </a:p>
        </p:txBody>
      </p:sp>
      <p:sp>
        <p:nvSpPr>
          <p:cNvPr id="3" name="Content Placeholder 2">
            <a:extLst>
              <a:ext uri="{FF2B5EF4-FFF2-40B4-BE49-F238E27FC236}">
                <a16:creationId xmlns:a16="http://schemas.microsoft.com/office/drawing/2014/main" id="{FE07E8EE-7F26-D809-3523-C58876935A4E}"/>
              </a:ext>
            </a:extLst>
          </p:cNvPr>
          <p:cNvSpPr>
            <a:spLocks noGrp="1"/>
          </p:cNvSpPr>
          <p:nvPr>
            <p:ph idx="1"/>
          </p:nvPr>
        </p:nvSpPr>
        <p:spPr>
          <a:xfrm>
            <a:off x="1447802" y="1929383"/>
            <a:ext cx="9430107" cy="4618065"/>
          </a:xfrm>
        </p:spPr>
        <p:txBody>
          <a:bodyPr vert="horz" lIns="91440" tIns="45720" rIns="91440" bIns="45720" rtlCol="0">
            <a:normAutofit fontScale="77500" lnSpcReduction="20000"/>
          </a:bodyPr>
          <a:lstStyle/>
          <a:p>
            <a:pPr>
              <a:buNone/>
            </a:pPr>
            <a:r>
              <a:rPr lang="en-IN" sz="1600" dirty="0"/>
              <a:t>A </a:t>
            </a:r>
            <a:r>
              <a:rPr lang="en-IN" sz="1600" b="1" dirty="0"/>
              <a:t>system approach</a:t>
            </a:r>
            <a:r>
              <a:rPr lang="en-IN" sz="1600" dirty="0"/>
              <a:t> to Bitcoin price prediction using machine learning involves structuring the project as a pipeline with interconnected components. Here's how you can design a robust system:</a:t>
            </a:r>
          </a:p>
          <a:p>
            <a:pPr>
              <a:buNone/>
            </a:pPr>
            <a:r>
              <a:rPr lang="en-IN" sz="1600" b="1" dirty="0"/>
              <a:t>1. Data Acquisition Layer</a:t>
            </a:r>
            <a:endParaRPr lang="en-IN" sz="1600" dirty="0"/>
          </a:p>
          <a:p>
            <a:pPr>
              <a:buFont typeface="Arial" panose="020B0604020202020204" pitchFamily="34" charset="0"/>
              <a:buChar char="•"/>
            </a:pPr>
            <a:r>
              <a:rPr lang="en-IN" sz="1600" b="1" dirty="0"/>
              <a:t>Source Identification:</a:t>
            </a:r>
            <a:r>
              <a:rPr lang="en-IN" sz="1600" dirty="0"/>
              <a:t> Gather historical Bitcoin prices from APIs (</a:t>
            </a:r>
            <a:r>
              <a:rPr lang="en-IN" sz="1600" dirty="0" err="1"/>
              <a:t>CoinGecko</a:t>
            </a:r>
            <a:r>
              <a:rPr lang="en-IN" sz="1600" dirty="0"/>
              <a:t>, </a:t>
            </a:r>
            <a:r>
              <a:rPr lang="en-IN" sz="1600" dirty="0" err="1"/>
              <a:t>CoinMarketCap</a:t>
            </a:r>
            <a:r>
              <a:rPr lang="en-IN" sz="1600" dirty="0"/>
              <a:t>) and financial datasets.</a:t>
            </a:r>
          </a:p>
          <a:p>
            <a:pPr>
              <a:buFont typeface="Arial" panose="020B0604020202020204" pitchFamily="34" charset="0"/>
              <a:buChar char="•"/>
            </a:pPr>
            <a:r>
              <a:rPr lang="en-IN" sz="1600" b="1" dirty="0"/>
              <a:t>Live Data Streaming:</a:t>
            </a:r>
            <a:r>
              <a:rPr lang="en-IN" sz="1600" dirty="0"/>
              <a:t> Fetch real-time price updates using WebSocket connections from exchanges (Binance, Kraken).</a:t>
            </a:r>
          </a:p>
          <a:p>
            <a:pPr>
              <a:buFont typeface="Arial" panose="020B0604020202020204" pitchFamily="34" charset="0"/>
              <a:buChar char="•"/>
            </a:pPr>
            <a:r>
              <a:rPr lang="en-IN" sz="1600" b="1" dirty="0"/>
              <a:t>External Data:</a:t>
            </a:r>
            <a:r>
              <a:rPr lang="en-IN" sz="1600" dirty="0"/>
              <a:t> Incorporate macroeconomic indicators, social media sentiment (Twitter, Reddit), and Google Trends.</a:t>
            </a:r>
          </a:p>
          <a:p>
            <a:pPr>
              <a:buNone/>
            </a:pPr>
            <a:r>
              <a:rPr lang="en-IN" sz="1600" b="1" dirty="0"/>
              <a:t>2. Data Preprocessing &amp; Feature Engineering</a:t>
            </a:r>
            <a:endParaRPr lang="en-IN" sz="1600" dirty="0"/>
          </a:p>
          <a:p>
            <a:pPr>
              <a:buFont typeface="Arial" panose="020B0604020202020204" pitchFamily="34" charset="0"/>
              <a:buChar char="•"/>
            </a:pPr>
            <a:r>
              <a:rPr lang="en-IN" sz="1600" b="1" dirty="0"/>
              <a:t>Data Cleaning:</a:t>
            </a:r>
            <a:r>
              <a:rPr lang="en-IN" sz="1600" dirty="0"/>
              <a:t> Handle missing values, outliers, and anomalies.</a:t>
            </a:r>
          </a:p>
          <a:p>
            <a:pPr>
              <a:buFont typeface="Arial" panose="020B0604020202020204" pitchFamily="34" charset="0"/>
              <a:buChar char="•"/>
            </a:pPr>
            <a:r>
              <a:rPr lang="en-IN" sz="1600" b="1" dirty="0"/>
              <a:t>Feature Extraction:</a:t>
            </a:r>
            <a:r>
              <a:rPr lang="en-IN" sz="1600" dirty="0"/>
              <a:t> Include </a:t>
            </a:r>
            <a:r>
              <a:rPr lang="en-IN" sz="1600" b="1" dirty="0"/>
              <a:t>technical indicators</a:t>
            </a:r>
            <a:r>
              <a:rPr lang="en-IN" sz="1600" dirty="0"/>
              <a:t> like Moving Averages, Bollinger Bands, RSI, MACD.</a:t>
            </a:r>
          </a:p>
          <a:p>
            <a:pPr>
              <a:buFont typeface="Arial" panose="020B0604020202020204" pitchFamily="34" charset="0"/>
              <a:buChar char="•"/>
            </a:pPr>
            <a:r>
              <a:rPr lang="en-IN" sz="1600" b="1" dirty="0"/>
              <a:t>Sentiment Analysis:</a:t>
            </a:r>
            <a:r>
              <a:rPr lang="en-IN" sz="1600" dirty="0"/>
              <a:t> Perform NLP-based analysis on cryptocurrency news &amp; social media posts.</a:t>
            </a:r>
          </a:p>
          <a:p>
            <a:pPr>
              <a:buFont typeface="Arial" panose="020B0604020202020204" pitchFamily="34" charset="0"/>
              <a:buChar char="•"/>
            </a:pPr>
            <a:r>
              <a:rPr lang="en-IN" sz="1600" b="1" dirty="0"/>
              <a:t>Normalization &amp; Scaling:</a:t>
            </a:r>
            <a:r>
              <a:rPr lang="en-IN" sz="1600" dirty="0"/>
              <a:t> Use Min-Max scaling or Standardization to prepare data for ML models.</a:t>
            </a:r>
          </a:p>
          <a:p>
            <a:pPr>
              <a:buNone/>
            </a:pPr>
            <a:r>
              <a:rPr lang="en-IN" sz="1600" b="1" dirty="0"/>
              <a:t>3. Machine Learning Model Selection</a:t>
            </a:r>
            <a:endParaRPr lang="en-IN" sz="1600" dirty="0"/>
          </a:p>
          <a:p>
            <a:pPr>
              <a:buFont typeface="Arial" panose="020B0604020202020204" pitchFamily="34" charset="0"/>
              <a:buChar char="•"/>
            </a:pPr>
            <a:r>
              <a:rPr lang="en-IN" sz="1600" b="1" dirty="0"/>
              <a:t>Traditional Models:</a:t>
            </a:r>
            <a:r>
              <a:rPr lang="en-IN" sz="1600" dirty="0"/>
              <a:t> ARIMA, VAR, </a:t>
            </a:r>
            <a:r>
              <a:rPr lang="en-IN" sz="1600" dirty="0" err="1"/>
              <a:t>XGBoost</a:t>
            </a:r>
            <a:r>
              <a:rPr lang="en-IN" sz="1600" dirty="0"/>
              <a:t> (for structured data).</a:t>
            </a:r>
          </a:p>
          <a:p>
            <a:pPr>
              <a:buFont typeface="Arial" panose="020B0604020202020204" pitchFamily="34" charset="0"/>
              <a:buChar char="•"/>
            </a:pPr>
            <a:r>
              <a:rPr lang="en-IN" sz="1600" b="1" dirty="0"/>
              <a:t>Deep Learning Models:</a:t>
            </a:r>
            <a:r>
              <a:rPr lang="en-IN" sz="1600" dirty="0"/>
              <a:t> LSTM, GRU, Transformer-based architectures (for sequential data).</a:t>
            </a:r>
          </a:p>
          <a:p>
            <a:pPr>
              <a:buFont typeface="Arial" panose="020B0604020202020204" pitchFamily="34" charset="0"/>
              <a:buChar char="•"/>
            </a:pPr>
            <a:r>
              <a:rPr lang="en-IN" sz="1600" b="1" dirty="0"/>
              <a:t>Hybrid Models:</a:t>
            </a:r>
            <a:r>
              <a:rPr lang="en-IN" sz="1600" dirty="0"/>
              <a:t> Combining statistical and ML models to enhance accuracy.</a:t>
            </a:r>
          </a:p>
          <a:p>
            <a:pPr marL="0" indent="0">
              <a:spcBef>
                <a:spcPct val="20000"/>
              </a:spcBef>
              <a:spcAft>
                <a:spcPts val="600"/>
              </a:spcAft>
              <a:buNone/>
            </a:pPr>
            <a:endParaRPr lang="en-GB" sz="2200" dirty="0"/>
          </a:p>
        </p:txBody>
      </p:sp>
    </p:spTree>
    <p:extLst>
      <p:ext uri="{BB962C8B-B14F-4D97-AF65-F5344CB8AC3E}">
        <p14:creationId xmlns:p14="http://schemas.microsoft.com/office/powerpoint/2010/main" val="35011251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262C9F4-5914-9AA1-418E-DA1543BFE5E9}"/>
              </a:ext>
            </a:extLst>
          </p:cNvPr>
          <p:cNvSpPr txBox="1"/>
          <p:nvPr/>
        </p:nvSpPr>
        <p:spPr>
          <a:xfrm>
            <a:off x="983974" y="735497"/>
            <a:ext cx="10100969" cy="5909310"/>
          </a:xfrm>
          <a:prstGeom prst="rect">
            <a:avLst/>
          </a:prstGeom>
          <a:noFill/>
        </p:spPr>
        <p:txBody>
          <a:bodyPr wrap="square" rtlCol="0">
            <a:spAutoFit/>
          </a:bodyPr>
          <a:lstStyle/>
          <a:p>
            <a:pPr marL="285750" indent="-285750">
              <a:buFont typeface="Arial" panose="020B0604020202020204" pitchFamily="34" charset="0"/>
              <a:buChar char="•"/>
            </a:pPr>
            <a:r>
              <a:rPr lang="en-IN" sz="2000" b="1" dirty="0"/>
              <a:t>4. Model Training &amp; Evaluation</a:t>
            </a:r>
          </a:p>
          <a:p>
            <a:pPr>
              <a:buFont typeface="Arial" panose="020B0604020202020204" pitchFamily="34" charset="0"/>
              <a:buChar char="•"/>
            </a:pPr>
            <a:r>
              <a:rPr lang="en-IN" sz="2000" b="1" dirty="0"/>
              <a:t>Hyperparameter Optimization: Use Grid Search, Bayesian Optimization for fine-tuning models.</a:t>
            </a:r>
          </a:p>
          <a:p>
            <a:pPr>
              <a:buFont typeface="Arial" panose="020B0604020202020204" pitchFamily="34" charset="0"/>
              <a:buChar char="•"/>
            </a:pPr>
            <a:r>
              <a:rPr lang="en-IN" sz="2000" b="1" dirty="0"/>
              <a:t>Performance Metrics: Evaluate predictions using RMSE, MAE, R² score, accuracy.</a:t>
            </a:r>
          </a:p>
          <a:p>
            <a:pPr>
              <a:buFont typeface="Arial" panose="020B0604020202020204" pitchFamily="34" charset="0"/>
              <a:buChar char="•"/>
            </a:pPr>
            <a:r>
              <a:rPr lang="en-IN" sz="2000" b="1" dirty="0"/>
              <a:t>Cross-validation: Ensure model generalizability with multiple test sets.</a:t>
            </a:r>
          </a:p>
          <a:p>
            <a:pPr marL="285750" indent="-285750">
              <a:buFont typeface="Arial" panose="020B0604020202020204" pitchFamily="34" charset="0"/>
              <a:buChar char="•"/>
            </a:pPr>
            <a:r>
              <a:rPr lang="en-IN" sz="2000" b="1" dirty="0"/>
              <a:t>5. Real-Time Prediction System</a:t>
            </a:r>
          </a:p>
          <a:p>
            <a:pPr>
              <a:buFont typeface="Arial" panose="020B0604020202020204" pitchFamily="34" charset="0"/>
              <a:buChar char="•"/>
            </a:pPr>
            <a:r>
              <a:rPr lang="en-IN" sz="2000" b="1" dirty="0"/>
              <a:t>Model Deployment: Use Fast API, Flask, or Django to host the prediction engine.</a:t>
            </a:r>
          </a:p>
          <a:p>
            <a:pPr>
              <a:buFont typeface="Arial" panose="020B0604020202020204" pitchFamily="34" charset="0"/>
              <a:buChar char="•"/>
            </a:pPr>
            <a:r>
              <a:rPr lang="en-IN" sz="2000" b="1" dirty="0"/>
              <a:t>Automated Model Retraining: Implement pipelines to retrain models periodically based on new market trends.</a:t>
            </a:r>
          </a:p>
          <a:p>
            <a:pPr>
              <a:buFont typeface="Arial" panose="020B0604020202020204" pitchFamily="34" charset="0"/>
              <a:buChar char="•"/>
            </a:pPr>
            <a:r>
              <a:rPr lang="en-IN" sz="2000" b="1" dirty="0"/>
              <a:t>Scalability: Deploy on cloud platforms like AWS, GCP, or Azure for high availability.</a:t>
            </a:r>
          </a:p>
          <a:p>
            <a:pPr marL="285750" indent="-285750">
              <a:buFont typeface="Arial" panose="020B0604020202020204" pitchFamily="34" charset="0"/>
              <a:buChar char="•"/>
            </a:pPr>
            <a:r>
              <a:rPr lang="en-IN" sz="2000" b="1" dirty="0"/>
              <a:t>6. Visualization &amp; Interpretation</a:t>
            </a:r>
          </a:p>
          <a:p>
            <a:pPr>
              <a:buFont typeface="Arial" panose="020B0604020202020204" pitchFamily="34" charset="0"/>
              <a:buChar char="•"/>
            </a:pPr>
            <a:r>
              <a:rPr lang="en-IN" sz="2000" b="1" dirty="0"/>
              <a:t>Dashboard Development: Use </a:t>
            </a:r>
            <a:r>
              <a:rPr lang="en-IN" sz="2000" b="1" dirty="0" err="1"/>
              <a:t>Plotly</a:t>
            </a:r>
            <a:r>
              <a:rPr lang="en-IN" sz="2000" b="1" dirty="0"/>
              <a:t>, Streamlet, Power BI for interactive visualizations.</a:t>
            </a:r>
          </a:p>
          <a:p>
            <a:pPr>
              <a:buFont typeface="Arial" panose="020B0604020202020204" pitchFamily="34" charset="0"/>
              <a:buChar char="•"/>
            </a:pPr>
            <a:r>
              <a:rPr lang="en-IN" sz="2000" b="1" dirty="0"/>
              <a:t>Explainability: Implement SHAP, LIME techniques to interpret model decisions.</a:t>
            </a:r>
          </a:p>
          <a:p>
            <a:pPr>
              <a:buFont typeface="Arial" panose="020B0604020202020204" pitchFamily="34" charset="0"/>
              <a:buChar char="•"/>
            </a:pPr>
            <a:r>
              <a:rPr lang="en-IN" sz="2000" b="1" dirty="0"/>
              <a:t>User Alerts &amp; Notifications: Set up automated alerts for drastic price changes.</a:t>
            </a:r>
          </a:p>
          <a:p>
            <a:pPr marL="285750" indent="-285750">
              <a:buFont typeface="Arial" panose="020B0604020202020204" pitchFamily="34" charset="0"/>
              <a:buChar char="•"/>
            </a:pPr>
            <a:r>
              <a:rPr lang="en-IN" sz="2000" b="1" dirty="0"/>
              <a:t>7. Security &amp; Risk Mitigation</a:t>
            </a:r>
          </a:p>
          <a:p>
            <a:pPr>
              <a:buFont typeface="Arial" panose="020B0604020202020204" pitchFamily="34" charset="0"/>
              <a:buChar char="•"/>
            </a:pPr>
            <a:r>
              <a:rPr lang="en-IN" sz="2000" b="1" dirty="0"/>
              <a:t>Data Encryption: Protect financial data using industry-standard security measures.</a:t>
            </a:r>
          </a:p>
          <a:p>
            <a:pPr>
              <a:buFont typeface="Arial" panose="020B0604020202020204" pitchFamily="34" charset="0"/>
              <a:buChar char="•"/>
            </a:pPr>
            <a:r>
              <a:rPr lang="en-IN" sz="2000" b="1" dirty="0"/>
              <a:t>Fraud Detection: Implement anomaly detection models to flag suspicious activities.</a:t>
            </a:r>
          </a:p>
          <a:p>
            <a:pPr>
              <a:buFont typeface="Arial" panose="020B0604020202020204" pitchFamily="34" charset="0"/>
              <a:buChar char="•"/>
            </a:pPr>
            <a:r>
              <a:rPr lang="en-IN" sz="2000" b="1" dirty="0"/>
              <a:t>Ethical Considerations: Ensure responsible AI practices to minimize biases in predictions.</a:t>
            </a:r>
          </a:p>
          <a:p>
            <a:endParaRPr lang="en-IN" dirty="0"/>
          </a:p>
        </p:txBody>
      </p:sp>
    </p:spTree>
    <p:extLst>
      <p:ext uri="{BB962C8B-B14F-4D97-AF65-F5344CB8AC3E}">
        <p14:creationId xmlns:p14="http://schemas.microsoft.com/office/powerpoint/2010/main" val="22670408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3DBEE6-616C-2711-86DB-C62E77D17F92}"/>
              </a:ext>
            </a:extLst>
          </p:cNvPr>
          <p:cNvSpPr>
            <a:spLocks noGrp="1"/>
          </p:cNvSpPr>
          <p:nvPr>
            <p:ph type="title"/>
          </p:nvPr>
        </p:nvSpPr>
        <p:spPr/>
        <p:txBody>
          <a:bodyPr>
            <a:normAutofit fontScale="90000"/>
          </a:bodyPr>
          <a:lstStyle/>
          <a:p>
            <a:r>
              <a:rPr lang="en-US" sz="5400" b="1" cap="all" dirty="0">
                <a:latin typeface="Arial"/>
                <a:cs typeface="Arial"/>
              </a:rPr>
              <a:t>Algorithm &amp; Deployment</a:t>
            </a:r>
            <a:endParaRPr lang="en-US" sz="5400" dirty="0"/>
          </a:p>
        </p:txBody>
      </p:sp>
      <p:sp>
        <p:nvSpPr>
          <p:cNvPr id="3" name="Content Placeholder 2">
            <a:extLst>
              <a:ext uri="{FF2B5EF4-FFF2-40B4-BE49-F238E27FC236}">
                <a16:creationId xmlns:a16="http://schemas.microsoft.com/office/drawing/2014/main" id="{B5107410-DE3D-5F62-F9D7-11EAEA92F0BB}"/>
              </a:ext>
            </a:extLst>
          </p:cNvPr>
          <p:cNvSpPr>
            <a:spLocks noGrp="1"/>
          </p:cNvSpPr>
          <p:nvPr>
            <p:ph idx="1"/>
          </p:nvPr>
        </p:nvSpPr>
        <p:spPr>
          <a:xfrm>
            <a:off x="838200" y="1929384"/>
            <a:ext cx="10515600" cy="4251960"/>
          </a:xfrm>
        </p:spPr>
        <p:txBody>
          <a:bodyPr vert="horz" lIns="91440" tIns="45720" rIns="91440" bIns="45720" rtlCol="0">
            <a:normAutofit lnSpcReduction="10000"/>
          </a:bodyPr>
          <a:lstStyle/>
          <a:p>
            <a:pPr>
              <a:buNone/>
            </a:pPr>
            <a:r>
              <a:rPr lang="en-US" b="1" dirty="0"/>
              <a:t>Algorithm Selection</a:t>
            </a:r>
          </a:p>
          <a:p>
            <a:pPr>
              <a:buFont typeface="+mj-lt"/>
              <a:buAutoNum type="arabicPeriod"/>
            </a:pPr>
            <a:r>
              <a:rPr lang="en-US" b="1" dirty="0"/>
              <a:t>LSTM (Long Short-Term Memory) – A type of recurrent neural network (RNN) that excels at time-series forecasting.</a:t>
            </a:r>
          </a:p>
          <a:p>
            <a:pPr>
              <a:buFont typeface="+mj-lt"/>
              <a:buAutoNum type="arabicPeriod"/>
            </a:pPr>
            <a:r>
              <a:rPr lang="en-US" b="1" dirty="0" err="1"/>
              <a:t>XGBoost</a:t>
            </a:r>
            <a:r>
              <a:rPr lang="en-US" b="1" dirty="0"/>
              <a:t> – A powerful gradient boosting algorithm that has shown high accuracy in financial predictions.</a:t>
            </a:r>
          </a:p>
          <a:p>
            <a:pPr>
              <a:buFont typeface="+mj-lt"/>
              <a:buAutoNum type="arabicPeriod"/>
            </a:pPr>
            <a:r>
              <a:rPr lang="en-US" b="1" dirty="0"/>
              <a:t>Random Forest – Useful for handling non-linear relationships in Bitcoin price fluctuations.</a:t>
            </a:r>
          </a:p>
          <a:p>
            <a:pPr>
              <a:buFont typeface="+mj-lt"/>
              <a:buAutoNum type="arabicPeriod"/>
            </a:pPr>
            <a:r>
              <a:rPr lang="en-US" b="1" dirty="0"/>
              <a:t>ARIMA (</a:t>
            </a:r>
            <a:r>
              <a:rPr lang="en-US" b="1" dirty="0" err="1"/>
              <a:t>AutoRegressive</a:t>
            </a:r>
            <a:r>
              <a:rPr lang="en-US" b="1" dirty="0"/>
              <a:t> Integrated Moving Average) – A statistical method for time-series forecasting.</a:t>
            </a:r>
          </a:p>
          <a:p>
            <a:pPr marL="0" indent="0">
              <a:spcBef>
                <a:spcPct val="20000"/>
              </a:spcBef>
              <a:spcAft>
                <a:spcPts val="600"/>
              </a:spcAft>
              <a:buNone/>
            </a:pPr>
            <a:endParaRPr lang="en-GB" sz="1500" dirty="0"/>
          </a:p>
        </p:txBody>
      </p:sp>
    </p:spTree>
    <p:extLst>
      <p:ext uri="{BB962C8B-B14F-4D97-AF65-F5344CB8AC3E}">
        <p14:creationId xmlns:p14="http://schemas.microsoft.com/office/powerpoint/2010/main" val="11990843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7D157C7-4524-3007-87BA-323997F0115D}"/>
              </a:ext>
            </a:extLst>
          </p:cNvPr>
          <p:cNvSpPr txBox="1"/>
          <p:nvPr/>
        </p:nvSpPr>
        <p:spPr>
          <a:xfrm>
            <a:off x="1366982" y="1099127"/>
            <a:ext cx="9725891" cy="4955203"/>
          </a:xfrm>
          <a:prstGeom prst="rect">
            <a:avLst/>
          </a:prstGeom>
          <a:noFill/>
        </p:spPr>
        <p:txBody>
          <a:bodyPr wrap="square" rtlCol="0">
            <a:spAutoFit/>
          </a:bodyPr>
          <a:lstStyle/>
          <a:p>
            <a:pPr>
              <a:buNone/>
            </a:pPr>
            <a:r>
              <a:rPr lang="en-IN" sz="3600" b="1" dirty="0"/>
              <a:t>Deployment Process:</a:t>
            </a:r>
          </a:p>
          <a:p>
            <a:endParaRPr lang="en-IN" sz="2800" b="1" dirty="0"/>
          </a:p>
          <a:p>
            <a:pPr>
              <a:buNone/>
            </a:pPr>
            <a:r>
              <a:rPr lang="en-IN" b="1" dirty="0"/>
              <a:t>Deployment Process</a:t>
            </a:r>
          </a:p>
          <a:p>
            <a:pPr>
              <a:buFont typeface="+mj-lt"/>
              <a:buAutoNum type="arabicPeriod"/>
            </a:pPr>
            <a:r>
              <a:rPr lang="en-IN" b="1" dirty="0"/>
              <a:t>Data Collection – Fetch historical Bitcoin price data using APIs like </a:t>
            </a:r>
            <a:r>
              <a:rPr lang="en-IN" b="1" dirty="0" err="1"/>
              <a:t>CCData</a:t>
            </a:r>
            <a:r>
              <a:rPr lang="en-IN" b="1" dirty="0"/>
              <a:t>.</a:t>
            </a:r>
          </a:p>
          <a:p>
            <a:pPr>
              <a:buFont typeface="+mj-lt"/>
              <a:buAutoNum type="arabicPeriod"/>
            </a:pPr>
            <a:endParaRPr lang="en-IN" b="1" dirty="0"/>
          </a:p>
          <a:p>
            <a:pPr>
              <a:buFont typeface="+mj-lt"/>
              <a:buAutoNum type="arabicPeriod"/>
            </a:pPr>
            <a:r>
              <a:rPr lang="en-IN" b="1" dirty="0"/>
              <a:t>Data Preprocessing – Clean and normalize data, handle missing values, and perform feature engineering.</a:t>
            </a:r>
          </a:p>
          <a:p>
            <a:pPr>
              <a:buFont typeface="+mj-lt"/>
              <a:buAutoNum type="arabicPeriod"/>
            </a:pPr>
            <a:endParaRPr lang="en-IN" b="1" dirty="0"/>
          </a:p>
          <a:p>
            <a:pPr>
              <a:buFont typeface="+mj-lt"/>
              <a:buAutoNum type="arabicPeriod"/>
            </a:pPr>
            <a:r>
              <a:rPr lang="en-IN" b="1" dirty="0"/>
              <a:t>Model Training – Train the selected ML model using historical data.</a:t>
            </a:r>
          </a:p>
          <a:p>
            <a:pPr>
              <a:buFont typeface="+mj-lt"/>
              <a:buAutoNum type="arabicPeriod"/>
            </a:pPr>
            <a:endParaRPr lang="en-IN" b="1" dirty="0"/>
          </a:p>
          <a:p>
            <a:pPr>
              <a:buFont typeface="+mj-lt"/>
              <a:buAutoNum type="arabicPeriod"/>
            </a:pPr>
            <a:r>
              <a:rPr lang="en-IN" b="1" dirty="0"/>
              <a:t>Model Evaluation – Validate the model using test data and optimize hyperparameters.</a:t>
            </a:r>
          </a:p>
          <a:p>
            <a:pPr>
              <a:buFont typeface="+mj-lt"/>
              <a:buAutoNum type="arabicPeriod"/>
            </a:pPr>
            <a:endParaRPr lang="en-IN" b="1" dirty="0"/>
          </a:p>
          <a:p>
            <a:pPr>
              <a:buFont typeface="+mj-lt"/>
              <a:buAutoNum type="arabicPeriod"/>
            </a:pPr>
            <a:r>
              <a:rPr lang="en-IN" b="1" dirty="0"/>
              <a:t>Deployment – Use </a:t>
            </a:r>
            <a:r>
              <a:rPr lang="en-IN" b="1" dirty="0" err="1"/>
              <a:t>MLflow</a:t>
            </a:r>
            <a:r>
              <a:rPr lang="en-IN" b="1" dirty="0"/>
              <a:t> and </a:t>
            </a:r>
            <a:r>
              <a:rPr lang="en-IN" b="1" dirty="0" err="1"/>
              <a:t>ZenML</a:t>
            </a:r>
            <a:r>
              <a:rPr lang="en-IN" b="1" dirty="0"/>
              <a:t> to deploy the model.</a:t>
            </a:r>
          </a:p>
          <a:p>
            <a:pPr>
              <a:buFont typeface="+mj-lt"/>
              <a:buAutoNum type="arabicPeriod"/>
            </a:pPr>
            <a:endParaRPr lang="en-IN" b="1" dirty="0"/>
          </a:p>
          <a:p>
            <a:pPr>
              <a:buFont typeface="+mj-lt"/>
              <a:buAutoNum type="arabicPeriod"/>
            </a:pPr>
            <a:r>
              <a:rPr lang="en-IN" b="1" dirty="0"/>
              <a:t>User Interface – Build a </a:t>
            </a:r>
            <a:r>
              <a:rPr lang="en-IN" b="1" dirty="0" err="1"/>
              <a:t>Streamlit</a:t>
            </a:r>
            <a:r>
              <a:rPr lang="en-IN" b="1" dirty="0"/>
              <a:t> app for interactive predictions.</a:t>
            </a:r>
          </a:p>
          <a:p>
            <a:endParaRPr lang="en-IN" dirty="0"/>
          </a:p>
        </p:txBody>
      </p:sp>
    </p:spTree>
    <p:extLst>
      <p:ext uri="{BB962C8B-B14F-4D97-AF65-F5344CB8AC3E}">
        <p14:creationId xmlns:p14="http://schemas.microsoft.com/office/powerpoint/2010/main" val="86079461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Circuit</Template>
  <TotalTime>2858</TotalTime>
  <Words>2150</Words>
  <Application>Microsoft Office PowerPoint</Application>
  <PresentationFormat>Widescreen</PresentationFormat>
  <Paragraphs>210</Paragraphs>
  <Slides>20</Slides>
  <Notes>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20</vt:i4>
      </vt:variant>
    </vt:vector>
  </HeadingPairs>
  <TitlesOfParts>
    <vt:vector size="31" baseType="lpstr">
      <vt:lpstr>Algerian</vt:lpstr>
      <vt:lpstr>Aptos</vt:lpstr>
      <vt:lpstr>Arial</vt:lpstr>
      <vt:lpstr>Berlin Sans FB Demi</vt:lpstr>
      <vt:lpstr>Bradley Hand ITC</vt:lpstr>
      <vt:lpstr>Calibri</vt:lpstr>
      <vt:lpstr>Consolas</vt:lpstr>
      <vt:lpstr>Franklin Gothic Book</vt:lpstr>
      <vt:lpstr>Tw Cen MT</vt:lpstr>
      <vt:lpstr>Wingdings</vt:lpstr>
      <vt:lpstr>Circuit</vt:lpstr>
      <vt:lpstr>PowerPoint Presentation</vt:lpstr>
      <vt:lpstr>OUTLINE</vt:lpstr>
      <vt:lpstr>Problem Statement:</vt:lpstr>
      <vt:lpstr>Proposed Solution:</vt:lpstr>
      <vt:lpstr>PowerPoint Presentation</vt:lpstr>
      <vt:lpstr>System  Approach</vt:lpstr>
      <vt:lpstr>PowerPoint Presentation</vt:lpstr>
      <vt:lpstr>Algorithm &amp; Deployment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Result</vt:lpstr>
      <vt:lpstr>Conclusion</vt:lpstr>
      <vt:lpstr>Future scope</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Kapil Katari</dc:creator>
  <cp:lastModifiedBy>Kapil Katari</cp:lastModifiedBy>
  <cp:revision>20</cp:revision>
  <dcterms:created xsi:type="dcterms:W3CDTF">2013-07-15T20:26:40Z</dcterms:created>
  <dcterms:modified xsi:type="dcterms:W3CDTF">2025-05-10T13:13:31Z</dcterms:modified>
</cp:coreProperties>
</file>