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82" r:id="rId6"/>
    <p:sldId id="281" r:id="rId7"/>
    <p:sldId id="275" r:id="rId8"/>
    <p:sldId id="261" r:id="rId9"/>
    <p:sldId id="262" r:id="rId10"/>
    <p:sldId id="280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72" r:id="rId20"/>
    <p:sldId id="27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2B2"/>
    <a:srgbClr val="D6D6D6"/>
    <a:srgbClr val="414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>
        <p:scale>
          <a:sx n="100" d="100"/>
          <a:sy n="100" d="100"/>
        </p:scale>
        <p:origin x="1512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E8FD-7D7D-470B-B071-88B41A4769B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E3C0-14D4-4F86-BE17-0A3CA44EE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5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3C0-14D4-4F86-BE17-0A3CA44EEF0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9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23B-364D-4354-970A-2D0D2A47CAE6}" type="datetime1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0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D325-CB3C-4598-A3DB-B9A1552B6E7E}" type="datetime1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0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FBB0-C510-480E-B17F-5ADBABB4E36D}" type="datetime1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78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1566-FC6C-4A43-9984-75BF2361931E}" type="datetime1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76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A62-D8DC-4C17-B2BB-52F6DF467CB9}" type="datetime1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5350-2F9F-4ED0-A776-8F50F6B003D1}" type="datetime1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7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872-189F-435B-8845-22B62BD1728A}" type="datetime1">
              <a:rPr lang="ru-RU" smtClean="0"/>
              <a:t>23.06.2021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3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79E-B6A1-4ECE-930B-2A1CE334C40A}" type="datetime1">
              <a:rPr lang="ru-RU" smtClean="0"/>
              <a:t>23.06.2021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6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8384-7612-4385-B2FF-90A9A02E34A7}" type="datetime1">
              <a:rPr lang="ru-RU" smtClean="0"/>
              <a:t>23.06.2021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CCC5-72D8-4C41-A569-16CACACCC1BF}" type="datetime1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46B-6AAA-4B6A-9A6D-EE25836EC801}" type="datetime1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353A-A66C-47AC-A92B-6CA49C6F0ED9}" type="datetime1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5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00" y="2247007"/>
            <a:ext cx="6747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/>
              <a:t>Разработка сайта по размещению и редактированию статей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3789040"/>
            <a:ext cx="6084676" cy="576064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>
                <a:solidFill>
                  <a:schemeClr val="tx1"/>
                </a:solidFill>
                <a:cs typeface="Adobe Arabic" pitchFamily="18" charset="-78"/>
              </a:rPr>
              <a:t>Студенты Воронина Е.С., </a:t>
            </a:r>
            <a:r>
              <a:rPr lang="ru-RU" sz="2200" dirty="0" err="1">
                <a:solidFill>
                  <a:schemeClr val="tx1"/>
                </a:solidFill>
                <a:cs typeface="Adobe Arabic" pitchFamily="18" charset="-78"/>
              </a:rPr>
              <a:t>Манукян</a:t>
            </a:r>
            <a:r>
              <a:rPr lang="ru-RU" sz="2200" dirty="0">
                <a:solidFill>
                  <a:schemeClr val="tx1"/>
                </a:solidFill>
                <a:cs typeface="Adobe Arabic" pitchFamily="18" charset="-78"/>
              </a:rPr>
              <a:t> С.Ш. и Сторожева А.Р.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Воронежский Государственный университет</a:t>
            </a:r>
          </a:p>
          <a:p>
            <a:r>
              <a:rPr lang="ru-RU" dirty="0"/>
              <a:t>Кафедра информационных технологий управления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03648" y="3717032"/>
            <a:ext cx="6768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2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</a:t>
            </a:r>
            <a:br>
              <a:rPr lang="ru-RU" dirty="0"/>
            </a:br>
            <a:r>
              <a:rPr lang="ru-RU" dirty="0"/>
              <a:t>Главный экран – </a:t>
            </a:r>
            <a:r>
              <a:rPr lang="ru-RU" dirty="0" err="1"/>
              <a:t>прогрузка</a:t>
            </a:r>
            <a:r>
              <a:rPr lang="ru-RU" dirty="0"/>
              <a:t>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C216ED-D4F3-488D-AB8C-F574BF13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71"/>
            <a:ext cx="9144000" cy="379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6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84658-0D77-41ED-AC67-C00AC0BB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Начальная страница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10ED090-2EAA-4F8A-8154-C1A9191D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11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4E5163-4C94-47BA-B142-AFE24D481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84" y="1124744"/>
            <a:ext cx="8316416" cy="507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6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84658-0D77-41ED-AC67-C00AC0BB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статьи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10ED090-2EAA-4F8A-8154-C1A9191D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C773C8-D448-4CFE-B0F1-B781E432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0" y="1325883"/>
            <a:ext cx="7452320" cy="503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8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18AC1-19E0-4CE8-B735-BBCECA7C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Страница статьи для авторизованного пользователя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22316DF-1859-4BEF-86A9-EEF0D11F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13</a:t>
            </a:fld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1C6BB42-228F-48F8-8B4F-226A30BAB60B}"/>
              </a:ext>
            </a:extLst>
          </p:cNvPr>
          <p:cNvGrpSpPr/>
          <p:nvPr/>
        </p:nvGrpSpPr>
        <p:grpSpPr>
          <a:xfrm>
            <a:off x="971600" y="1443798"/>
            <a:ext cx="7238883" cy="4886392"/>
            <a:chOff x="971600" y="1443798"/>
            <a:chExt cx="7238883" cy="4886392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546F6144-2C74-4DFE-9799-5C25F7E75AE2}"/>
                </a:ext>
              </a:extLst>
            </p:cNvPr>
            <p:cNvGrpSpPr/>
            <p:nvPr/>
          </p:nvGrpSpPr>
          <p:grpSpPr>
            <a:xfrm>
              <a:off x="971600" y="1443798"/>
              <a:ext cx="7238883" cy="4886392"/>
              <a:chOff x="971600" y="1443798"/>
              <a:chExt cx="7238883" cy="4886392"/>
            </a:xfrm>
          </p:grpSpPr>
          <p:pic>
            <p:nvPicPr>
              <p:cNvPr id="4" name="Рисунок 3">
                <a:extLst>
                  <a:ext uri="{FF2B5EF4-FFF2-40B4-BE49-F238E27FC236}">
                    <a16:creationId xmlns:a16="http://schemas.microsoft.com/office/drawing/2014/main" id="{8C401697-D86C-47FE-AC02-3D0ED4635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1600" y="1443798"/>
                <a:ext cx="7238883" cy="4886392"/>
              </a:xfrm>
              <a:prstGeom prst="rect">
                <a:avLst/>
              </a:prstGeom>
            </p:spPr>
          </p:pic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25CFF997-4D42-42F6-ACDA-48B3561E5844}"/>
                  </a:ext>
                </a:extLst>
              </p:cNvPr>
              <p:cNvSpPr/>
              <p:nvPr/>
            </p:nvSpPr>
            <p:spPr>
              <a:xfrm>
                <a:off x="2555777" y="5157193"/>
                <a:ext cx="4032447" cy="377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DE5B547A-C5F1-43FC-BA5A-EEFA541A66B5}"/>
                  </a:ext>
                </a:extLst>
              </p:cNvPr>
              <p:cNvSpPr/>
              <p:nvPr/>
            </p:nvSpPr>
            <p:spPr>
              <a:xfrm>
                <a:off x="2627784" y="5157193"/>
                <a:ext cx="4032447" cy="377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7979EFC5-44DD-4B92-9674-7F0234C78648}"/>
                </a:ext>
              </a:extLst>
            </p:cNvPr>
            <p:cNvSpPr/>
            <p:nvPr/>
          </p:nvSpPr>
          <p:spPr>
            <a:xfrm>
              <a:off x="6660231" y="5013176"/>
              <a:ext cx="72007" cy="864096"/>
            </a:xfrm>
            <a:prstGeom prst="rect">
              <a:avLst/>
            </a:prstGeom>
            <a:solidFill>
              <a:srgbClr val="41424B"/>
            </a:solidFill>
            <a:ln>
              <a:solidFill>
                <a:srgbClr val="41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DF920C-D5A5-4918-B0B2-B6116682B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14"/>
          <a:stretch/>
        </p:blipFill>
        <p:spPr bwMode="auto">
          <a:xfrm>
            <a:off x="5652120" y="5240760"/>
            <a:ext cx="879666" cy="20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93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4A0E2-F47B-4B80-A7B1-564421A0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регистрации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6D33EE5-E5E2-4971-BAF3-0E589AFF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14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B2DED9-42B3-437B-80B7-FA3FC1C6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46" y="1661220"/>
            <a:ext cx="3538507" cy="493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72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91890-D252-4178-B52E-BEA9B1F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авторизации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FC0909E-A7BB-40D3-AC37-CD85562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15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66C2BA-39ED-4DEB-8C6E-424A958E6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382465"/>
            <a:ext cx="68103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4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2553A-EB40-43C3-8977-F648DC47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Личный кабинет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F2DC32C-F8FE-4D44-870B-599EFD58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16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8C725EA-E886-4D13-8FC7-EA6193EA4E16}"/>
              </a:ext>
            </a:extLst>
          </p:cNvPr>
          <p:cNvGrpSpPr/>
          <p:nvPr/>
        </p:nvGrpSpPr>
        <p:grpSpPr>
          <a:xfrm>
            <a:off x="3368" y="1340768"/>
            <a:ext cx="9144000" cy="4888850"/>
            <a:chOff x="3368" y="1340768"/>
            <a:chExt cx="9144000" cy="4888850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5A450FB-1329-4998-93D4-51AA01980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8" y="1340768"/>
              <a:ext cx="9144000" cy="4645981"/>
            </a:xfrm>
            <a:prstGeom prst="rect">
              <a:avLst/>
            </a:prstGeom>
          </p:spPr>
        </p:pic>
        <p:pic>
          <p:nvPicPr>
            <p:cNvPr id="4" name="Picture 4" descr="&#10;">
              <a:extLst>
                <a:ext uri="{FF2B5EF4-FFF2-40B4-BE49-F238E27FC236}">
                  <a16:creationId xmlns:a16="http://schemas.microsoft.com/office/drawing/2014/main" id="{3490D0CB-8BB0-404A-939C-601BB80AD4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321"/>
            <a:stretch/>
          </p:blipFill>
          <p:spPr bwMode="auto">
            <a:xfrm>
              <a:off x="755576" y="2276872"/>
              <a:ext cx="8064896" cy="395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62010DE6-AE27-41B3-8F07-721B8A836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5896" y="2636912"/>
              <a:ext cx="2200470" cy="3073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304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2A62B-DFFE-4641-BB0D-C38E3F87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статьи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A1DC6A-3E8F-4FD3-8719-00579DE7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17</a:t>
            </a:fld>
            <a:endParaRPr lang="ru-RU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390C8B8-2CEA-4E43-B13B-6C0C937FF857}"/>
              </a:ext>
            </a:extLst>
          </p:cNvPr>
          <p:cNvGrpSpPr/>
          <p:nvPr/>
        </p:nvGrpSpPr>
        <p:grpSpPr>
          <a:xfrm>
            <a:off x="845840" y="1417638"/>
            <a:ext cx="7452320" cy="5030467"/>
            <a:chOff x="845840" y="1325883"/>
            <a:chExt cx="7452320" cy="5030467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72941DD8-C0D2-4EEC-A7BF-30AF9999FEB7}"/>
                </a:ext>
              </a:extLst>
            </p:cNvPr>
            <p:cNvGrpSpPr/>
            <p:nvPr/>
          </p:nvGrpSpPr>
          <p:grpSpPr>
            <a:xfrm>
              <a:off x="845840" y="1325883"/>
              <a:ext cx="7452320" cy="5030467"/>
              <a:chOff x="845840" y="1325883"/>
              <a:chExt cx="7452320" cy="5030467"/>
            </a:xfrm>
          </p:grpSpPr>
          <p:pic>
            <p:nvPicPr>
              <p:cNvPr id="4" name="Рисунок 3">
                <a:extLst>
                  <a:ext uri="{FF2B5EF4-FFF2-40B4-BE49-F238E27FC236}">
                    <a16:creationId xmlns:a16="http://schemas.microsoft.com/office/drawing/2014/main" id="{345CFD7E-BCED-4BF4-B98B-E8682AE73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5840" y="1325883"/>
                <a:ext cx="7452320" cy="5030467"/>
              </a:xfrm>
              <a:prstGeom prst="rect">
                <a:avLst/>
              </a:prstGeom>
            </p:spPr>
          </p:pic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86D36E6-62AD-4FB9-ADFA-141D10E60270}"/>
                  </a:ext>
                </a:extLst>
              </p:cNvPr>
              <p:cNvSpPr/>
              <p:nvPr/>
            </p:nvSpPr>
            <p:spPr>
              <a:xfrm>
                <a:off x="2195736" y="2132856"/>
                <a:ext cx="4536504" cy="30963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6" name="Рисунок 5">
                <a:extLst>
                  <a:ext uri="{FF2B5EF4-FFF2-40B4-BE49-F238E27FC236}">
                    <a16:creationId xmlns:a16="http://schemas.microsoft.com/office/drawing/2014/main" id="{739EDD5A-12DC-4DB7-8965-3EDA26F2FE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6050" y="2204864"/>
                <a:ext cx="114300" cy="142875"/>
              </a:xfrm>
              <a:prstGeom prst="rect">
                <a:avLst/>
              </a:prstGeom>
            </p:spPr>
          </p:pic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7025D496-ABA1-4F2F-8BD9-E63E05A57C1D}"/>
                </a:ext>
              </a:extLst>
            </p:cNvPr>
            <p:cNvGrpSpPr/>
            <p:nvPr/>
          </p:nvGrpSpPr>
          <p:grpSpPr>
            <a:xfrm>
              <a:off x="2294917" y="2204864"/>
              <a:ext cx="4416458" cy="2909867"/>
              <a:chOff x="2294917" y="2204864"/>
              <a:chExt cx="4416458" cy="2909867"/>
            </a:xfrm>
          </p:grpSpPr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D8804B9C-3FDD-4A36-A95A-8805F1727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917" y="2204864"/>
                <a:ext cx="2565115" cy="1500105"/>
              </a:xfrm>
              <a:prstGeom prst="rect">
                <a:avLst/>
              </a:prstGeom>
            </p:spPr>
          </p:pic>
          <p:pic>
            <p:nvPicPr>
              <p:cNvPr id="10" name="Рисунок 9">
                <a:extLst>
                  <a:ext uri="{FF2B5EF4-FFF2-40B4-BE49-F238E27FC236}">
                    <a16:creationId xmlns:a16="http://schemas.microsoft.com/office/drawing/2014/main" id="{872DC81E-02E2-474E-BE4F-5223E002D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917" y="3614626"/>
                <a:ext cx="2565115" cy="1500105"/>
              </a:xfrm>
              <a:prstGeom prst="rect">
                <a:avLst/>
              </a:prstGeom>
            </p:spPr>
          </p:pic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583DE29-F32A-4877-BC23-AED807A6F1F3}"/>
                  </a:ext>
                </a:extLst>
              </p:cNvPr>
              <p:cNvSpPr/>
              <p:nvPr/>
            </p:nvSpPr>
            <p:spPr>
              <a:xfrm>
                <a:off x="2414021" y="2314994"/>
                <a:ext cx="143770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0087E406-F7D7-4A52-B31D-59E7091D1098}"/>
                  </a:ext>
                </a:extLst>
              </p:cNvPr>
              <p:cNvSpPr/>
              <p:nvPr/>
            </p:nvSpPr>
            <p:spPr>
              <a:xfrm>
                <a:off x="2414021" y="2732901"/>
                <a:ext cx="143770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CE231DE-641F-40EB-9F64-27EEADA05D16}"/>
                  </a:ext>
                </a:extLst>
              </p:cNvPr>
              <p:cNvSpPr/>
              <p:nvPr/>
            </p:nvSpPr>
            <p:spPr>
              <a:xfrm>
                <a:off x="2414020" y="3224467"/>
                <a:ext cx="143770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D9AA3888-EDD9-455F-B067-B310D40AD3CF}"/>
                  </a:ext>
                </a:extLst>
              </p:cNvPr>
              <p:cNvSpPr/>
              <p:nvPr/>
            </p:nvSpPr>
            <p:spPr>
              <a:xfrm>
                <a:off x="2412586" y="3684165"/>
                <a:ext cx="143770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6561EF7D-4096-4F4C-B314-F81CCCBF12A2}"/>
                  </a:ext>
                </a:extLst>
              </p:cNvPr>
              <p:cNvSpPr/>
              <p:nvPr/>
            </p:nvSpPr>
            <p:spPr>
              <a:xfrm>
                <a:off x="2426132" y="4152776"/>
                <a:ext cx="143770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1CE9677F-30CC-4224-8C78-E3399721E315}"/>
                  </a:ext>
                </a:extLst>
              </p:cNvPr>
              <p:cNvSpPr/>
              <p:nvPr/>
            </p:nvSpPr>
            <p:spPr>
              <a:xfrm>
                <a:off x="2432956" y="4644342"/>
                <a:ext cx="143770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AAD361-B9FD-4E55-B0AF-D92FEE19B326}"/>
                  </a:ext>
                </a:extLst>
              </p:cNvPr>
              <p:cNvSpPr txBox="1"/>
              <p:nvPr/>
            </p:nvSpPr>
            <p:spPr>
              <a:xfrm>
                <a:off x="2465039" y="2384533"/>
                <a:ext cx="14377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>
                    <a:solidFill>
                      <a:srgbClr val="D6D6D6"/>
                    </a:solidFill>
                  </a:rPr>
                  <a:t>Название статьи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4DD0DD-E66C-4CFA-8E77-8DFB100668DB}"/>
                  </a:ext>
                </a:extLst>
              </p:cNvPr>
              <p:cNvSpPr txBox="1"/>
              <p:nvPr/>
            </p:nvSpPr>
            <p:spPr>
              <a:xfrm>
                <a:off x="2442638" y="2824795"/>
                <a:ext cx="14617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>
                    <a:solidFill>
                      <a:srgbClr val="D6D6D6"/>
                    </a:solidFill>
                  </a:rPr>
                  <a:t>Описание статьи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075CF4-4E16-4FD0-B3DD-A849DD34202C}"/>
                  </a:ext>
                </a:extLst>
              </p:cNvPr>
              <p:cNvSpPr txBox="1"/>
              <p:nvPr/>
            </p:nvSpPr>
            <p:spPr>
              <a:xfrm>
                <a:off x="2465039" y="3341618"/>
                <a:ext cx="14017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>
                    <a:solidFill>
                      <a:srgbClr val="D6D6D6"/>
                    </a:solidFill>
                  </a:rPr>
                  <a:t>Название блока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4A12D0-03E9-4D78-9880-FE26ECF20E74}"/>
                  </a:ext>
                </a:extLst>
              </p:cNvPr>
              <p:cNvSpPr txBox="1"/>
              <p:nvPr/>
            </p:nvSpPr>
            <p:spPr>
              <a:xfrm>
                <a:off x="2469053" y="374478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>
                    <a:solidFill>
                      <a:srgbClr val="D6D6D6"/>
                    </a:solidFill>
                  </a:rPr>
                  <a:t>Текст блока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8D0B8F-253F-43CB-90B6-3DD16C12B23D}"/>
                  </a:ext>
                </a:extLst>
              </p:cNvPr>
              <p:cNvSpPr txBox="1"/>
              <p:nvPr/>
            </p:nvSpPr>
            <p:spPr>
              <a:xfrm>
                <a:off x="2448031" y="4264950"/>
                <a:ext cx="14017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>
                    <a:solidFill>
                      <a:srgbClr val="D6D6D6"/>
                    </a:solidFill>
                  </a:rPr>
                  <a:t>Название блока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3E5C9C-37DD-4C80-8DF1-FA50FDB4A496}"/>
                  </a:ext>
                </a:extLst>
              </p:cNvPr>
              <p:cNvSpPr txBox="1"/>
              <p:nvPr/>
            </p:nvSpPr>
            <p:spPr>
              <a:xfrm>
                <a:off x="2452045" y="466812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>
                    <a:solidFill>
                      <a:srgbClr val="D6D6D6"/>
                    </a:solidFill>
                  </a:rPr>
                  <a:t>Текст блока</a:t>
                </a:r>
              </a:p>
            </p:txBody>
          </p:sp>
          <p:pic>
            <p:nvPicPr>
              <p:cNvPr id="23" name="Picture 5">
                <a:extLst>
                  <a:ext uri="{FF2B5EF4-FFF2-40B4-BE49-F238E27FC236}">
                    <a16:creationId xmlns:a16="http://schemas.microsoft.com/office/drawing/2014/main" id="{D200C867-C6C4-4CAD-B168-E638F502A4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26" t="91907" r="39356"/>
              <a:stretch/>
            </p:blipFill>
            <p:spPr bwMode="auto">
              <a:xfrm>
                <a:off x="4824287" y="3708666"/>
                <a:ext cx="1872208" cy="434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5">
                <a:extLst>
                  <a:ext uri="{FF2B5EF4-FFF2-40B4-BE49-F238E27FC236}">
                    <a16:creationId xmlns:a16="http://schemas.microsoft.com/office/drawing/2014/main" id="{56B150F3-DD2C-4F08-B9AD-47C9A4E990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26" t="91907" r="39356"/>
              <a:stretch/>
            </p:blipFill>
            <p:spPr bwMode="auto">
              <a:xfrm>
                <a:off x="4839167" y="3200582"/>
                <a:ext cx="1872208" cy="434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C975ED32-43A8-45E9-8BCB-303B10A4946E}"/>
                  </a:ext>
                </a:extLst>
              </p:cNvPr>
              <p:cNvSpPr/>
              <p:nvPr/>
            </p:nvSpPr>
            <p:spPr>
              <a:xfrm>
                <a:off x="5182022" y="3346358"/>
                <a:ext cx="1263019" cy="192650"/>
              </a:xfrm>
              <a:prstGeom prst="ellipse">
                <a:avLst/>
              </a:prstGeom>
              <a:solidFill>
                <a:srgbClr val="3272B2"/>
              </a:solidFill>
              <a:ln>
                <a:solidFill>
                  <a:srgbClr val="327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100" dirty="0"/>
                  <a:t>Добавить блок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612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2E836-129D-4B30-8705-B6E05416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администратора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C453D3-5066-4BF5-8845-33A89357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18</a:t>
            </a:fld>
            <a:endParaRPr lang="ru-RU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80BD25A-EAEA-4CBD-B998-7515E130EE27}"/>
              </a:ext>
            </a:extLst>
          </p:cNvPr>
          <p:cNvGrpSpPr/>
          <p:nvPr/>
        </p:nvGrpSpPr>
        <p:grpSpPr>
          <a:xfrm>
            <a:off x="899592" y="1150690"/>
            <a:ext cx="7200800" cy="5548046"/>
            <a:chOff x="899592" y="1150690"/>
            <a:chExt cx="7200800" cy="5548046"/>
          </a:xfrm>
        </p:grpSpPr>
        <p:pic>
          <p:nvPicPr>
            <p:cNvPr id="4" name="Picture 2" descr="C:\Users\User\Desktop\админ.png">
              <a:extLst>
                <a:ext uri="{FF2B5EF4-FFF2-40B4-BE49-F238E27FC236}">
                  <a16:creationId xmlns:a16="http://schemas.microsoft.com/office/drawing/2014/main" id="{EDF1A0ED-37D1-4956-8F16-628CC37E8B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150690"/>
              <a:ext cx="7140163" cy="547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ABB2BD78-ADF7-4E07-860D-A585065E2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4091" y="1150690"/>
              <a:ext cx="2862064" cy="1180340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7AB4518-2365-4727-85A6-7CC156D0154F}"/>
                </a:ext>
              </a:extLst>
            </p:cNvPr>
            <p:cNvSpPr/>
            <p:nvPr/>
          </p:nvSpPr>
          <p:spPr>
            <a:xfrm>
              <a:off x="899592" y="2636912"/>
              <a:ext cx="7200800" cy="4061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2" descr="C:\Users\User\Desktop\админ.png">
              <a:extLst>
                <a:ext uri="{FF2B5EF4-FFF2-40B4-BE49-F238E27FC236}">
                  <a16:creationId xmlns:a16="http://schemas.microsoft.com/office/drawing/2014/main" id="{A0937E3D-F531-4CB6-8CDF-0135F57335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01" t="79114"/>
            <a:stretch/>
          </p:blipFill>
          <p:spPr bwMode="auto">
            <a:xfrm>
              <a:off x="3150096" y="5555736"/>
              <a:ext cx="2756059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CD1CDCF-8803-461D-BFC4-75D7ACB33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9752" y="2983846"/>
              <a:ext cx="4382071" cy="2571890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DAAF634-932A-4350-93A5-49B26002C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2362" y="2752513"/>
              <a:ext cx="1819275" cy="257175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FDEF03A8-8310-4D82-BBFA-368918C89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48011" y="2645005"/>
              <a:ext cx="2847975" cy="133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49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916832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1) разработана </a:t>
            </a:r>
            <a:r>
              <a:rPr lang="ru-RU" dirty="0" err="1"/>
              <a:t>Front-end</a:t>
            </a:r>
            <a:r>
              <a:rPr lang="ru-RU" dirty="0"/>
              <a:t> часть сайта,</a:t>
            </a:r>
          </a:p>
          <a:p>
            <a:r>
              <a:rPr lang="ru-RU" dirty="0"/>
              <a:t>2) разработана </a:t>
            </a:r>
            <a:r>
              <a:rPr lang="ru-RU" dirty="0" err="1"/>
              <a:t>Back-end</a:t>
            </a:r>
            <a:r>
              <a:rPr lang="ru-RU" dirty="0"/>
              <a:t> часть сайта,</a:t>
            </a:r>
          </a:p>
          <a:p>
            <a:r>
              <a:rPr lang="ru-RU" dirty="0"/>
              <a:t>3) создана связь между </a:t>
            </a:r>
            <a:r>
              <a:rPr lang="ru-RU" dirty="0" err="1"/>
              <a:t>Front-end</a:t>
            </a:r>
            <a:r>
              <a:rPr lang="ru-RU" dirty="0"/>
              <a:t> и </a:t>
            </a:r>
            <a:r>
              <a:rPr lang="ru-RU" dirty="0" err="1"/>
              <a:t>Back-end</a:t>
            </a:r>
            <a:r>
              <a:rPr lang="ru-RU" dirty="0"/>
              <a:t> частями сайта,</a:t>
            </a:r>
          </a:p>
          <a:p>
            <a:r>
              <a:rPr lang="ru-RU" dirty="0"/>
              <a:t>4) разработана база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19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9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174" y="116632"/>
            <a:ext cx="7488832" cy="782960"/>
          </a:xfrm>
        </p:spPr>
        <p:txBody>
          <a:bodyPr/>
          <a:lstStyle/>
          <a:p>
            <a:r>
              <a:rPr lang="ru-RU" dirty="0"/>
              <a:t>Распределение обязанностей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44441"/>
            <a:ext cx="259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Воронина Екатерина: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69668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/>
              <a:t>Манукян</a:t>
            </a:r>
            <a:r>
              <a:rPr lang="ru-RU" b="1" dirty="0"/>
              <a:t> София: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157192"/>
            <a:ext cx="258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Сторожева Александра: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52258" y="1344441"/>
            <a:ext cx="66112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Техническое задание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Диаграммы (взаимодействий, прецедентов, последовательностей, взаимодействия, состояний, активностей, развёртывания,</a:t>
            </a:r>
            <a:br>
              <a:rPr lang="ru-RU" dirty="0"/>
            </a:br>
            <a:r>
              <a:rPr lang="en-US" dirty="0"/>
              <a:t>IDEF0)</a:t>
            </a:r>
            <a:r>
              <a:rPr lang="ru-RU" dirty="0"/>
              <a:t> + функциональная схема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Отчётный документ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Демо-видео и презентация проекта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Метрика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452258" y="3654206"/>
            <a:ext cx="5889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Диаграмма объектов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 базы данных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 </a:t>
            </a:r>
            <a:r>
              <a:rPr lang="en-US" dirty="0"/>
              <a:t>Back-end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Swagger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Тестирование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52259" y="5157192"/>
            <a:ext cx="3642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Диаграмма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Текст курсового проекта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Оформление курсового проекта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 </a:t>
            </a:r>
            <a:r>
              <a:rPr lang="en-US" dirty="0"/>
              <a:t>Front-end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Диаграмма объектов</a:t>
            </a:r>
          </a:p>
          <a:p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94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00" y="2247007"/>
            <a:ext cx="6747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/>
              <a:t>Разработка сайта по размещению и редактированию статей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3789040"/>
            <a:ext cx="6084676" cy="576064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>
                <a:solidFill>
                  <a:schemeClr val="tx1"/>
                </a:solidFill>
                <a:cs typeface="Adobe Arabic" pitchFamily="18" charset="-78"/>
              </a:rPr>
              <a:t>Студенты Воронина Е.С., </a:t>
            </a:r>
            <a:r>
              <a:rPr lang="ru-RU" sz="2200" dirty="0" err="1">
                <a:solidFill>
                  <a:schemeClr val="tx1"/>
                </a:solidFill>
                <a:cs typeface="Adobe Arabic" pitchFamily="18" charset="-78"/>
              </a:rPr>
              <a:t>Манукян</a:t>
            </a:r>
            <a:r>
              <a:rPr lang="ru-RU" sz="2200" dirty="0">
                <a:solidFill>
                  <a:schemeClr val="tx1"/>
                </a:solidFill>
                <a:cs typeface="Adobe Arabic" pitchFamily="18" charset="-78"/>
              </a:rPr>
              <a:t> С.Ш. и Сторожева А.Р.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Воронежский Государственный университет</a:t>
            </a:r>
          </a:p>
          <a:p>
            <a:r>
              <a:rPr lang="ru-RU" dirty="0"/>
              <a:t>Кафедра информационных технологий управления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03648" y="3717032"/>
            <a:ext cx="6768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77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2B643E-DD89-47F7-85EB-E05149270BE1}"/>
              </a:ext>
            </a:extLst>
          </p:cNvPr>
          <p:cNvSpPr/>
          <p:nvPr/>
        </p:nvSpPr>
        <p:spPr>
          <a:xfrm>
            <a:off x="457200" y="1340488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>
                <a:cs typeface="Times New Roman" panose="02020603050405020304" pitchFamily="18" charset="0"/>
              </a:rPr>
              <a:t>В современном мире у человека обычно мало времени в своём распоряжении, необходимо сделать множество дел, найти множество информации и т.п. В наше время востребованы сервисы, в которых собраны воедино и сгруппированы какие-либо сведения об определённой предметной области. 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	Желаемый сайт должен облегчить пользователям поиск статей по различным предметным областям. Тем самым необходимости в поиске разных статей на разных сайтах больше не будет, можно будет заходить сразу на проверенный сервис.</a:t>
            </a:r>
          </a:p>
        </p:txBody>
      </p:sp>
    </p:spTree>
    <p:extLst>
      <p:ext uri="{BB962C8B-B14F-4D97-AF65-F5344CB8AC3E}">
        <p14:creationId xmlns:p14="http://schemas.microsoft.com/office/powerpoint/2010/main" val="191239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08912" cy="782960"/>
          </a:xfrm>
        </p:spPr>
        <p:txBody>
          <a:bodyPr>
            <a:normAutofit/>
          </a:bodyPr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874" y="1700808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/>
              <a:t>К разрабатываемому продукту предъявлялись следующие основные требования: </a:t>
            </a:r>
          </a:p>
          <a:p>
            <a:pPr lvl="0"/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стабильная работа на современных веб-браузерах,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интуитивно понятный пользовательский интерфейс,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сдержанный внешний вид, выдержанный в едином стиле,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предоставление Пользователю возможности просмотра Статей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предоставление Авторизованному пользователю возможности добавление своей статьи, редактирование или удаление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предоставление возможности оценки статьи, загруженной на сайт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фильтрации, сортировки и поиска статей, имеющихся на сайте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6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62816-6433-475A-8315-EF7EF04C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решения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D384558-22C0-483E-9CFF-374B0CBC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5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A1AE44-6200-4E33-AC96-AEB6CD3F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0765"/>
            <a:ext cx="29860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C1AE9C8-8A52-4941-91F7-E8195E5F8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0" y="4665655"/>
            <a:ext cx="5559072" cy="101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A68BF42-17D3-46ED-A27E-5B514F588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772" y="2636912"/>
            <a:ext cx="4703028" cy="195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11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8CD55-B421-459D-B195-3CD0FB3D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1FCF94F-C3EA-4AE1-92AC-87A600E1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6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37C026-BE7D-4A42-AB87-A88554C8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2886"/>
            <a:ext cx="6396203" cy="359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B2B5DD0-0384-438D-B3C4-C493D53B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92" y="1124744"/>
            <a:ext cx="2924944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8416227-A717-475C-BE74-B949F0C16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656844"/>
            <a:ext cx="2304256" cy="135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F2FBFBB-F6E0-4FAC-AADA-CBE179DF5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26" y="1370436"/>
            <a:ext cx="2069232" cy="206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0DDCC80-EB35-42D5-8958-42EA7B440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0" r="4849" b="18500"/>
          <a:stretch/>
        </p:blipFill>
        <p:spPr bwMode="auto">
          <a:xfrm>
            <a:off x="6221016" y="5284093"/>
            <a:ext cx="2030560" cy="125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40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1F4B87-5D30-45A6-B717-6B631B965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0" y="1428471"/>
            <a:ext cx="869753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5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активности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2E6DE4-EC80-4F1F-A6E2-F019047B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16" y="1417638"/>
            <a:ext cx="8328284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5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использования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30EB5E-6B82-4FFD-990C-66ED22BD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45" y="1657177"/>
            <a:ext cx="8101455" cy="44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0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372</Words>
  <Application>Microsoft Office PowerPoint</Application>
  <PresentationFormat>Экран (4:3)</PresentationFormat>
  <Paragraphs>88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Тема Office</vt:lpstr>
      <vt:lpstr>Разработка сайта по размещению и редактированию статей</vt:lpstr>
      <vt:lpstr>Распределение обязанностей</vt:lpstr>
      <vt:lpstr>Введение</vt:lpstr>
      <vt:lpstr>Требования</vt:lpstr>
      <vt:lpstr>Существующие решения</vt:lpstr>
      <vt:lpstr>Средства реализации</vt:lpstr>
      <vt:lpstr>Схема базы данных</vt:lpstr>
      <vt:lpstr>Диаграмма активности</vt:lpstr>
      <vt:lpstr>Варианты использования</vt:lpstr>
      <vt:lpstr>Реализация Главный экран – прогрузка данных</vt:lpstr>
      <vt:lpstr>Начальная страница</vt:lpstr>
      <vt:lpstr>Страница статьи</vt:lpstr>
      <vt:lpstr>Страница статьи для авторизованного пользователя</vt:lpstr>
      <vt:lpstr>Форма регистрации</vt:lpstr>
      <vt:lpstr>Форма авторизации</vt:lpstr>
      <vt:lpstr>Личный кабинет</vt:lpstr>
      <vt:lpstr>Создание статьи</vt:lpstr>
      <vt:lpstr>Панель администратора</vt:lpstr>
      <vt:lpstr>Заключение</vt:lpstr>
      <vt:lpstr>Разработка сайта по размещению и редактированию статей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сайта по поиску музыкантов и групп</dc:title>
  <dc:creator>Михаил Дынин</dc:creator>
  <cp:lastModifiedBy>Александр Железной</cp:lastModifiedBy>
  <cp:revision>42</cp:revision>
  <dcterms:created xsi:type="dcterms:W3CDTF">2020-06-09T12:40:55Z</dcterms:created>
  <dcterms:modified xsi:type="dcterms:W3CDTF">2021-06-23T08:44:40Z</dcterms:modified>
</cp:coreProperties>
</file>