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869" r:id="rId2"/>
    <p:sldId id="653" r:id="rId3"/>
    <p:sldId id="860" r:id="rId4"/>
    <p:sldId id="870" r:id="rId5"/>
    <p:sldId id="859" r:id="rId6"/>
    <p:sldId id="871" r:id="rId7"/>
    <p:sldId id="65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30"/>
            <a:ext cx="7772400" cy="1470025"/>
          </a:xfrm>
        </p:spPr>
        <p:txBody>
          <a:bodyPr>
            <a:normAutofit/>
          </a:bodyPr>
          <a:lstStyle>
            <a:lvl1pPr algn="ctr"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833373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298427"/>
            <a:ext cx="2133600" cy="365125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1039" y="664787"/>
            <a:ext cx="8541927" cy="4515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23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833373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64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833373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7997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out footer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9260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98427"/>
            <a:ext cx="2133600" cy="365125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722147" y="5880850"/>
            <a:ext cx="1699708" cy="9771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474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92602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DA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365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833373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98427"/>
            <a:ext cx="2133600" cy="365125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833373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98427"/>
            <a:ext cx="2133600" cy="365125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833373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98427"/>
            <a:ext cx="2133600" cy="365125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99805" y="749419"/>
            <a:ext cx="8318131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8200075" y="253778"/>
            <a:ext cx="393655" cy="337973"/>
            <a:chOff x="6258192" y="2164972"/>
            <a:chExt cx="602756" cy="3881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826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9348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9348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833373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98427"/>
            <a:ext cx="2133600" cy="365125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1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334431"/>
            <a:ext cx="4040188" cy="639763"/>
          </a:xfrm>
        </p:spPr>
        <p:txBody>
          <a:bodyPr anchor="b"/>
          <a:lstStyle>
            <a:lvl1pPr marL="0" indent="0">
              <a:buNone/>
              <a:defRPr sz="2400" b="1">
                <a:latin typeface="Raleway"/>
                <a:cs typeface="Raleway"/>
              </a:defRPr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974192"/>
            <a:ext cx="4040188" cy="3951288"/>
          </a:xfrm>
        </p:spPr>
        <p:txBody>
          <a:bodyPr>
            <a:normAutofit/>
          </a:bodyPr>
          <a:lstStyle>
            <a:lvl1pPr>
              <a:defRPr sz="2400">
                <a:latin typeface="Raleway"/>
                <a:cs typeface="Raleway"/>
              </a:defRPr>
            </a:lvl1pPr>
            <a:lvl2pPr>
              <a:defRPr sz="2133">
                <a:latin typeface="Raleway"/>
                <a:cs typeface="Raleway"/>
              </a:defRPr>
            </a:lvl2pPr>
            <a:lvl3pPr>
              <a:defRPr sz="1867">
                <a:latin typeface="Raleway"/>
                <a:cs typeface="Raleway"/>
              </a:defRPr>
            </a:lvl3pPr>
            <a:lvl4pPr>
              <a:defRPr sz="1600">
                <a:latin typeface="Raleway"/>
                <a:cs typeface="Raleway"/>
              </a:defRPr>
            </a:lvl4pPr>
            <a:lvl5pPr>
              <a:defRPr sz="1600">
                <a:latin typeface="Raleway"/>
                <a:cs typeface="Raleway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334431"/>
            <a:ext cx="4041775" cy="639763"/>
          </a:xfrm>
        </p:spPr>
        <p:txBody>
          <a:bodyPr anchor="b"/>
          <a:lstStyle>
            <a:lvl1pPr marL="0" indent="0">
              <a:buNone/>
              <a:defRPr sz="2400" b="1">
                <a:latin typeface="Raleway"/>
                <a:cs typeface="Raleway"/>
              </a:defRPr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974192"/>
            <a:ext cx="4041775" cy="3951288"/>
          </a:xfrm>
        </p:spPr>
        <p:txBody>
          <a:bodyPr>
            <a:normAutofit/>
          </a:bodyPr>
          <a:lstStyle>
            <a:lvl1pPr>
              <a:defRPr sz="2400">
                <a:latin typeface="Raleway"/>
                <a:cs typeface="Raleway"/>
              </a:defRPr>
            </a:lvl1pPr>
            <a:lvl2pPr>
              <a:defRPr sz="2133">
                <a:latin typeface="Raleway"/>
                <a:cs typeface="Raleway"/>
              </a:defRPr>
            </a:lvl2pPr>
            <a:lvl3pPr>
              <a:defRPr sz="1867">
                <a:latin typeface="Raleway"/>
                <a:cs typeface="Raleway"/>
              </a:defRPr>
            </a:lvl3pPr>
            <a:lvl4pPr>
              <a:defRPr sz="1600">
                <a:latin typeface="Raleway"/>
                <a:cs typeface="Raleway"/>
              </a:defRPr>
            </a:lvl4pPr>
            <a:lvl5pPr>
              <a:defRPr sz="1600">
                <a:latin typeface="Raleway"/>
                <a:cs typeface="Raleway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833373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67">
                <a:latin typeface="Raleway"/>
                <a:cs typeface="Raleway"/>
              </a:defRPr>
            </a:lvl1pPr>
          </a:lstStyle>
          <a:p>
            <a:r>
              <a:rPr lang="en-US" dirty="0"/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9842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67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833373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98427"/>
            <a:ext cx="2133600" cy="365125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7" y="6063230"/>
            <a:ext cx="942259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21427"/>
            <a:ext cx="9144000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566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833373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98427"/>
            <a:ext cx="2133600" cy="365125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7" y="6063230"/>
            <a:ext cx="942259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15384" y="1478495"/>
            <a:ext cx="4453731" cy="3905249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1320800"/>
            <a:ext cx="9144000" cy="55372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2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8333734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98427"/>
            <a:ext cx="2133600" cy="365125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113396"/>
            <a:ext cx="9144000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551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793" y="174302"/>
            <a:ext cx="6096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9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Date Placeholder 3"/>
          <p:cNvSpPr txBox="1">
            <a:spLocks/>
          </p:cNvSpPr>
          <p:nvPr userDrawn="1"/>
        </p:nvSpPr>
        <p:spPr>
          <a:xfrm>
            <a:off x="457200" y="6298427"/>
            <a:ext cx="21336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leway"/>
                <a:ea typeface="+mn-ea"/>
                <a:cs typeface="Raleway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i="0" dirty="0">
              <a:latin typeface="Calibri Light" panose="020F0302020204030204" pitchFamily="34" charset="0"/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9805" y="749419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 userDrawn="1"/>
        </p:nvGrpSpPr>
        <p:grpSpPr>
          <a:xfrm>
            <a:off x="8066665" y="253778"/>
            <a:ext cx="524872" cy="337973"/>
            <a:chOff x="6258192" y="2164972"/>
            <a:chExt cx="602756" cy="388124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048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609570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Freeform 156"/>
          <p:cNvSpPr/>
          <p:nvPr/>
        </p:nvSpPr>
        <p:spPr>
          <a:xfrm>
            <a:off x="4033397" y="0"/>
            <a:ext cx="5110603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Freeform 149"/>
          <p:cNvSpPr/>
          <p:nvPr/>
        </p:nvSpPr>
        <p:spPr>
          <a:xfrm>
            <a:off x="4038600" y="0"/>
            <a:ext cx="5110603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5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831" y="1521276"/>
            <a:ext cx="7730728" cy="169296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defTabSz="609585"/>
            <a:r>
              <a:rPr lang="en-US" sz="3467" b="1" dirty="0">
                <a:solidFill>
                  <a:srgbClr val="000000"/>
                </a:solidFill>
                <a:latin typeface="Raleway" panose="020B0003030101060003" pitchFamily="34" charset="0"/>
              </a:rPr>
              <a:t>Data-Driven Strategies for</a:t>
            </a:r>
            <a:br>
              <a:rPr lang="en-US" sz="3467" b="1" dirty="0">
                <a:solidFill>
                  <a:srgbClr val="000000"/>
                </a:solidFill>
                <a:latin typeface="Raleway" panose="020B0003030101060003" pitchFamily="34" charset="0"/>
              </a:rPr>
            </a:br>
            <a:r>
              <a:rPr lang="en-US" sz="3467" b="1" dirty="0">
                <a:solidFill>
                  <a:srgbClr val="000000"/>
                </a:solidFill>
                <a:latin typeface="Raleway" panose="020B0003030101060003" pitchFamily="34" charset="0"/>
              </a:rPr>
              <a:t>Big Mountain Resort:  </a:t>
            </a:r>
            <a:br>
              <a:rPr lang="en-US" sz="3467" b="1" dirty="0">
                <a:solidFill>
                  <a:srgbClr val="000000"/>
                </a:solidFill>
                <a:latin typeface="Raleway" panose="020B0003030101060003" pitchFamily="34" charset="0"/>
              </a:rPr>
            </a:br>
            <a:r>
              <a:rPr lang="en-US" sz="3467" b="1" i="1" dirty="0">
                <a:solidFill>
                  <a:srgbClr val="000000"/>
                </a:solidFill>
                <a:latin typeface="Raleway" panose="020B0003030101060003" pitchFamily="34" charset="0"/>
              </a:rPr>
              <a:t>Optimizing Revenue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73974" y="3770328"/>
            <a:ext cx="121006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207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694" y="859858"/>
            <a:ext cx="8367380" cy="3930476"/>
          </a:xfrm>
        </p:spPr>
        <p:txBody>
          <a:bodyPr>
            <a:normAutofit fontScale="90000"/>
          </a:bodyPr>
          <a:lstStyle/>
          <a:p>
            <a:pPr algn="l"/>
            <a:br>
              <a:rPr lang="en-US" b="0" dirty="0"/>
            </a:br>
            <a:r>
              <a:rPr lang="en-US" sz="2933" dirty="0"/>
              <a:t>Operational costs have gone up by $1,540,000 from a new chair lift installation.  </a:t>
            </a:r>
            <a:br>
              <a:rPr lang="en-US" sz="2933" dirty="0"/>
            </a:br>
            <a:br>
              <a:rPr lang="en-US" sz="2933" dirty="0"/>
            </a:br>
            <a:br>
              <a:rPr lang="en-US" sz="2933" dirty="0"/>
            </a:br>
            <a:r>
              <a:rPr lang="en-US" sz="2933" i="1" dirty="0"/>
              <a:t>How do we optimize ticket pricing strategy and capitalize on the resort’s facilities rather than rely on current pricing strategy charging a premium above the average price of resorts in its market segment?</a:t>
            </a:r>
            <a:br>
              <a:rPr lang="en-US" sz="2933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933" b="0" i="1" dirty="0"/>
          </a:p>
        </p:txBody>
      </p:sp>
    </p:spTree>
    <p:extLst>
      <p:ext uri="{BB962C8B-B14F-4D97-AF65-F5344CB8AC3E}">
        <p14:creationId xmlns:p14="http://schemas.microsoft.com/office/powerpoint/2010/main" val="26584944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7793" y="174302"/>
            <a:ext cx="7377568" cy="474780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 &amp; KEY FINDINGS- Maximize Revenue Throughout the Season</a:t>
            </a:r>
          </a:p>
        </p:txBody>
      </p:sp>
      <p:sp>
        <p:nvSpPr>
          <p:cNvPr id="5" name="Oval 4"/>
          <p:cNvSpPr/>
          <p:nvPr/>
        </p:nvSpPr>
        <p:spPr>
          <a:xfrm>
            <a:off x="468306" y="1425494"/>
            <a:ext cx="665381" cy="66538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867" dirty="0">
                <a:solidFill>
                  <a:srgbClr val="000000"/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0204" y="1450407"/>
            <a:ext cx="395813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sz="2667" b="1" dirty="0">
                <a:solidFill>
                  <a:srgbClr val="000000"/>
                </a:solidFill>
                <a:latin typeface="Raleway" panose="020B0003030101060003" pitchFamily="34" charset="0"/>
              </a:rPr>
              <a:t>INCREASE ticket prices</a:t>
            </a:r>
          </a:p>
        </p:txBody>
      </p:sp>
      <p:sp>
        <p:nvSpPr>
          <p:cNvPr id="8" name="Oval 7"/>
          <p:cNvSpPr/>
          <p:nvPr/>
        </p:nvSpPr>
        <p:spPr>
          <a:xfrm>
            <a:off x="468306" y="2589556"/>
            <a:ext cx="665381" cy="665381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867" dirty="0">
                <a:solidFill>
                  <a:srgbClr val="000000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0203" y="2655507"/>
            <a:ext cx="411843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sz="2667" b="1" dirty="0">
                <a:solidFill>
                  <a:srgbClr val="000000"/>
                </a:solidFill>
                <a:latin typeface="Raleway" panose="020B0003030101060003" pitchFamily="34" charset="0"/>
              </a:rPr>
              <a:t>INCREASE vertical drop </a:t>
            </a:r>
          </a:p>
        </p:txBody>
      </p:sp>
      <p:sp>
        <p:nvSpPr>
          <p:cNvPr id="11" name="Oval 10"/>
          <p:cNvSpPr/>
          <p:nvPr/>
        </p:nvSpPr>
        <p:spPr>
          <a:xfrm>
            <a:off x="468306" y="3753618"/>
            <a:ext cx="665381" cy="665381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867" dirty="0">
                <a:solidFill>
                  <a:srgbClr val="000000"/>
                </a:solidFill>
                <a:latin typeface="Calibri Light" panose="020F0302020204030204" pitchFamily="34" charset="0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0203" y="3866788"/>
            <a:ext cx="5235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sz="2667" b="1" dirty="0">
                <a:solidFill>
                  <a:srgbClr val="000000"/>
                </a:solidFill>
                <a:latin typeface="Raleway" panose="020B0003030101060003" pitchFamily="34" charset="0"/>
              </a:rPr>
              <a:t>EXPAND snow-making abilities</a:t>
            </a:r>
          </a:p>
          <a:p>
            <a:pPr defTabSz="609585"/>
            <a:endParaRPr lang="en-US" sz="1333" b="1" dirty="0">
              <a:solidFill>
                <a:srgbClr val="000000"/>
              </a:solidFill>
              <a:latin typeface="Raleway" panose="020B00030301010600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7794" y="4917682"/>
            <a:ext cx="665381" cy="665381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867" dirty="0">
                <a:solidFill>
                  <a:srgbClr val="000000"/>
                </a:solidFill>
                <a:latin typeface="Calibri Light" panose="020F0302020204030204" pitchFamily="34" charset="0"/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50203" y="4983632"/>
            <a:ext cx="2651688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sz="2667" b="1" dirty="0">
                <a:solidFill>
                  <a:srgbClr val="000000"/>
                </a:solidFill>
                <a:latin typeface="Raleway" panose="020B0003030101060003" pitchFamily="34" charset="0"/>
              </a:rPr>
              <a:t>ADD more runs</a:t>
            </a:r>
          </a:p>
        </p:txBody>
      </p:sp>
    </p:spTree>
    <p:extLst>
      <p:ext uri="{BB962C8B-B14F-4D97-AF65-F5344CB8AC3E}">
        <p14:creationId xmlns:p14="http://schemas.microsoft.com/office/powerpoint/2010/main" val="25140251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6715" y="3306496"/>
            <a:ext cx="3410575" cy="954620"/>
          </a:xfrm>
          <a:prstGeom prst="rect">
            <a:avLst/>
          </a:prstGeom>
          <a:noFill/>
        </p:spPr>
        <p:txBody>
          <a:bodyPr wrap="square" lIns="487680" rIns="487680" rtlCol="0">
            <a:spAutoFit/>
          </a:bodyPr>
          <a:lstStyle/>
          <a:p>
            <a:pPr algn="ctr" defTabSz="609585"/>
            <a:r>
              <a:rPr lang="en-US" sz="1401" b="1" dirty="0">
                <a:solidFill>
                  <a:srgbClr val="000000"/>
                </a:solidFill>
                <a:latin typeface="Raleway" panose="020B0003030101060003" pitchFamily="34" charset="0"/>
                <a:ea typeface="Roboto Light" panose="02000000000000000000" pitchFamily="2" charset="0"/>
              </a:rPr>
              <a:t>OUR FIRST SERVICE</a:t>
            </a:r>
            <a:endParaRPr lang="en-US" sz="667" b="1" dirty="0">
              <a:solidFill>
                <a:srgbClr val="000000"/>
              </a:solidFill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algn="ctr" defTabSz="609585"/>
            <a:r>
              <a:rPr lang="en-US" sz="1401" dirty="0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Lorem ipsum dolor sit </a:t>
            </a:r>
            <a:r>
              <a:rPr lang="en-US" sz="1401" dirty="0" err="1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amet</a:t>
            </a:r>
            <a:r>
              <a:rPr lang="en-US" sz="1401" dirty="0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, </a:t>
            </a:r>
            <a:r>
              <a:rPr lang="en-US" sz="1401" dirty="0" err="1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consetetur</a:t>
            </a:r>
            <a:r>
              <a:rPr lang="en-US" sz="1401" dirty="0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401" dirty="0" err="1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sadipscing</a:t>
            </a:r>
            <a:r>
              <a:rPr lang="en-US" sz="1401" dirty="0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401" dirty="0" err="1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elitr</a:t>
            </a:r>
            <a:r>
              <a:rPr lang="en-US" sz="1401" dirty="0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, </a:t>
            </a:r>
            <a:r>
              <a:rPr lang="en-US" sz="1401" dirty="0" err="1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sed</a:t>
            </a:r>
            <a:r>
              <a:rPr lang="en-US" sz="1401" dirty="0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401" dirty="0" err="1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diam</a:t>
            </a:r>
            <a:r>
              <a:rPr lang="en-US" sz="1401" dirty="0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401" dirty="0" err="1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nonumy</a:t>
            </a:r>
            <a:r>
              <a:rPr lang="en-US" sz="1401" dirty="0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401" dirty="0" err="1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eirmod</a:t>
            </a:r>
            <a:r>
              <a:rPr lang="en-US" sz="1401" dirty="0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401" dirty="0" err="1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tempor</a:t>
            </a:r>
            <a:endParaRPr lang="en-US" sz="1401" dirty="0">
              <a:solidFill>
                <a:srgbClr val="FFFFFF">
                  <a:lumMod val="65000"/>
                </a:srgbClr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153823" y="2303017"/>
            <a:ext cx="853440" cy="853440"/>
            <a:chOff x="995214" y="1047589"/>
            <a:chExt cx="640080" cy="640080"/>
          </a:xfrm>
        </p:grpSpPr>
        <p:sp>
          <p:nvSpPr>
            <p:cNvPr id="21" name="Freeform 190"/>
            <p:cNvSpPr>
              <a:spLocks noEditPoints="1"/>
            </p:cNvSpPr>
            <p:nvPr/>
          </p:nvSpPr>
          <p:spPr bwMode="auto">
            <a:xfrm>
              <a:off x="1174196" y="1251213"/>
              <a:ext cx="287216" cy="232832"/>
            </a:xfrm>
            <a:custGeom>
              <a:avLst/>
              <a:gdLst>
                <a:gd name="T0" fmla="*/ 68 w 186"/>
                <a:gd name="T1" fmla="*/ 84 h 151"/>
                <a:gd name="T2" fmla="*/ 118 w 186"/>
                <a:gd name="T3" fmla="*/ 84 h 151"/>
                <a:gd name="T4" fmla="*/ 93 w 186"/>
                <a:gd name="T5" fmla="*/ 101 h 151"/>
                <a:gd name="T6" fmla="*/ 93 w 186"/>
                <a:gd name="T7" fmla="*/ 67 h 151"/>
                <a:gd name="T8" fmla="*/ 93 w 186"/>
                <a:gd name="T9" fmla="*/ 101 h 151"/>
                <a:gd name="T10" fmla="*/ 114 w 186"/>
                <a:gd name="T11" fmla="*/ 25 h 151"/>
                <a:gd name="T12" fmla="*/ 114 w 186"/>
                <a:gd name="T13" fmla="*/ 16 h 151"/>
                <a:gd name="T14" fmla="*/ 68 w 186"/>
                <a:gd name="T15" fmla="*/ 21 h 151"/>
                <a:gd name="T16" fmla="*/ 156 w 186"/>
                <a:gd name="T17" fmla="*/ 33 h 151"/>
                <a:gd name="T18" fmla="*/ 156 w 186"/>
                <a:gd name="T19" fmla="*/ 59 h 151"/>
                <a:gd name="T20" fmla="*/ 156 w 186"/>
                <a:gd name="T21" fmla="*/ 33 h 151"/>
                <a:gd name="T22" fmla="*/ 152 w 186"/>
                <a:gd name="T23" fmla="*/ 46 h 151"/>
                <a:gd name="T24" fmla="*/ 160 w 186"/>
                <a:gd name="T25" fmla="*/ 46 h 151"/>
                <a:gd name="T26" fmla="*/ 169 w 186"/>
                <a:gd name="T27" fmla="*/ 16 h 151"/>
                <a:gd name="T28" fmla="*/ 122 w 186"/>
                <a:gd name="T29" fmla="*/ 0 h 151"/>
                <a:gd name="T30" fmla="*/ 63 w 186"/>
                <a:gd name="T31" fmla="*/ 0 h 151"/>
                <a:gd name="T32" fmla="*/ 17 w 186"/>
                <a:gd name="T33" fmla="*/ 16 h 151"/>
                <a:gd name="T34" fmla="*/ 0 w 186"/>
                <a:gd name="T35" fmla="*/ 135 h 151"/>
                <a:gd name="T36" fmla="*/ 169 w 186"/>
                <a:gd name="T37" fmla="*/ 151 h 151"/>
                <a:gd name="T38" fmla="*/ 186 w 186"/>
                <a:gd name="T39" fmla="*/ 33 h 151"/>
                <a:gd name="T40" fmla="*/ 177 w 186"/>
                <a:gd name="T41" fmla="*/ 101 h 151"/>
                <a:gd name="T42" fmla="*/ 137 w 186"/>
                <a:gd name="T43" fmla="*/ 109 h 151"/>
                <a:gd name="T44" fmla="*/ 177 w 186"/>
                <a:gd name="T45" fmla="*/ 135 h 151"/>
                <a:gd name="T46" fmla="*/ 17 w 186"/>
                <a:gd name="T47" fmla="*/ 143 h 151"/>
                <a:gd name="T48" fmla="*/ 9 w 186"/>
                <a:gd name="T49" fmla="*/ 109 h 151"/>
                <a:gd name="T50" fmla="*/ 45 w 186"/>
                <a:gd name="T51" fmla="*/ 101 h 151"/>
                <a:gd name="T52" fmla="*/ 9 w 186"/>
                <a:gd name="T53" fmla="*/ 33 h 151"/>
                <a:gd name="T54" fmla="*/ 34 w 186"/>
                <a:gd name="T55" fmla="*/ 25 h 151"/>
                <a:gd name="T56" fmla="*/ 93 w 186"/>
                <a:gd name="T57" fmla="*/ 8 h 151"/>
                <a:gd name="T58" fmla="*/ 152 w 186"/>
                <a:gd name="T59" fmla="*/ 25 h 151"/>
                <a:gd name="T60" fmla="*/ 177 w 186"/>
                <a:gd name="T61" fmla="*/ 33 h 151"/>
                <a:gd name="T62" fmla="*/ 156 w 186"/>
                <a:gd name="T63" fmla="*/ 67 h 151"/>
                <a:gd name="T64" fmla="*/ 156 w 186"/>
                <a:gd name="T65" fmla="*/ 75 h 151"/>
                <a:gd name="T66" fmla="*/ 156 w 186"/>
                <a:gd name="T67" fmla="*/ 67 h 151"/>
                <a:gd name="T68" fmla="*/ 51 w 186"/>
                <a:gd name="T69" fmla="*/ 84 h 151"/>
                <a:gd name="T70" fmla="*/ 135 w 186"/>
                <a:gd name="T71" fmla="*/ 84 h 151"/>
                <a:gd name="T72" fmla="*/ 93 w 186"/>
                <a:gd name="T73" fmla="*/ 118 h 151"/>
                <a:gd name="T74" fmla="*/ 93 w 186"/>
                <a:gd name="T75" fmla="*/ 50 h 151"/>
                <a:gd name="T76" fmla="*/ 93 w 186"/>
                <a:gd name="T77" fmla="*/ 11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6" h="151">
                  <a:moveTo>
                    <a:pt x="93" y="59"/>
                  </a:moveTo>
                  <a:cubicBezTo>
                    <a:pt x="79" y="59"/>
                    <a:pt x="68" y="70"/>
                    <a:pt x="68" y="84"/>
                  </a:cubicBezTo>
                  <a:cubicBezTo>
                    <a:pt x="68" y="98"/>
                    <a:pt x="79" y="109"/>
                    <a:pt x="93" y="109"/>
                  </a:cubicBezTo>
                  <a:cubicBezTo>
                    <a:pt x="107" y="109"/>
                    <a:pt x="118" y="98"/>
                    <a:pt x="118" y="84"/>
                  </a:cubicBezTo>
                  <a:cubicBezTo>
                    <a:pt x="118" y="70"/>
                    <a:pt x="107" y="59"/>
                    <a:pt x="93" y="59"/>
                  </a:cubicBezTo>
                  <a:close/>
                  <a:moveTo>
                    <a:pt x="93" y="101"/>
                  </a:moveTo>
                  <a:cubicBezTo>
                    <a:pt x="84" y="101"/>
                    <a:pt x="76" y="93"/>
                    <a:pt x="76" y="84"/>
                  </a:cubicBezTo>
                  <a:cubicBezTo>
                    <a:pt x="76" y="75"/>
                    <a:pt x="84" y="67"/>
                    <a:pt x="93" y="67"/>
                  </a:cubicBezTo>
                  <a:cubicBezTo>
                    <a:pt x="102" y="67"/>
                    <a:pt x="110" y="75"/>
                    <a:pt x="110" y="84"/>
                  </a:cubicBezTo>
                  <a:cubicBezTo>
                    <a:pt x="110" y="93"/>
                    <a:pt x="102" y="101"/>
                    <a:pt x="93" y="101"/>
                  </a:cubicBezTo>
                  <a:close/>
                  <a:moveTo>
                    <a:pt x="72" y="25"/>
                  </a:moveTo>
                  <a:cubicBezTo>
                    <a:pt x="114" y="25"/>
                    <a:pt x="114" y="25"/>
                    <a:pt x="114" y="25"/>
                  </a:cubicBezTo>
                  <a:cubicBezTo>
                    <a:pt x="116" y="25"/>
                    <a:pt x="118" y="23"/>
                    <a:pt x="118" y="21"/>
                  </a:cubicBezTo>
                  <a:cubicBezTo>
                    <a:pt x="118" y="18"/>
                    <a:pt x="116" y="16"/>
                    <a:pt x="114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0" y="16"/>
                    <a:pt x="68" y="18"/>
                    <a:pt x="68" y="21"/>
                  </a:cubicBezTo>
                  <a:cubicBezTo>
                    <a:pt x="68" y="23"/>
                    <a:pt x="70" y="25"/>
                    <a:pt x="72" y="25"/>
                  </a:cubicBezTo>
                  <a:close/>
                  <a:moveTo>
                    <a:pt x="156" y="33"/>
                  </a:moveTo>
                  <a:cubicBezTo>
                    <a:pt x="149" y="33"/>
                    <a:pt x="144" y="39"/>
                    <a:pt x="144" y="46"/>
                  </a:cubicBezTo>
                  <a:cubicBezTo>
                    <a:pt x="144" y="53"/>
                    <a:pt x="149" y="59"/>
                    <a:pt x="156" y="59"/>
                  </a:cubicBezTo>
                  <a:cubicBezTo>
                    <a:pt x="163" y="59"/>
                    <a:pt x="169" y="53"/>
                    <a:pt x="169" y="46"/>
                  </a:cubicBezTo>
                  <a:cubicBezTo>
                    <a:pt x="169" y="39"/>
                    <a:pt x="163" y="33"/>
                    <a:pt x="156" y="33"/>
                  </a:cubicBezTo>
                  <a:close/>
                  <a:moveTo>
                    <a:pt x="156" y="50"/>
                  </a:moveTo>
                  <a:cubicBezTo>
                    <a:pt x="154" y="50"/>
                    <a:pt x="152" y="48"/>
                    <a:pt x="152" y="46"/>
                  </a:cubicBezTo>
                  <a:cubicBezTo>
                    <a:pt x="152" y="44"/>
                    <a:pt x="154" y="42"/>
                    <a:pt x="156" y="42"/>
                  </a:cubicBezTo>
                  <a:cubicBezTo>
                    <a:pt x="159" y="42"/>
                    <a:pt x="160" y="44"/>
                    <a:pt x="160" y="46"/>
                  </a:cubicBezTo>
                  <a:cubicBezTo>
                    <a:pt x="160" y="48"/>
                    <a:pt x="159" y="50"/>
                    <a:pt x="156" y="50"/>
                  </a:cubicBezTo>
                  <a:close/>
                  <a:moveTo>
                    <a:pt x="169" y="1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139" y="16"/>
                    <a:pt x="139" y="0"/>
                    <a:pt x="122" y="0"/>
                  </a:cubicBezTo>
                  <a:cubicBezTo>
                    <a:pt x="106" y="0"/>
                    <a:pt x="93" y="0"/>
                    <a:pt x="93" y="0"/>
                  </a:cubicBezTo>
                  <a:cubicBezTo>
                    <a:pt x="93" y="0"/>
                    <a:pt x="80" y="0"/>
                    <a:pt x="63" y="0"/>
                  </a:cubicBezTo>
                  <a:cubicBezTo>
                    <a:pt x="47" y="0"/>
                    <a:pt x="47" y="16"/>
                    <a:pt x="34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8" y="16"/>
                    <a:pt x="0" y="24"/>
                    <a:pt x="0" y="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4"/>
                    <a:pt x="8" y="151"/>
                    <a:pt x="17" y="151"/>
                  </a:cubicBezTo>
                  <a:cubicBezTo>
                    <a:pt x="169" y="151"/>
                    <a:pt x="169" y="151"/>
                    <a:pt x="169" y="151"/>
                  </a:cubicBezTo>
                  <a:cubicBezTo>
                    <a:pt x="178" y="151"/>
                    <a:pt x="186" y="144"/>
                    <a:pt x="186" y="135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6" y="24"/>
                    <a:pt x="178" y="16"/>
                    <a:pt x="169" y="16"/>
                  </a:cubicBezTo>
                  <a:close/>
                  <a:moveTo>
                    <a:pt x="177" y="101"/>
                  </a:moveTo>
                  <a:cubicBezTo>
                    <a:pt x="141" y="101"/>
                    <a:pt x="141" y="101"/>
                    <a:pt x="141" y="101"/>
                  </a:cubicBezTo>
                  <a:cubicBezTo>
                    <a:pt x="140" y="104"/>
                    <a:pt x="138" y="107"/>
                    <a:pt x="13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35"/>
                    <a:pt x="177" y="135"/>
                    <a:pt x="177" y="135"/>
                  </a:cubicBezTo>
                  <a:cubicBezTo>
                    <a:pt x="177" y="139"/>
                    <a:pt x="174" y="143"/>
                    <a:pt x="16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2" y="143"/>
                    <a:pt x="9" y="139"/>
                    <a:pt x="9" y="135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48" y="107"/>
                    <a:pt x="46" y="104"/>
                    <a:pt x="45" y="101"/>
                  </a:cubicBezTo>
                  <a:cubicBezTo>
                    <a:pt x="9" y="101"/>
                    <a:pt x="9" y="101"/>
                    <a:pt x="9" y="10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29"/>
                    <a:pt x="12" y="25"/>
                    <a:pt x="17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1" y="25"/>
                    <a:pt x="51" y="8"/>
                    <a:pt x="63" y="8"/>
                  </a:cubicBezTo>
                  <a:cubicBezTo>
                    <a:pt x="72" y="8"/>
                    <a:pt x="93" y="8"/>
                    <a:pt x="93" y="8"/>
                  </a:cubicBezTo>
                  <a:cubicBezTo>
                    <a:pt x="93" y="8"/>
                    <a:pt x="114" y="8"/>
                    <a:pt x="122" y="8"/>
                  </a:cubicBezTo>
                  <a:cubicBezTo>
                    <a:pt x="135" y="8"/>
                    <a:pt x="135" y="25"/>
                    <a:pt x="152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74" y="25"/>
                    <a:pt x="177" y="29"/>
                    <a:pt x="177" y="33"/>
                  </a:cubicBezTo>
                  <a:lnTo>
                    <a:pt x="177" y="101"/>
                  </a:lnTo>
                  <a:close/>
                  <a:moveTo>
                    <a:pt x="156" y="67"/>
                  </a:moveTo>
                  <a:cubicBezTo>
                    <a:pt x="154" y="67"/>
                    <a:pt x="152" y="69"/>
                    <a:pt x="152" y="71"/>
                  </a:cubicBezTo>
                  <a:cubicBezTo>
                    <a:pt x="152" y="74"/>
                    <a:pt x="154" y="75"/>
                    <a:pt x="156" y="75"/>
                  </a:cubicBezTo>
                  <a:cubicBezTo>
                    <a:pt x="159" y="75"/>
                    <a:pt x="160" y="74"/>
                    <a:pt x="160" y="71"/>
                  </a:cubicBezTo>
                  <a:cubicBezTo>
                    <a:pt x="160" y="69"/>
                    <a:pt x="159" y="67"/>
                    <a:pt x="156" y="67"/>
                  </a:cubicBezTo>
                  <a:close/>
                  <a:moveTo>
                    <a:pt x="93" y="42"/>
                  </a:moveTo>
                  <a:cubicBezTo>
                    <a:pt x="70" y="42"/>
                    <a:pt x="51" y="61"/>
                    <a:pt x="51" y="84"/>
                  </a:cubicBezTo>
                  <a:cubicBezTo>
                    <a:pt x="51" y="107"/>
                    <a:pt x="70" y="126"/>
                    <a:pt x="93" y="126"/>
                  </a:cubicBezTo>
                  <a:cubicBezTo>
                    <a:pt x="116" y="126"/>
                    <a:pt x="135" y="107"/>
                    <a:pt x="135" y="84"/>
                  </a:cubicBezTo>
                  <a:cubicBezTo>
                    <a:pt x="135" y="61"/>
                    <a:pt x="116" y="42"/>
                    <a:pt x="93" y="42"/>
                  </a:cubicBezTo>
                  <a:close/>
                  <a:moveTo>
                    <a:pt x="93" y="118"/>
                  </a:moveTo>
                  <a:cubicBezTo>
                    <a:pt x="74" y="118"/>
                    <a:pt x="59" y="103"/>
                    <a:pt x="59" y="84"/>
                  </a:cubicBezTo>
                  <a:cubicBezTo>
                    <a:pt x="59" y="65"/>
                    <a:pt x="74" y="50"/>
                    <a:pt x="93" y="50"/>
                  </a:cubicBezTo>
                  <a:cubicBezTo>
                    <a:pt x="112" y="50"/>
                    <a:pt x="127" y="65"/>
                    <a:pt x="127" y="84"/>
                  </a:cubicBezTo>
                  <a:cubicBezTo>
                    <a:pt x="127" y="103"/>
                    <a:pt x="112" y="118"/>
                    <a:pt x="93" y="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US" sz="180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995214" y="1047589"/>
              <a:ext cx="640080" cy="640080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47793" y="1672135"/>
            <a:ext cx="2418920" cy="2944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5416" y="1672133"/>
            <a:ext cx="2441385" cy="2944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7E714E9-7E8C-B411-CCE0-F43BEBBF5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40" y="1"/>
            <a:ext cx="6152560" cy="4300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38B6F8-F85C-9043-5A92-D9084A87B71F}"/>
              </a:ext>
            </a:extLst>
          </p:cNvPr>
          <p:cNvSpPr txBox="1"/>
          <p:nvPr/>
        </p:nvSpPr>
        <p:spPr>
          <a:xfrm>
            <a:off x="447794" y="5051083"/>
            <a:ext cx="8368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400" dirty="0">
                <a:solidFill>
                  <a:srgbClr val="000000"/>
                </a:solidFill>
                <a:latin typeface="Calibri"/>
              </a:rPr>
              <a:t>Correlations for what our visitors value:</a:t>
            </a:r>
          </a:p>
          <a:p>
            <a:pPr defTabSz="609585"/>
            <a:r>
              <a:rPr lang="en-US" sz="2400" dirty="0">
                <a:solidFill>
                  <a:srgbClr val="000000"/>
                </a:solidFill>
                <a:latin typeface="Calibri"/>
              </a:rPr>
              <a:t>1) guaranteed snow (= snow-making capability)</a:t>
            </a:r>
          </a:p>
          <a:p>
            <a:pPr defTabSz="609585"/>
            <a:r>
              <a:rPr lang="en-US" sz="2400" dirty="0">
                <a:solidFill>
                  <a:srgbClr val="000000"/>
                </a:solidFill>
                <a:latin typeface="Calibri"/>
              </a:rPr>
              <a:t>2) total chairs &amp; runs</a:t>
            </a:r>
          </a:p>
          <a:p>
            <a:pPr defTabSz="609585"/>
            <a:r>
              <a:rPr lang="en-US" sz="2400" dirty="0">
                <a:solidFill>
                  <a:srgbClr val="000000"/>
                </a:solidFill>
                <a:latin typeface="Calibri"/>
              </a:rPr>
              <a:t>3) vertical drop</a:t>
            </a:r>
          </a:p>
        </p:txBody>
      </p:sp>
      <p:pic>
        <p:nvPicPr>
          <p:cNvPr id="7" name="Picture 6" descr="A graph with white dots&#10;&#10;Description automatically generated with medium confidence">
            <a:extLst>
              <a:ext uri="{FF2B5EF4-FFF2-40B4-BE49-F238E27FC236}">
                <a16:creationId xmlns:a16="http://schemas.microsoft.com/office/drawing/2014/main" id="{8835955B-8D26-887B-CCF5-8DE774F8A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1" y="3429001"/>
            <a:ext cx="3531187" cy="16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712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-1" y="2"/>
            <a:ext cx="9159053" cy="4836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-776816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-776816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" y="0"/>
            <a:ext cx="9168009" cy="4836957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853" y="4945664"/>
            <a:ext cx="7518048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667" dirty="0">
                <a:solidFill>
                  <a:srgbClr val="EFEBE9">
                    <a:lumMod val="10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1) </a:t>
            </a:r>
            <a:r>
              <a:rPr lang="en-US" sz="2667" dirty="0" err="1">
                <a:solidFill>
                  <a:srgbClr val="EFEBE9">
                    <a:lumMod val="10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fastQuads</a:t>
            </a:r>
            <a:r>
              <a:rPr lang="en-US" sz="2667" dirty="0">
                <a:solidFill>
                  <a:srgbClr val="EFEBE9">
                    <a:lumMod val="10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</a:p>
          <a:p>
            <a:pPr defTabSz="609585"/>
            <a:r>
              <a:rPr lang="en-US" sz="2667" dirty="0">
                <a:solidFill>
                  <a:srgbClr val="EFEBE9">
                    <a:lumMod val="10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2) Runs </a:t>
            </a:r>
          </a:p>
          <a:p>
            <a:pPr defTabSz="609585"/>
            <a:r>
              <a:rPr lang="en-US" sz="2667" dirty="0">
                <a:solidFill>
                  <a:srgbClr val="EFEBE9">
                    <a:lumMod val="10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3) Snow Making </a:t>
            </a:r>
          </a:p>
          <a:p>
            <a:pPr defTabSz="609585"/>
            <a:r>
              <a:rPr lang="en-US" sz="2667" dirty="0">
                <a:solidFill>
                  <a:srgbClr val="EFEBE9">
                    <a:lumMod val="10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4) Vertical Drop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161928" y="445239"/>
            <a:ext cx="524873" cy="337973"/>
            <a:chOff x="6258192" y="2164972"/>
            <a:chExt cx="602756" cy="388124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itle 2"/>
          <p:cNvSpPr txBox="1">
            <a:spLocks/>
          </p:cNvSpPr>
          <p:nvPr/>
        </p:nvSpPr>
        <p:spPr>
          <a:xfrm>
            <a:off x="358819" y="170438"/>
            <a:ext cx="8327981" cy="33797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Raleway"/>
                <a:ea typeface="+mj-ea"/>
                <a:cs typeface="Raleway"/>
              </a:defRPr>
            </a:lvl1pPr>
          </a:lstStyle>
          <a:p>
            <a:pPr defTabSz="609585"/>
            <a:r>
              <a:rPr lang="en-US" sz="1867" dirty="0">
                <a:solidFill>
                  <a:srgbClr val="FFFFFF"/>
                </a:solidFill>
              </a:rPr>
              <a:t>Modeling Results:  Dominant Top 4 from BOTH Linear &amp; Forest Regressor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31746" y="4136041"/>
            <a:ext cx="1721225" cy="341009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pPr algn="ctr" defTabSz="609585">
              <a:buClr>
                <a:srgbClr val="5D4037"/>
              </a:buClr>
            </a:pPr>
            <a:endParaRPr lang="en-US" sz="1467" b="1" dirty="0">
              <a:solidFill>
                <a:srgbClr val="FFFFFF"/>
              </a:solidFill>
              <a:latin typeface="Raleway" panose="020B0003030101060003" pitchFamily="34" charset="0"/>
            </a:endParaRPr>
          </a:p>
        </p:txBody>
      </p:sp>
      <p:pic>
        <p:nvPicPr>
          <p:cNvPr id="2" name="Picture 1" descr="A graph with text on it&#10;&#10;Description automatically generated">
            <a:extLst>
              <a:ext uri="{FF2B5EF4-FFF2-40B4-BE49-F238E27FC236}">
                <a16:creationId xmlns:a16="http://schemas.microsoft.com/office/drawing/2014/main" id="{EBB1CAC8-8F6A-EE06-3816-2333514F0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" y="629210"/>
            <a:ext cx="7902231" cy="41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734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</a:t>
            </a: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-23676"/>
            <a:ext cx="9144000" cy="4508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66837" y="-23676"/>
            <a:ext cx="9432757" cy="4484968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35100" y="2043158"/>
            <a:ext cx="73441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endParaRPr lang="en-US" sz="133" i="1" dirty="0">
              <a:solidFill>
                <a:srgbClr val="FFFFFF"/>
              </a:solidFill>
              <a:latin typeface="Calibri Light" panose="020F0302020204030204" pitchFamily="34" charset="0"/>
              <a:cs typeface="Raleway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306692" y="1712614"/>
            <a:ext cx="1101331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>
              <a:lnSpc>
                <a:spcPct val="140000"/>
              </a:lnSpc>
            </a:pPr>
            <a:endParaRPr lang="en-US" sz="7200" dirty="0">
              <a:solidFill>
                <a:srgbClr val="FFFFFF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410" y="4792975"/>
            <a:ext cx="8949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/>
            <a:r>
              <a:rPr lang="en-US" sz="3200" dirty="0">
                <a:solidFill>
                  <a:srgbClr val="FFFFFF">
                    <a:lumMod val="65000"/>
                  </a:srgb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Compared to other resorts in the country’s prices, given what Big Mountain has to offer, can raise current weekend adult ticket price of $81.</a:t>
            </a:r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-776816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-776816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161928" y="445239"/>
            <a:ext cx="524873" cy="337973"/>
            <a:chOff x="6258192" y="2164972"/>
            <a:chExt cx="602756" cy="38812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itle 2"/>
          <p:cNvSpPr txBox="1">
            <a:spLocks/>
          </p:cNvSpPr>
          <p:nvPr/>
        </p:nvSpPr>
        <p:spPr>
          <a:xfrm>
            <a:off x="632628" y="377501"/>
            <a:ext cx="7409969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Raleway"/>
                <a:ea typeface="+mj-ea"/>
                <a:cs typeface="Raleway"/>
              </a:defRPr>
            </a:lvl1pPr>
          </a:lstStyle>
          <a:p>
            <a:pPr defTabSz="609585"/>
            <a:r>
              <a:rPr lang="en-US" sz="1867" dirty="0">
                <a:solidFill>
                  <a:srgbClr val="FFFFFF"/>
                </a:solidFill>
              </a:rPr>
              <a:t>ANALYSIS</a:t>
            </a:r>
          </a:p>
        </p:txBody>
      </p:sp>
      <p:pic>
        <p:nvPicPr>
          <p:cNvPr id="3" name="Picture 2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BA416605-7880-D77C-FC7B-025718B179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3" y="40208"/>
            <a:ext cx="8074840" cy="43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473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509" y="898358"/>
            <a:ext cx="8688403" cy="4524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09585"/>
            <a:r>
              <a:rPr lang="en-US" sz="2667" b="1" dirty="0">
                <a:solidFill>
                  <a:srgbClr val="5D4037"/>
                </a:solidFill>
                <a:latin typeface="Calibri Light" panose="020F0302020204030204" pitchFamily="34" charset="0"/>
              </a:rPr>
              <a:t>Big Mountain Resort gets ~350,000 visitors per year, and on average visitors purchase five-day tickets.</a:t>
            </a:r>
          </a:p>
          <a:p>
            <a:pPr algn="just" defTabSz="609585"/>
            <a:endParaRPr lang="en-US" sz="2667" b="1" dirty="0">
              <a:solidFill>
                <a:srgbClr val="5D4037"/>
              </a:solidFill>
              <a:latin typeface="Calibri Light" panose="020F0302020204030204" pitchFamily="34" charset="0"/>
            </a:endParaRPr>
          </a:p>
          <a:p>
            <a:pPr algn="just" defTabSz="609585"/>
            <a:endParaRPr lang="en-US" sz="2667" b="1" dirty="0">
              <a:solidFill>
                <a:srgbClr val="5D4037"/>
              </a:solidFill>
              <a:latin typeface="Calibri Light" panose="020F0302020204030204" pitchFamily="34" charset="0"/>
            </a:endParaRPr>
          </a:p>
          <a:p>
            <a:pPr algn="just" defTabSz="609585"/>
            <a:r>
              <a:rPr lang="en-US" sz="2667" b="1" dirty="0">
                <a:solidFill>
                  <a:srgbClr val="5D4037"/>
                </a:solidFill>
                <a:latin typeface="Calibri Light" panose="020F0302020204030204" pitchFamily="34" charset="0"/>
              </a:rPr>
              <a:t>Add a run, increase vertical drop by 150, and install an additional chair lift:</a:t>
            </a:r>
          </a:p>
          <a:p>
            <a:pPr algn="just" defTabSz="609585"/>
            <a:endParaRPr lang="en-US" sz="2667" b="1" dirty="0">
              <a:solidFill>
                <a:srgbClr val="5D4037"/>
              </a:solidFill>
              <a:latin typeface="Calibri Light" panose="020F0302020204030204" pitchFamily="34" charset="0"/>
            </a:endParaRPr>
          </a:p>
          <a:p>
            <a:pPr marL="228594" indent="-228594" algn="just" defTabSz="609585">
              <a:buFont typeface="Wingdings" panose="05000000000000000000" pitchFamily="2" charset="2"/>
              <a:buChar char="à"/>
            </a:pPr>
            <a:r>
              <a:rPr lang="en-US" sz="2667" b="1" dirty="0">
                <a:solidFill>
                  <a:srgbClr val="5D4037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Increases the support for ticket price by $1.13</a:t>
            </a:r>
          </a:p>
          <a:p>
            <a:pPr marL="228594" indent="-228594" algn="just" defTabSz="609585">
              <a:buFont typeface="Wingdings" panose="05000000000000000000" pitchFamily="2" charset="2"/>
              <a:buChar char="à"/>
            </a:pPr>
            <a:endParaRPr lang="en-US" sz="2667" b="1" dirty="0">
              <a:solidFill>
                <a:srgbClr val="5D4037"/>
              </a:solidFill>
              <a:latin typeface="Calibri Light" panose="020F0302020204030204" pitchFamily="34" charset="0"/>
              <a:sym typeface="Wingdings" panose="05000000000000000000" pitchFamily="2" charset="2"/>
            </a:endParaRPr>
          </a:p>
          <a:p>
            <a:pPr marL="228594" indent="-228594" algn="just" defTabSz="609585">
              <a:buFont typeface="Wingdings" panose="05000000000000000000" pitchFamily="2" charset="2"/>
              <a:buChar char="à"/>
            </a:pPr>
            <a:r>
              <a:rPr lang="en-US" sz="2667" b="1" dirty="0">
                <a:solidFill>
                  <a:srgbClr val="5D4037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Over the season,</a:t>
            </a:r>
            <a:r>
              <a:rPr lang="en-US" sz="2667" b="1" i="1" dirty="0">
                <a:solidFill>
                  <a:srgbClr val="5D4037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3200" b="1" i="1" dirty="0">
                <a:solidFill>
                  <a:srgbClr val="5D4037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expected to amount to </a:t>
            </a:r>
            <a:r>
              <a:rPr lang="en-US" sz="3200" b="1" i="1" u="sng" dirty="0">
                <a:solidFill>
                  <a:srgbClr val="5D4037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$1,978,261</a:t>
            </a:r>
            <a:r>
              <a:rPr lang="en-US" sz="3200" b="1" i="1" u="sng" dirty="0">
                <a:solidFill>
                  <a:srgbClr val="5D4037"/>
                </a:solidFill>
                <a:latin typeface="Calibri Light" panose="020F0302020204030204" pitchFamily="34" charset="0"/>
              </a:rPr>
              <a:t> </a:t>
            </a:r>
          </a:p>
          <a:p>
            <a:pPr algn="just" defTabSz="609585"/>
            <a:endParaRPr lang="en-US" sz="1600" b="1" dirty="0">
              <a:solidFill>
                <a:srgbClr val="5D4037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56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Custom TEST">
      <a:dk1>
        <a:srgbClr val="000000"/>
      </a:dk1>
      <a:lt1>
        <a:srgbClr val="FFFFFF"/>
      </a:lt1>
      <a:dk2>
        <a:srgbClr val="3E2723"/>
      </a:dk2>
      <a:lt2>
        <a:srgbClr val="EFEBE9"/>
      </a:lt2>
      <a:accent1>
        <a:srgbClr val="4E342E"/>
      </a:accent1>
      <a:accent2>
        <a:srgbClr val="5D4037"/>
      </a:accent2>
      <a:accent3>
        <a:srgbClr val="6D4C41"/>
      </a:accent3>
      <a:accent4>
        <a:srgbClr val="795548"/>
      </a:accent4>
      <a:accent5>
        <a:srgbClr val="8D6E63"/>
      </a:accent5>
      <a:accent6>
        <a:srgbClr val="A1887F"/>
      </a:accent6>
      <a:hlink>
        <a:srgbClr val="6D4C41"/>
      </a:hlink>
      <a:folHlink>
        <a:srgbClr val="4E34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247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Gothic</vt:lpstr>
      <vt:lpstr>Arial</vt:lpstr>
      <vt:lpstr>Calibri</vt:lpstr>
      <vt:lpstr>Calibri Light</vt:lpstr>
      <vt:lpstr>Raleway</vt:lpstr>
      <vt:lpstr>Wingdings</vt:lpstr>
      <vt:lpstr>1_Office Theme</vt:lpstr>
      <vt:lpstr>PowerPoint Presentation</vt:lpstr>
      <vt:lpstr> Operational costs have gone up by $1,540,000 from a new chair lift installation.     How do we optimize ticket pricing strategy and capitalize on the resort’s facilities rather than rely on current pricing strategy charging a premium above the average price of resorts in its market segment? </vt:lpstr>
      <vt:lpstr>RECOMMENDATION &amp; KEY FINDINGS- Maximize Revenue Throughout the Season</vt:lpstr>
      <vt:lpstr>Modeling Results</vt:lpstr>
      <vt:lpstr>PowerPoint Presentation</vt:lpstr>
      <vt:lpstr>       </vt:lpstr>
      <vt:lpstr>SCENARIO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Katarina Delos Santos</dc:creator>
  <cp:lastModifiedBy>Katarina Delos Santos</cp:lastModifiedBy>
  <cp:revision>1</cp:revision>
  <dcterms:created xsi:type="dcterms:W3CDTF">2024-08-25T22:11:10Z</dcterms:created>
  <dcterms:modified xsi:type="dcterms:W3CDTF">2024-08-25T22:14:29Z</dcterms:modified>
</cp:coreProperties>
</file>