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47"/>
  </p:notesMasterIdLst>
  <p:sldIdLst>
    <p:sldId id="256" r:id="rId2"/>
    <p:sldId id="259" r:id="rId3"/>
    <p:sldId id="267" r:id="rId4"/>
    <p:sldId id="347" r:id="rId5"/>
    <p:sldId id="382" r:id="rId6"/>
    <p:sldId id="348" r:id="rId7"/>
    <p:sldId id="383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7" r:id="rId20"/>
    <p:sldId id="398" r:id="rId21"/>
    <p:sldId id="349" r:id="rId22"/>
    <p:sldId id="384" r:id="rId23"/>
    <p:sldId id="350" r:id="rId24"/>
    <p:sldId id="399" r:id="rId25"/>
    <p:sldId id="400" r:id="rId26"/>
    <p:sldId id="401" r:id="rId27"/>
    <p:sldId id="352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8" r:id="rId44"/>
    <p:sldId id="419" r:id="rId45"/>
    <p:sldId id="264" r:id="rId46"/>
  </p:sldIdLst>
  <p:sldSz cx="9144000" cy="5143500" type="screen16x9"/>
  <p:notesSz cx="6858000" cy="9144000"/>
  <p:embeddedFontLst>
    <p:embeddedFont>
      <p:font typeface="Vidaloka" charset="0"/>
      <p:regular r:id="rId48"/>
    </p:embeddedFont>
    <p:embeddedFont>
      <p:font typeface="Montserrat" charset="0"/>
      <p:regular r:id="rId49"/>
      <p:bold r:id="rId50"/>
      <p:italic r:id="rId51"/>
      <p:boldItalic r:id="rId52"/>
    </p:embeddedFont>
    <p:embeddedFont>
      <p:font typeface="Crimson Text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50218E-C6F2-4E83-8A7E-ADF28CF75830}">
  <a:tblStyle styleId="{DC50218E-C6F2-4E83-8A7E-ADF28CF758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21" autoAdjust="0"/>
  </p:normalViewPr>
  <p:slideViewPr>
    <p:cSldViewPr>
      <p:cViewPr>
        <p:scale>
          <a:sx n="93" d="100"/>
          <a:sy n="93" d="100"/>
        </p:scale>
        <p:origin x="-726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4547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37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72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885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16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36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20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826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546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058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27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75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20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71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598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678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430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472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034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55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359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40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3275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270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868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27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578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143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5918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69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318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88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814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56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18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35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49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  <p:sldLayoutId id="2147483664" r:id="rId4"/>
    <p:sldLayoutId id="2147483666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914400" y="1809750"/>
            <a:ext cx="706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Transformacija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sz="3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57200" y="3562350"/>
            <a:ext cx="3962400" cy="64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Mentor: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</a:rPr>
              <a:t>doc</a:t>
            </a:r>
            <a:r>
              <a:rPr lang="sr-Latn-RS" dirty="0" smtClean="0">
                <a:solidFill>
                  <a:schemeClr val="dk1"/>
                </a:solidFill>
              </a:rPr>
              <a:t>. </a:t>
            </a:r>
            <a:r>
              <a:rPr lang="sr-Latn-RS" dirty="0" smtClean="0">
                <a:solidFill>
                  <a:schemeClr val="dk1"/>
                </a:solidFill>
              </a:rPr>
              <a:t>dr </a:t>
            </a:r>
            <a:r>
              <a:rPr lang="en-US" dirty="0" err="1" smtClean="0">
                <a:solidFill>
                  <a:schemeClr val="dk1"/>
                </a:solidFill>
              </a:rPr>
              <a:t>Aleksandar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Stanimirovi</a:t>
            </a:r>
            <a:r>
              <a:rPr lang="sr-Latn-RS" dirty="0" smtClean="0">
                <a:solidFill>
                  <a:schemeClr val="dk1"/>
                </a:solidFill>
              </a:rPr>
              <a:t>ć</a:t>
            </a:r>
          </a:p>
        </p:txBody>
      </p:sp>
      <p:sp>
        <p:nvSpPr>
          <p:cNvPr id="4" name="Google Shape;483;p59"/>
          <p:cNvSpPr txBox="1">
            <a:spLocks/>
          </p:cNvSpPr>
          <p:nvPr/>
        </p:nvSpPr>
        <p:spPr>
          <a:xfrm>
            <a:off x="5334000" y="3562350"/>
            <a:ext cx="2971800" cy="64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Student: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Katarina Stanojković </a:t>
            </a:r>
            <a:r>
              <a:rPr lang="sr-Latn-RS" dirty="0" smtClean="0">
                <a:solidFill>
                  <a:schemeClr val="dk1"/>
                </a:solidFill>
              </a:rPr>
              <a:t>17</a:t>
            </a:r>
            <a:r>
              <a:rPr lang="en-US" dirty="0" smtClean="0">
                <a:solidFill>
                  <a:schemeClr val="dk1"/>
                </a:solidFill>
              </a:rPr>
              <a:t>73</a:t>
            </a:r>
            <a:endParaRPr lang="sr-Latn-RS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Robust skaliranje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Skalira podatke koristći opseg između prvog i trećeg kvartila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Prednost: Manja osetljivost na outlier-e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Važno je proceniti veličinu i broj ekstremnih vrednosti pre primene</a:t>
            </a:r>
          </a:p>
        </p:txBody>
      </p:sp>
    </p:spTree>
    <p:extLst>
      <p:ext uri="{BB962C8B-B14F-4D97-AF65-F5344CB8AC3E}">
        <p14:creationId xmlns:p14="http://schemas.microsoft.com/office/powerpoint/2010/main" val="19367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228600" y="2511803"/>
            <a:ext cx="8229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Transformacije koje menjaju raspodelu vrednosti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7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Transformacije koje menjaju raspodelu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3124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Tehnike koje modifikuju distribuciju podataka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Tipovi asimetrije: </a:t>
            </a:r>
          </a:p>
          <a:p>
            <a:pPr marL="342900" lvl="3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Pozitivna asimetrija</a:t>
            </a:r>
            <a:endParaRPr lang="sr-Latn-RS" sz="1600" dirty="0"/>
          </a:p>
          <a:p>
            <a:pPr marL="342900" lvl="3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Negativna asimetrija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23950"/>
            <a:ext cx="358584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Logaritamska transformacija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Svi podaci moraju biti pozitivni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Približava raspodelu normalnoj distribuciji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Kompresuje velike vrednosti smanjujući njihov uticaj</a:t>
            </a:r>
          </a:p>
        </p:txBody>
      </p:sp>
    </p:spTree>
    <p:extLst>
      <p:ext uri="{BB962C8B-B14F-4D97-AF65-F5344CB8AC3E}">
        <p14:creationId xmlns:p14="http://schemas.microsoft.com/office/powerpoint/2010/main" val="22634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Box-Cox transformacija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Približava distribuciju podataka normalnoj raspodeli korišćenjem parametra </a:t>
            </a:r>
            <a:r>
              <a:rPr lang="el-GR" dirty="0" smtClean="0"/>
              <a:t>λ</a:t>
            </a:r>
            <a:endParaRPr lang="sr-Latn-RS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Smanjuje šum u podacima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Smanjuje asimetriju podataka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Zahteva pozitivne vrednosti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Izbor parametra </a:t>
            </a:r>
            <a:r>
              <a:rPr lang="el-GR" sz="1600" dirty="0" smtClean="0"/>
              <a:t>λ</a:t>
            </a:r>
            <a:r>
              <a:rPr lang="sr-Latn-RS" sz="1600" dirty="0" smtClean="0"/>
              <a:t> je ključan za postizanje normalnosti</a:t>
            </a:r>
          </a:p>
        </p:txBody>
      </p:sp>
    </p:spTree>
    <p:extLst>
      <p:ext uri="{BB962C8B-B14F-4D97-AF65-F5344CB8AC3E}">
        <p14:creationId xmlns:p14="http://schemas.microsoft.com/office/powerpoint/2010/main" val="39390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Yeo-Johnson</a:t>
            </a:r>
            <a:r>
              <a:rPr lang="sr-Latn-RS" dirty="0" smtClean="0"/>
              <a:t> transformacija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Slična Box-Cox transformaciji ali podržava i negativne vrednosti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Smanjuje asimetriju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Izbor parametra </a:t>
            </a:r>
            <a:r>
              <a:rPr lang="el-GR" dirty="0" smtClean="0"/>
              <a:t>λ</a:t>
            </a:r>
            <a:r>
              <a:rPr lang="sr-Latn-RS" dirty="0"/>
              <a:t> </a:t>
            </a:r>
            <a:r>
              <a:rPr lang="sr-Latn-RS" sz="1600" dirty="0" smtClean="0"/>
              <a:t>je ključan </a:t>
            </a:r>
          </a:p>
        </p:txBody>
      </p:sp>
    </p:spTree>
    <p:extLst>
      <p:ext uri="{BB962C8B-B14F-4D97-AF65-F5344CB8AC3E}">
        <p14:creationId xmlns:p14="http://schemas.microsoft.com/office/powerpoint/2010/main" val="14224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Kvantilna transformacija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Mapira vrednosti promenljive na uniformnu ili normalnu raspodelu koristeći rangiranje podataka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Otporna na outlier-e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Relativni položaj vrednosti ostaje nepromenjen</a:t>
            </a:r>
          </a:p>
        </p:txBody>
      </p:sp>
    </p:spTree>
    <p:extLst>
      <p:ext uri="{BB962C8B-B14F-4D97-AF65-F5344CB8AC3E}">
        <p14:creationId xmlns:p14="http://schemas.microsoft.com/office/powerpoint/2010/main" val="33818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228600" y="2511803"/>
            <a:ext cx="8229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Enkodiranje kategoričkih podataka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6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Enkodiranje kategoričkih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Proces pretvaranja kategoričkih varijabli u numeričke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Podela kategoričkih podataka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Nominalni – bez prirodnog redosleda (npr. boja automobila)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Ordinalni – sa prirodnim redosledom (npr. nivo obrazovanja)</a:t>
            </a:r>
          </a:p>
        </p:txBody>
      </p:sp>
    </p:spTree>
    <p:extLst>
      <p:ext uri="{BB962C8B-B14F-4D97-AF65-F5344CB8AC3E}">
        <p14:creationId xmlns:p14="http://schemas.microsoft.com/office/powerpoint/2010/main" val="36902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Enkodiranje kategoričkih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352550"/>
            <a:ext cx="76200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One-Hot enkodiranje: konvertuje svaku kategoriju u zasebnu binarnu kolonu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Dummy enkodiranje: kreira N-1 binarnih kolona za N kategorija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Label enkodiranje: dodeljuje jedinstvenu celobrojnu vrednost svakoj kategoriji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Binarno enkodiranje: predstavlja kategorije pomoću binarnih cifara kombinujući vrednosti one-hot i label enkodiranja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Count and Frequency enkodiranje: dodeljuje numeričke vrednosti kategorijama na osnovu njihove učestalosti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Target enkodiranje: dodeljuje kategorijama vrednosti na osnovu prosečne vrednosti ciljne varijable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Effect enkodiranje: dodeljuje kategorijama vrednosti 1,0 i -1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Feature hashing: mapira kategorije na fiksan broj numeričkih kolona pomoću hash funkcije </a:t>
            </a:r>
          </a:p>
        </p:txBody>
      </p:sp>
    </p:spTree>
    <p:extLst>
      <p:ext uri="{BB962C8B-B14F-4D97-AF65-F5344CB8AC3E}">
        <p14:creationId xmlns:p14="http://schemas.microsoft.com/office/powerpoint/2010/main" val="1535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-3810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Uvod</a:t>
            </a:r>
            <a:endParaRPr sz="2000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2514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7086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4572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17526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Skaliranje</a:t>
            </a:r>
            <a:r>
              <a:rPr lang="en-US" sz="2000" dirty="0" smtClean="0"/>
              <a:t> </a:t>
            </a:r>
            <a:r>
              <a:rPr lang="en-US" sz="2000" dirty="0" err="1" smtClean="0"/>
              <a:t>podataka</a:t>
            </a:r>
            <a:endParaRPr sz="2000"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41910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Transformacije</a:t>
            </a:r>
            <a:r>
              <a:rPr lang="en-US" sz="2000" dirty="0" smtClean="0"/>
              <a:t> </a:t>
            </a:r>
            <a:r>
              <a:rPr lang="en-US" sz="2000" dirty="0" err="1" smtClean="0"/>
              <a:t>koje</a:t>
            </a:r>
            <a:r>
              <a:rPr lang="en-US" sz="2000" dirty="0" smtClean="0"/>
              <a:t> </a:t>
            </a:r>
            <a:r>
              <a:rPr lang="en-US" sz="2000" dirty="0" err="1" smtClean="0"/>
              <a:t>menjaju</a:t>
            </a:r>
            <a:r>
              <a:rPr lang="en-US" sz="2000" dirty="0" smtClean="0"/>
              <a:t> </a:t>
            </a:r>
            <a:r>
              <a:rPr lang="en-US" sz="2000" dirty="0" err="1" smtClean="0"/>
              <a:t>raspodelu</a:t>
            </a:r>
            <a:endParaRPr sz="20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49530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67056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Enkodiranje</a:t>
            </a:r>
            <a:r>
              <a:rPr lang="en-US" sz="2000" dirty="0" smtClean="0"/>
              <a:t> </a:t>
            </a:r>
            <a:r>
              <a:rPr lang="en-US" sz="2000" dirty="0" err="1" smtClean="0"/>
              <a:t>kategorickih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atributa</a:t>
            </a:r>
            <a:endParaRPr sz="2000"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-228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Diskretizacija</a:t>
            </a:r>
            <a:endParaRPr sz="2000"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572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2133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Rad </a:t>
            </a:r>
            <a:r>
              <a:rPr lang="en-US" sz="2000" dirty="0" err="1" smtClean="0"/>
              <a:t>sa</a:t>
            </a:r>
            <a:r>
              <a:rPr lang="en-US" sz="2000" dirty="0" smtClean="0"/>
              <a:t> outlier-</a:t>
            </a:r>
            <a:r>
              <a:rPr lang="en-US" sz="2000" dirty="0" err="1" smtClean="0"/>
              <a:t>ima</a:t>
            </a:r>
            <a:endParaRPr sz="2000"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25146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Sadržaj</a:t>
            </a:r>
            <a:endParaRPr sz="2000" dirty="0"/>
          </a:p>
        </p:txBody>
      </p:sp>
      <p:sp>
        <p:nvSpPr>
          <p:cNvPr id="16" name="Google Shape;527;p62"/>
          <p:cNvSpPr txBox="1">
            <a:spLocks/>
          </p:cNvSpPr>
          <p:nvPr/>
        </p:nvSpPr>
        <p:spPr>
          <a:xfrm>
            <a:off x="4953000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07</a:t>
            </a:r>
            <a:endParaRPr lang="en" sz="2000" dirty="0"/>
          </a:p>
        </p:txBody>
      </p:sp>
      <p:sp>
        <p:nvSpPr>
          <p:cNvPr id="17" name="Google Shape;527;p62"/>
          <p:cNvSpPr txBox="1">
            <a:spLocks/>
          </p:cNvSpPr>
          <p:nvPr/>
        </p:nvSpPr>
        <p:spPr>
          <a:xfrm>
            <a:off x="7359977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08</a:t>
            </a:r>
            <a:endParaRPr lang="en" sz="2000" dirty="0"/>
          </a:p>
        </p:txBody>
      </p:sp>
      <p:sp>
        <p:nvSpPr>
          <p:cNvPr id="18" name="Google Shape;526;p62"/>
          <p:cNvSpPr txBox="1">
            <a:spLocks/>
          </p:cNvSpPr>
          <p:nvPr/>
        </p:nvSpPr>
        <p:spPr>
          <a:xfrm>
            <a:off x="439524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 smtClean="0"/>
              <a:t>Konstrukcija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atributa</a:t>
            </a:r>
            <a:endParaRPr lang="en-US" sz="2000" dirty="0"/>
          </a:p>
        </p:txBody>
      </p:sp>
      <p:sp>
        <p:nvSpPr>
          <p:cNvPr id="19" name="Google Shape;526;p62"/>
          <p:cNvSpPr txBox="1">
            <a:spLocks/>
          </p:cNvSpPr>
          <p:nvPr/>
        </p:nvSpPr>
        <p:spPr>
          <a:xfrm>
            <a:off x="659737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 smtClean="0"/>
              <a:t>Prakticni</a:t>
            </a:r>
            <a:r>
              <a:rPr lang="en-US" sz="2000" dirty="0" smtClean="0"/>
              <a:t> </a:t>
            </a:r>
            <a:r>
              <a:rPr lang="en-US" sz="2000" dirty="0" err="1" smtClean="0"/>
              <a:t>deo</a:t>
            </a:r>
            <a:r>
              <a:rPr lang="en-US" sz="2000" dirty="0" smtClean="0"/>
              <a:t> </a:t>
            </a:r>
            <a:r>
              <a:rPr lang="en-US" sz="2000" dirty="0" err="1" smtClean="0"/>
              <a:t>rada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228600" y="2511803"/>
            <a:ext cx="8229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Diskretizacija podataka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2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0"/>
            <a:ext cx="4862700" cy="497700"/>
          </a:xfrm>
        </p:spPr>
        <p:txBody>
          <a:bodyPr/>
          <a:lstStyle/>
          <a:p>
            <a:r>
              <a:rPr lang="sr-Latn-RS" dirty="0" smtClean="0"/>
              <a:t>Diskretizacija 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57350"/>
            <a:ext cx="3352800" cy="997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+mj-lt"/>
              </a:rPr>
              <a:t>Proces pretvaranja kontinuiranih varijabli u diskretne intervale 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+mj-lt"/>
              </a:rPr>
              <a:t>Smanjuje uticaj outlier-a 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32" y="1123950"/>
            <a:ext cx="357676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Podela u intervale jednake širine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Deljenje opsega vrednosti na k intervala iste veličine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Jednostavna implementacija i ravnomerno raspoređivanje podataka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Ne uzima u obzir distribuciju podataka; može stvoriti prazne ili retke binove </a:t>
            </a:r>
          </a:p>
        </p:txBody>
      </p:sp>
    </p:spTree>
    <p:extLst>
      <p:ext uri="{BB962C8B-B14F-4D97-AF65-F5344CB8AC3E}">
        <p14:creationId xmlns:p14="http://schemas.microsoft.com/office/powerpoint/2010/main" val="78771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0"/>
            <a:ext cx="7772400" cy="497700"/>
          </a:xfrm>
        </p:spPr>
        <p:txBody>
          <a:bodyPr/>
          <a:lstStyle/>
          <a:p>
            <a:r>
              <a:rPr lang="sr-Latn-RS" dirty="0" smtClean="0"/>
              <a:t>Podela na intervale sa jednakom frekvencijom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76350"/>
            <a:ext cx="5458200" cy="9972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+mj-lt"/>
              </a:rPr>
              <a:t>Deljenje varijable na intervale tako da svaki sadrži približno isti broj instanci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+mj-lt"/>
              </a:rPr>
              <a:t>Proizvodi uravnotežene intervale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sr-Latn-RS" sz="1600" dirty="0" smtClean="0">
                <a:latin typeface="+mj-lt"/>
              </a:rPr>
              <a:t>Može izobličiti distribuciju podataka</a:t>
            </a:r>
          </a:p>
        </p:txBody>
      </p:sp>
    </p:spTree>
    <p:extLst>
      <p:ext uri="{BB962C8B-B14F-4D97-AF65-F5344CB8AC3E}">
        <p14:creationId xmlns:p14="http://schemas.microsoft.com/office/powerpoint/2010/main" val="7759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Diskretizacija korišćenjem klasterizacije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Korišćenje algoritma poput K-means za grupisanje sličnih vrednosti u klastere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Otkriva prirodne grupe u podacima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Izbor broja klastera može značajno uticati na rezultate</a:t>
            </a:r>
          </a:p>
        </p:txBody>
      </p:sp>
    </p:spTree>
    <p:extLst>
      <p:ext uri="{BB962C8B-B14F-4D97-AF65-F5344CB8AC3E}">
        <p14:creationId xmlns:p14="http://schemas.microsoft.com/office/powerpoint/2010/main" val="25167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Diskretizacija korišćenjem stabla odlučivanja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Automatsko deljenje kontinuiranih varijabli u intervale tokom procesa učenja stabla odlučivanja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Optimalne tačke preseka se identifikuju automatski na osnovu strukture podataka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Specifična za klasifikacione zadatke</a:t>
            </a:r>
          </a:p>
        </p:txBody>
      </p:sp>
    </p:spTree>
    <p:extLst>
      <p:ext uri="{BB962C8B-B14F-4D97-AF65-F5344CB8AC3E}">
        <p14:creationId xmlns:p14="http://schemas.microsoft.com/office/powerpoint/2010/main" val="20010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Chi Merge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/>
              <a:t>Nadgledana</a:t>
            </a:r>
            <a:r>
              <a:rPr lang="en-US" sz="1600" dirty="0" smtClean="0"/>
              <a:t> </a:t>
            </a:r>
            <a:r>
              <a:rPr lang="en-US" sz="1600" dirty="0" err="1"/>
              <a:t>metoda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</a:t>
            </a:r>
            <a:r>
              <a:rPr lang="en-US" sz="1600" dirty="0" err="1"/>
              <a:t>koristi</a:t>
            </a:r>
            <a:r>
              <a:rPr lang="en-US" sz="1600" dirty="0"/>
              <a:t> chi-square test </a:t>
            </a:r>
            <a:r>
              <a:rPr lang="en-US" sz="1600" dirty="0" err="1"/>
              <a:t>za</a:t>
            </a:r>
            <a:r>
              <a:rPr lang="en-US" sz="1600" dirty="0"/>
              <a:t> </a:t>
            </a:r>
            <a:r>
              <a:rPr lang="en-US" sz="1600" dirty="0" err="1"/>
              <a:t>grupisanje</a:t>
            </a:r>
            <a:r>
              <a:rPr lang="en-US" sz="1600" dirty="0"/>
              <a:t> </a:t>
            </a:r>
            <a:r>
              <a:rPr lang="en-US" sz="1600" dirty="0" err="1"/>
              <a:t>sličnih</a:t>
            </a:r>
            <a:r>
              <a:rPr lang="en-US" sz="1600" dirty="0"/>
              <a:t> </a:t>
            </a:r>
            <a:r>
              <a:rPr lang="en-US" sz="1600" dirty="0" err="1"/>
              <a:t>intervala</a:t>
            </a:r>
            <a:r>
              <a:rPr lang="en-US" sz="1600" dirty="0"/>
              <a:t>. </a:t>
            </a:r>
            <a:endParaRPr lang="sr-Latn-R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/>
              <a:t>Optimizuje</a:t>
            </a:r>
            <a:r>
              <a:rPr lang="en-US" sz="1600" dirty="0" smtClean="0"/>
              <a:t> </a:t>
            </a:r>
            <a:r>
              <a:rPr lang="en-US" sz="1600" dirty="0" err="1"/>
              <a:t>intervale</a:t>
            </a:r>
            <a:r>
              <a:rPr lang="en-US" sz="1600" dirty="0"/>
              <a:t> </a:t>
            </a:r>
            <a:r>
              <a:rPr lang="en-US" sz="1600" dirty="0" err="1"/>
              <a:t>koristeći</a:t>
            </a:r>
            <a:r>
              <a:rPr lang="en-US" sz="1600" dirty="0"/>
              <a:t> </a:t>
            </a:r>
            <a:r>
              <a:rPr lang="en-US" sz="1600" dirty="0" err="1"/>
              <a:t>informacije</a:t>
            </a:r>
            <a:r>
              <a:rPr lang="en-US" sz="1600" dirty="0"/>
              <a:t> o </a:t>
            </a:r>
            <a:r>
              <a:rPr lang="en-US" sz="1600" dirty="0" err="1"/>
              <a:t>ciljnoj</a:t>
            </a:r>
            <a:r>
              <a:rPr lang="en-US" sz="1600" dirty="0"/>
              <a:t> </a:t>
            </a:r>
            <a:r>
              <a:rPr lang="en-US" sz="1600" dirty="0" err="1"/>
              <a:t>varijabli</a:t>
            </a:r>
            <a:r>
              <a:rPr lang="en-US" sz="1600" dirty="0"/>
              <a:t>, </a:t>
            </a:r>
            <a:r>
              <a:rPr lang="en-US" sz="1600" dirty="0" err="1"/>
              <a:t>efikasno</a:t>
            </a:r>
            <a:r>
              <a:rPr lang="en-US" sz="1600" dirty="0"/>
              <a:t> </a:t>
            </a:r>
            <a:r>
              <a:rPr lang="en-US" sz="1600" dirty="0" err="1"/>
              <a:t>razdvaja</a:t>
            </a:r>
            <a:r>
              <a:rPr lang="en-US" sz="1600" dirty="0"/>
              <a:t> </a:t>
            </a:r>
            <a:r>
              <a:rPr lang="en-US" sz="1600" dirty="0" err="1"/>
              <a:t>klase</a:t>
            </a:r>
            <a:r>
              <a:rPr lang="en-US" sz="1600" dirty="0"/>
              <a:t>. </a:t>
            </a:r>
            <a:endParaRPr lang="sr-Latn-RS" dirty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/>
              <a:t>Specifična</a:t>
            </a:r>
            <a:r>
              <a:rPr lang="en-US" sz="1600" dirty="0" smtClean="0"/>
              <a:t> </a:t>
            </a:r>
            <a:r>
              <a:rPr lang="en-US" sz="1600" dirty="0" err="1"/>
              <a:t>za</a:t>
            </a:r>
            <a:r>
              <a:rPr lang="en-US" sz="1600" dirty="0"/>
              <a:t> </a:t>
            </a:r>
            <a:r>
              <a:rPr lang="en-US" sz="1600" dirty="0" err="1"/>
              <a:t>situacije</a:t>
            </a:r>
            <a:r>
              <a:rPr lang="en-US" sz="1600" dirty="0"/>
              <a:t> </a:t>
            </a:r>
            <a:r>
              <a:rPr lang="en-US" sz="1600" dirty="0" err="1"/>
              <a:t>kada</a:t>
            </a:r>
            <a:r>
              <a:rPr lang="en-US" sz="1600" dirty="0"/>
              <a:t> je </a:t>
            </a:r>
            <a:r>
              <a:rPr lang="en-US" sz="1600" dirty="0" err="1"/>
              <a:t>ciljna</a:t>
            </a:r>
            <a:r>
              <a:rPr lang="en-US" sz="1600" dirty="0"/>
              <a:t> </a:t>
            </a:r>
            <a:r>
              <a:rPr lang="en-US" sz="1600" dirty="0" err="1"/>
              <a:t>varijabla</a:t>
            </a:r>
            <a:r>
              <a:rPr lang="en-US" sz="1600" dirty="0"/>
              <a:t> </a:t>
            </a:r>
            <a:r>
              <a:rPr lang="en-US" sz="1600" dirty="0" err="1"/>
              <a:t>diskretna</a:t>
            </a:r>
            <a:r>
              <a:rPr lang="en-US" sz="1600" dirty="0"/>
              <a:t>; </a:t>
            </a:r>
            <a:r>
              <a:rPr lang="en-US" sz="1600" dirty="0" err="1"/>
              <a:t>zahteva</a:t>
            </a:r>
            <a:r>
              <a:rPr lang="en-US" sz="1600" dirty="0"/>
              <a:t> </a:t>
            </a:r>
            <a:r>
              <a:rPr lang="en-US" sz="1600" dirty="0" err="1"/>
              <a:t>sortiranje</a:t>
            </a:r>
            <a:r>
              <a:rPr lang="en-US" sz="1600" dirty="0"/>
              <a:t> </a:t>
            </a:r>
            <a:r>
              <a:rPr lang="en-US" sz="1600" dirty="0" err="1"/>
              <a:t>vrednosti</a:t>
            </a:r>
            <a:r>
              <a:rPr lang="en-US" sz="1600" dirty="0"/>
              <a:t> i </a:t>
            </a:r>
            <a:r>
              <a:rPr lang="en-US" sz="1600" dirty="0" err="1"/>
              <a:t>iterativno</a:t>
            </a:r>
            <a:r>
              <a:rPr lang="en-US" sz="1600" dirty="0"/>
              <a:t> </a:t>
            </a:r>
            <a:r>
              <a:rPr lang="en-US" sz="1600" dirty="0" err="1"/>
              <a:t>spajanje</a:t>
            </a:r>
            <a:r>
              <a:rPr lang="en-US" sz="1600" dirty="0"/>
              <a:t> </a:t>
            </a:r>
            <a:r>
              <a:rPr lang="en-US" sz="1600" dirty="0" err="1"/>
              <a:t>intervala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096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6096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Rad sa outlier-ima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89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>
                <a:latin typeface="+mj-lt"/>
              </a:rPr>
              <a:t>Rad sa outlier-ima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Outlier-i su tačke koje značajno odstupaju od većine podataka i mogu iskriviti distribuciju utičući negativno na performanse modela mašinskog učenja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Tipovi odstupanja: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Globalno odstupanje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Lokalno odstupanje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Univarijantna odstupanja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Multivarijantna odstupanja</a:t>
            </a:r>
          </a:p>
        </p:txBody>
      </p:sp>
    </p:spTree>
    <p:extLst>
      <p:ext uri="{BB962C8B-B14F-4D97-AF65-F5344CB8AC3E}">
        <p14:creationId xmlns:p14="http://schemas.microsoft.com/office/powerpoint/2010/main" val="36959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>
                <a:latin typeface="+mj-lt"/>
              </a:rPr>
              <a:t>Tehnike vizuelizacije za detekciju outlier-a 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575435"/>
            <a:ext cx="1524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Box plot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sr-Latn-RS" sz="1600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092289"/>
            <a:ext cx="2484120" cy="155162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65" y="2800350"/>
            <a:ext cx="2495550" cy="14820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75435"/>
            <a:ext cx="2286000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00" y="3081471"/>
            <a:ext cx="1600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Scatter plot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sr-Latn-R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45380" y="1962150"/>
            <a:ext cx="160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5694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47070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 err="1"/>
              <a:t>Uvod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+mj-lt"/>
              </a:rPr>
              <a:t>Metode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detekcije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outlier-a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Z-Score: </a:t>
            </a:r>
            <a:r>
              <a:rPr lang="en-US" sz="1600" dirty="0" err="1"/>
              <a:t>Mera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</a:t>
            </a:r>
            <a:r>
              <a:rPr lang="en-US" sz="1600" dirty="0" err="1"/>
              <a:t>pokazuje</a:t>
            </a:r>
            <a:r>
              <a:rPr lang="en-US" sz="1600" dirty="0"/>
              <a:t> </a:t>
            </a:r>
            <a:r>
              <a:rPr lang="en-US" sz="1600" dirty="0" err="1"/>
              <a:t>koliko</a:t>
            </a:r>
            <a:r>
              <a:rPr lang="en-US" sz="1600" dirty="0"/>
              <a:t> je </a:t>
            </a:r>
            <a:r>
              <a:rPr lang="en-US" sz="1600" dirty="0" err="1"/>
              <a:t>standardnih</a:t>
            </a:r>
            <a:r>
              <a:rPr lang="en-US" sz="1600" dirty="0"/>
              <a:t> </a:t>
            </a:r>
            <a:r>
              <a:rPr lang="en-US" sz="1600" dirty="0" err="1"/>
              <a:t>devijacija</a:t>
            </a:r>
            <a:r>
              <a:rPr lang="en-US" sz="1600" dirty="0"/>
              <a:t> </a:t>
            </a:r>
            <a:r>
              <a:rPr lang="en-US" sz="1600" dirty="0" err="1"/>
              <a:t>neka</a:t>
            </a:r>
            <a:r>
              <a:rPr lang="en-US" sz="1600" dirty="0"/>
              <a:t> </a:t>
            </a:r>
            <a:r>
              <a:rPr lang="en-US" sz="1600" dirty="0" err="1"/>
              <a:t>vrednost</a:t>
            </a:r>
            <a:r>
              <a:rPr lang="en-US" sz="1600" dirty="0"/>
              <a:t> </a:t>
            </a:r>
            <a:r>
              <a:rPr lang="en-US" sz="1600" dirty="0" err="1"/>
              <a:t>udaljena</a:t>
            </a:r>
            <a:r>
              <a:rPr lang="en-US" sz="1600" dirty="0"/>
              <a:t> od </a:t>
            </a:r>
            <a:r>
              <a:rPr lang="en-US" sz="1600" dirty="0" err="1"/>
              <a:t>proseka</a:t>
            </a:r>
            <a:r>
              <a:rPr lang="en-US" sz="1600" dirty="0"/>
              <a:t>; </a:t>
            </a:r>
            <a:r>
              <a:rPr lang="en-US" sz="1600" dirty="0" err="1"/>
              <a:t>vrednosti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|z| &gt; 3 se </a:t>
            </a:r>
            <a:r>
              <a:rPr lang="en-US" sz="1600" dirty="0" err="1"/>
              <a:t>smatraju</a:t>
            </a:r>
            <a:r>
              <a:rPr lang="en-US" sz="1600" dirty="0"/>
              <a:t> </a:t>
            </a:r>
            <a:r>
              <a:rPr lang="en-US" sz="1600" dirty="0" smtClean="0"/>
              <a:t>outlier-</a:t>
            </a:r>
            <a:r>
              <a:rPr lang="en-US" sz="1600" dirty="0" err="1" smtClean="0"/>
              <a:t>ima</a:t>
            </a:r>
            <a:endParaRPr lang="sr-Latn-RS" sz="1600" dirty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Interquartile Range (IQR): </a:t>
            </a:r>
            <a:r>
              <a:rPr lang="en-US" sz="1600" dirty="0" err="1"/>
              <a:t>Identifikacija</a:t>
            </a:r>
            <a:r>
              <a:rPr lang="en-US" sz="1600" dirty="0"/>
              <a:t> </a:t>
            </a:r>
            <a:r>
              <a:rPr lang="en-US" sz="1600" dirty="0" err="1"/>
              <a:t>tačaka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leže</a:t>
            </a:r>
            <a:r>
              <a:rPr lang="en-US" sz="1600" dirty="0"/>
              <a:t> van 1.5x IQR od Q1 </a:t>
            </a:r>
            <a:r>
              <a:rPr lang="en-US" sz="1600" dirty="0" err="1"/>
              <a:t>ili</a:t>
            </a:r>
            <a:r>
              <a:rPr lang="en-US" sz="1600" dirty="0"/>
              <a:t> Q3. </a:t>
            </a:r>
            <a:endParaRPr lang="sr-Latn-R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Percentile: </a:t>
            </a:r>
            <a:r>
              <a:rPr lang="en-US" sz="1600" dirty="0" err="1"/>
              <a:t>Klasifikacija</a:t>
            </a:r>
            <a:r>
              <a:rPr lang="en-US" sz="1600" dirty="0"/>
              <a:t> </a:t>
            </a:r>
            <a:r>
              <a:rPr lang="en-US" sz="1600" dirty="0" err="1"/>
              <a:t>vrednosti</a:t>
            </a:r>
            <a:r>
              <a:rPr lang="en-US" sz="1600" dirty="0"/>
              <a:t> </a:t>
            </a:r>
            <a:r>
              <a:rPr lang="en-US" sz="1600" dirty="0" err="1"/>
              <a:t>ispod</a:t>
            </a:r>
            <a:r>
              <a:rPr lang="en-US" sz="1600" dirty="0"/>
              <a:t> 1.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iznad</a:t>
            </a:r>
            <a:r>
              <a:rPr lang="en-US" sz="1600" dirty="0"/>
              <a:t> 99. </a:t>
            </a:r>
            <a:r>
              <a:rPr lang="en-US" sz="1600" dirty="0" err="1"/>
              <a:t>percentila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outlier-a. </a:t>
            </a:r>
            <a:endParaRPr lang="sr-Latn-R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DBSCAN: </a:t>
            </a:r>
            <a:r>
              <a:rPr lang="en-US" sz="1600" dirty="0" err="1"/>
              <a:t>Klasterizacija</a:t>
            </a:r>
            <a:r>
              <a:rPr lang="en-US" sz="1600" dirty="0"/>
              <a:t> </a:t>
            </a:r>
            <a:r>
              <a:rPr lang="en-US" sz="1600" dirty="0" err="1"/>
              <a:t>zasnovana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gustini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</a:t>
            </a:r>
            <a:r>
              <a:rPr lang="en-US" sz="1600" dirty="0" err="1"/>
              <a:t>automatski</a:t>
            </a:r>
            <a:r>
              <a:rPr lang="en-US" sz="1600" dirty="0"/>
              <a:t> </a:t>
            </a:r>
            <a:r>
              <a:rPr lang="en-US" sz="1600" dirty="0" err="1"/>
              <a:t>detektuje</a:t>
            </a:r>
            <a:r>
              <a:rPr lang="en-US" sz="1600" dirty="0"/>
              <a:t> </a:t>
            </a:r>
            <a:r>
              <a:rPr lang="en-US" sz="1600" dirty="0" err="1"/>
              <a:t>outlieri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tačke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nemaju</a:t>
            </a:r>
            <a:r>
              <a:rPr lang="en-US" sz="1600" dirty="0"/>
              <a:t> </a:t>
            </a:r>
            <a:r>
              <a:rPr lang="en-US" sz="1600" dirty="0" err="1"/>
              <a:t>dovoljno</a:t>
            </a:r>
            <a:r>
              <a:rPr lang="en-US" sz="1600" dirty="0"/>
              <a:t> </a:t>
            </a:r>
            <a:r>
              <a:rPr lang="en-US" sz="1600" dirty="0" err="1"/>
              <a:t>gustine</a:t>
            </a:r>
            <a:r>
              <a:rPr lang="en-US" sz="1600" dirty="0"/>
              <a:t> </a:t>
            </a:r>
            <a:r>
              <a:rPr lang="en-US" sz="1600" dirty="0" err="1"/>
              <a:t>okolnih</a:t>
            </a:r>
            <a:r>
              <a:rPr lang="en-US" sz="1600" dirty="0"/>
              <a:t> </a:t>
            </a:r>
            <a:r>
              <a:rPr lang="en-US" sz="1600" dirty="0" err="1"/>
              <a:t>tačaka</a:t>
            </a:r>
            <a:r>
              <a:rPr lang="en-US" sz="1600" dirty="0"/>
              <a:t>. </a:t>
            </a:r>
            <a:endParaRPr lang="sr-Latn-R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Isolation Forest: </a:t>
            </a:r>
            <a:r>
              <a:rPr lang="en-US" sz="1600" dirty="0" err="1"/>
              <a:t>Algoritam</a:t>
            </a:r>
            <a:r>
              <a:rPr lang="en-US" sz="1600" dirty="0"/>
              <a:t> </a:t>
            </a:r>
            <a:r>
              <a:rPr lang="en-US" sz="1600" dirty="0" err="1"/>
              <a:t>koji</a:t>
            </a:r>
            <a:r>
              <a:rPr lang="en-US" sz="1600" dirty="0"/>
              <a:t> </a:t>
            </a:r>
            <a:r>
              <a:rPr lang="en-US" sz="1600" dirty="0" err="1"/>
              <a:t>izoluje</a:t>
            </a:r>
            <a:r>
              <a:rPr lang="en-US" sz="1600" dirty="0"/>
              <a:t> outlier-e </a:t>
            </a:r>
            <a:r>
              <a:rPr lang="en-US" sz="1600" dirty="0" err="1"/>
              <a:t>kroz</a:t>
            </a:r>
            <a:r>
              <a:rPr lang="en-US" sz="1600" dirty="0"/>
              <a:t> </a:t>
            </a:r>
            <a:r>
              <a:rPr lang="en-US" sz="1600" dirty="0" err="1"/>
              <a:t>ansambl</a:t>
            </a:r>
            <a:r>
              <a:rPr lang="en-US" sz="1600" dirty="0"/>
              <a:t> </a:t>
            </a:r>
            <a:r>
              <a:rPr lang="en-US" sz="1600" dirty="0" err="1"/>
              <a:t>binarnih</a:t>
            </a:r>
            <a:r>
              <a:rPr lang="en-US" sz="1600" dirty="0"/>
              <a:t> </a:t>
            </a:r>
            <a:r>
              <a:rPr lang="en-US" sz="1600" dirty="0" err="1"/>
              <a:t>stabala</a:t>
            </a:r>
            <a:r>
              <a:rPr lang="en-US" sz="1600" dirty="0"/>
              <a:t> </a:t>
            </a:r>
            <a:r>
              <a:rPr lang="en-US" sz="1600" dirty="0" err="1"/>
              <a:t>odlučivanja</a:t>
            </a:r>
            <a:r>
              <a:rPr lang="en-US" sz="1600" dirty="0"/>
              <a:t>, </a:t>
            </a:r>
            <a:r>
              <a:rPr lang="en-US" sz="1600" dirty="0" err="1"/>
              <a:t>gde</a:t>
            </a:r>
            <a:r>
              <a:rPr lang="en-US" sz="1600" dirty="0"/>
              <a:t> </a:t>
            </a:r>
            <a:r>
              <a:rPr lang="en-US" sz="1600" dirty="0" err="1"/>
              <a:t>outlieri</a:t>
            </a:r>
            <a:r>
              <a:rPr lang="en-US" sz="1600" dirty="0"/>
              <a:t> </a:t>
            </a:r>
            <a:r>
              <a:rPr lang="en-US" sz="1600" dirty="0" err="1"/>
              <a:t>imaju</a:t>
            </a:r>
            <a:r>
              <a:rPr lang="en-US" sz="1600" dirty="0"/>
              <a:t> </a:t>
            </a:r>
            <a:r>
              <a:rPr lang="en-US" sz="1600" dirty="0" err="1"/>
              <a:t>kraće</a:t>
            </a:r>
            <a:r>
              <a:rPr lang="en-US" sz="1600" dirty="0"/>
              <a:t> </a:t>
            </a:r>
            <a:r>
              <a:rPr lang="en-US" sz="1600" dirty="0" err="1"/>
              <a:t>puteve</a:t>
            </a:r>
            <a:r>
              <a:rPr lang="en-US" sz="1600" dirty="0"/>
              <a:t> </a:t>
            </a:r>
            <a:r>
              <a:rPr lang="en-US" sz="1600" dirty="0" err="1"/>
              <a:t>izolacije</a:t>
            </a:r>
            <a:r>
              <a:rPr lang="en-US" sz="1600" dirty="0"/>
              <a:t>. </a:t>
            </a: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18484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rukovanja</a:t>
            </a:r>
            <a:r>
              <a:rPr lang="en-US" dirty="0"/>
              <a:t> </a:t>
            </a:r>
            <a:r>
              <a:rPr lang="en-US" dirty="0" smtClean="0"/>
              <a:t>outlier-</a:t>
            </a:r>
            <a:r>
              <a:rPr lang="en-US" dirty="0" err="1" smtClean="0"/>
              <a:t>ima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123950"/>
            <a:ext cx="76962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/>
              <a:t>Uklanjanje</a:t>
            </a:r>
            <a:r>
              <a:rPr lang="en-US" sz="1600" dirty="0"/>
              <a:t> </a:t>
            </a:r>
            <a:r>
              <a:rPr lang="en-US" sz="1600" dirty="0" err="1"/>
              <a:t>outliera</a:t>
            </a:r>
            <a:r>
              <a:rPr lang="en-US" sz="1600" dirty="0"/>
              <a:t> (Trimming): </a:t>
            </a:r>
            <a:r>
              <a:rPr lang="en-US" sz="1600" dirty="0" err="1"/>
              <a:t>Direktno</a:t>
            </a:r>
            <a:r>
              <a:rPr lang="en-US" sz="1600" dirty="0"/>
              <a:t> </a:t>
            </a:r>
            <a:r>
              <a:rPr lang="en-US" sz="1600" dirty="0" err="1"/>
              <a:t>uklanjanje</a:t>
            </a:r>
            <a:r>
              <a:rPr lang="en-US" sz="1600" dirty="0"/>
              <a:t> </a:t>
            </a:r>
            <a:r>
              <a:rPr lang="sr-Latn-RS" sz="1600" dirty="0" smtClean="0"/>
              <a:t>outlier-a </a:t>
            </a:r>
            <a:r>
              <a:rPr lang="en-US" sz="1600" dirty="0" err="1" smtClean="0"/>
              <a:t>iz</a:t>
            </a:r>
            <a:r>
              <a:rPr lang="en-US" sz="1600" dirty="0" smtClean="0"/>
              <a:t> </a:t>
            </a:r>
            <a:r>
              <a:rPr lang="en-US" sz="1600" dirty="0" err="1"/>
              <a:t>skupa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. </a:t>
            </a:r>
            <a:endParaRPr lang="sr-Latn-R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/>
              <a:t>Kraćenje</a:t>
            </a:r>
            <a:r>
              <a:rPr lang="en-US" sz="1600" dirty="0"/>
              <a:t> (Capping): </a:t>
            </a:r>
            <a:r>
              <a:rPr lang="en-US" sz="1600" dirty="0" err="1"/>
              <a:t>Postavljanje</a:t>
            </a:r>
            <a:r>
              <a:rPr lang="en-US" sz="1600" dirty="0"/>
              <a:t> </a:t>
            </a:r>
            <a:r>
              <a:rPr lang="en-US" sz="1600" dirty="0" err="1"/>
              <a:t>vrednosti</a:t>
            </a:r>
            <a:r>
              <a:rPr lang="en-US" sz="1600" dirty="0"/>
              <a:t> </a:t>
            </a:r>
            <a:r>
              <a:rPr lang="en-US" sz="1600" dirty="0" err="1"/>
              <a:t>iznad</a:t>
            </a:r>
            <a:r>
              <a:rPr lang="en-US" sz="1600" dirty="0"/>
              <a:t>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ispod</a:t>
            </a:r>
            <a:r>
              <a:rPr lang="en-US" sz="1600" dirty="0"/>
              <a:t> </a:t>
            </a:r>
            <a:r>
              <a:rPr lang="en-US" sz="1600" dirty="0" err="1"/>
              <a:t>određenih</a:t>
            </a:r>
            <a:r>
              <a:rPr lang="en-US" sz="1600" dirty="0"/>
              <a:t> </a:t>
            </a:r>
            <a:r>
              <a:rPr lang="en-US" sz="1600" dirty="0" err="1"/>
              <a:t>pragova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maksimalne</a:t>
            </a:r>
            <a:r>
              <a:rPr lang="en-US" sz="1600" dirty="0"/>
              <a:t>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minimalne</a:t>
            </a:r>
            <a:r>
              <a:rPr lang="en-US" sz="1600" dirty="0"/>
              <a:t> </a:t>
            </a:r>
            <a:r>
              <a:rPr lang="en-US" sz="1600" dirty="0" err="1"/>
              <a:t>dozvoljene</a:t>
            </a:r>
            <a:r>
              <a:rPr lang="en-US" sz="1600" dirty="0"/>
              <a:t> </a:t>
            </a:r>
            <a:r>
              <a:rPr lang="en-US" sz="1600" dirty="0" err="1"/>
              <a:t>vrednosti</a:t>
            </a:r>
            <a:r>
              <a:rPr lang="en-US" sz="1600" dirty="0"/>
              <a:t>. </a:t>
            </a:r>
            <a:endParaRPr lang="sr-Latn-R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/>
              <a:t>Transformacija</a:t>
            </a:r>
            <a:r>
              <a:rPr lang="en-US" sz="1600" dirty="0"/>
              <a:t>: </a:t>
            </a:r>
            <a:r>
              <a:rPr lang="en-US" sz="1600" dirty="0" err="1"/>
              <a:t>Primena</a:t>
            </a:r>
            <a:r>
              <a:rPr lang="en-US" sz="1600" dirty="0"/>
              <a:t> </a:t>
            </a:r>
            <a:r>
              <a:rPr lang="en-US" sz="1600" dirty="0" err="1"/>
              <a:t>matematičkih</a:t>
            </a:r>
            <a:r>
              <a:rPr lang="en-US" sz="1600" dirty="0"/>
              <a:t> </a:t>
            </a:r>
            <a:r>
              <a:rPr lang="en-US" sz="1600" dirty="0" err="1"/>
              <a:t>transformacija</a:t>
            </a:r>
            <a:r>
              <a:rPr lang="en-US" sz="1600" dirty="0"/>
              <a:t> (</a:t>
            </a:r>
            <a:r>
              <a:rPr lang="en-US" sz="1600" dirty="0" err="1"/>
              <a:t>npr</a:t>
            </a:r>
            <a:r>
              <a:rPr lang="en-US" sz="1600" dirty="0"/>
              <a:t>. </a:t>
            </a:r>
            <a:r>
              <a:rPr lang="en-US" sz="1600" dirty="0" err="1"/>
              <a:t>logaritamska</a:t>
            </a:r>
            <a:r>
              <a:rPr lang="en-US" sz="1600" dirty="0"/>
              <a:t>) </a:t>
            </a:r>
            <a:r>
              <a:rPr lang="en-US" sz="1600" dirty="0" err="1"/>
              <a:t>za</a:t>
            </a:r>
            <a:r>
              <a:rPr lang="en-US" sz="1600" dirty="0"/>
              <a:t> </a:t>
            </a:r>
            <a:r>
              <a:rPr lang="en-US" sz="1600" dirty="0" err="1"/>
              <a:t>smanjenje</a:t>
            </a:r>
            <a:r>
              <a:rPr lang="en-US" sz="1600" dirty="0"/>
              <a:t> </a:t>
            </a:r>
            <a:r>
              <a:rPr lang="en-US" sz="1600" dirty="0" err="1"/>
              <a:t>uticaja</a:t>
            </a:r>
            <a:r>
              <a:rPr lang="en-US" sz="1600" dirty="0"/>
              <a:t> outlier-a. </a:t>
            </a:r>
            <a:endParaRPr lang="sr-Latn-R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/>
              <a:t>Imputacija</a:t>
            </a:r>
            <a:r>
              <a:rPr lang="en-US" sz="1600" dirty="0"/>
              <a:t>: </a:t>
            </a:r>
            <a:r>
              <a:rPr lang="en-US" sz="1600" dirty="0" err="1"/>
              <a:t>Zamena</a:t>
            </a:r>
            <a:r>
              <a:rPr lang="en-US" sz="1600" dirty="0"/>
              <a:t> </a:t>
            </a:r>
            <a:r>
              <a:rPr lang="en-US" sz="1600" dirty="0" err="1"/>
              <a:t>outliera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odgovarajućim</a:t>
            </a:r>
            <a:r>
              <a:rPr lang="en-US" sz="1600" dirty="0"/>
              <a:t> </a:t>
            </a:r>
            <a:r>
              <a:rPr lang="en-US" sz="1600" dirty="0" err="1"/>
              <a:t>vrednostima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što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medijana</a:t>
            </a:r>
            <a:r>
              <a:rPr lang="en-US" sz="1600" dirty="0"/>
              <a:t>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prosek</a:t>
            </a:r>
            <a:r>
              <a:rPr lang="en-US" sz="1600" dirty="0"/>
              <a:t>. </a:t>
            </a:r>
            <a:endParaRPr lang="sr-Latn-R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/>
              <a:t>Vinzorizacija</a:t>
            </a:r>
            <a:r>
              <a:rPr lang="en-US" sz="1600" dirty="0"/>
              <a:t>: </a:t>
            </a:r>
            <a:r>
              <a:rPr lang="en-US" sz="1600" dirty="0" err="1"/>
              <a:t>Postavljanje</a:t>
            </a:r>
            <a:r>
              <a:rPr lang="en-US" sz="1600" dirty="0"/>
              <a:t> </a:t>
            </a:r>
            <a:r>
              <a:rPr lang="en-US" sz="1600" dirty="0" err="1"/>
              <a:t>ekstremnih</a:t>
            </a:r>
            <a:r>
              <a:rPr lang="en-US" sz="1600" dirty="0"/>
              <a:t> </a:t>
            </a:r>
            <a:r>
              <a:rPr lang="en-US" sz="1600" dirty="0" err="1"/>
              <a:t>vrednosti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određene</a:t>
            </a:r>
            <a:r>
              <a:rPr lang="en-US" sz="1600" dirty="0"/>
              <a:t> </a:t>
            </a:r>
            <a:r>
              <a:rPr lang="en-US" sz="1600" dirty="0" err="1"/>
              <a:t>pragove</a:t>
            </a:r>
            <a:r>
              <a:rPr lang="en-US" sz="1600" dirty="0"/>
              <a:t>, </a:t>
            </a:r>
            <a:r>
              <a:rPr lang="en-US" sz="1600" dirty="0" err="1"/>
              <a:t>smanjujući</a:t>
            </a:r>
            <a:r>
              <a:rPr lang="en-US" sz="1600" dirty="0"/>
              <a:t> </a:t>
            </a:r>
            <a:r>
              <a:rPr lang="en-US" sz="1600" dirty="0" err="1"/>
              <a:t>njihov</a:t>
            </a:r>
            <a:r>
              <a:rPr lang="en-US" sz="1600" dirty="0"/>
              <a:t> </a:t>
            </a:r>
            <a:r>
              <a:rPr lang="en-US" sz="1600" dirty="0" err="1"/>
              <a:t>uticaj</a:t>
            </a:r>
            <a:r>
              <a:rPr lang="en-US" sz="1600" dirty="0"/>
              <a:t> bez </a:t>
            </a:r>
            <a:r>
              <a:rPr lang="en-US" sz="1600" dirty="0" err="1"/>
              <a:t>potpunog</a:t>
            </a:r>
            <a:r>
              <a:rPr lang="en-US" sz="1600" dirty="0"/>
              <a:t> </a:t>
            </a:r>
            <a:r>
              <a:rPr lang="en-US" sz="1600" dirty="0" err="1"/>
              <a:t>uklanjanja</a:t>
            </a:r>
            <a:r>
              <a:rPr lang="en-US" sz="1600" dirty="0"/>
              <a:t>. </a:t>
            </a:r>
            <a:endParaRPr lang="sr-Latn-R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/>
              <a:t>Korišćenje</a:t>
            </a:r>
            <a:r>
              <a:rPr lang="en-US" sz="1600" dirty="0"/>
              <a:t> </a:t>
            </a:r>
            <a:r>
              <a:rPr lang="en-US" sz="1600" dirty="0" err="1"/>
              <a:t>robusnih</a:t>
            </a:r>
            <a:r>
              <a:rPr lang="en-US" sz="1600" dirty="0"/>
              <a:t> </a:t>
            </a:r>
            <a:r>
              <a:rPr lang="en-US" sz="1600" dirty="0" err="1"/>
              <a:t>modela</a:t>
            </a:r>
            <a:r>
              <a:rPr lang="en-US" sz="1600" dirty="0"/>
              <a:t>: </a:t>
            </a:r>
            <a:r>
              <a:rPr lang="en-US" sz="1600" dirty="0" err="1"/>
              <a:t>Primena</a:t>
            </a:r>
            <a:r>
              <a:rPr lang="en-US" sz="1600" dirty="0"/>
              <a:t> </a:t>
            </a:r>
            <a:r>
              <a:rPr lang="en-US" sz="1600" dirty="0" err="1"/>
              <a:t>modela</a:t>
            </a:r>
            <a:r>
              <a:rPr lang="en-US" sz="1600" dirty="0"/>
              <a:t> </a:t>
            </a:r>
            <a:r>
              <a:rPr lang="en-US" sz="1600" dirty="0" err="1"/>
              <a:t>manje</a:t>
            </a:r>
            <a:r>
              <a:rPr lang="en-US" sz="1600" dirty="0"/>
              <a:t> </a:t>
            </a:r>
            <a:r>
              <a:rPr lang="en-US" sz="1600" dirty="0" err="1"/>
              <a:t>osetljivih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outlier-e,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što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Random Forest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modeli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median-based loss </a:t>
            </a:r>
            <a:r>
              <a:rPr lang="en-US" sz="1600" dirty="0" err="1"/>
              <a:t>funkcijama</a:t>
            </a:r>
            <a:r>
              <a:rPr lang="en-US" sz="1600" dirty="0"/>
              <a:t>. </a:t>
            </a:r>
            <a:endParaRPr lang="sr-Latn-RS" sz="1600" dirty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/>
              <a:t>Podela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 (Partitioning): </a:t>
            </a:r>
            <a:r>
              <a:rPr lang="en-US" sz="1600" dirty="0" err="1"/>
              <a:t>Razdvajanje</a:t>
            </a:r>
            <a:r>
              <a:rPr lang="en-US" sz="1600" dirty="0"/>
              <a:t> </a:t>
            </a:r>
            <a:r>
              <a:rPr lang="en-US" sz="1600" dirty="0" err="1"/>
              <a:t>skupa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delove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bez outlier-a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zasebne</a:t>
            </a:r>
            <a:r>
              <a:rPr lang="en-US" sz="1600" dirty="0"/>
              <a:t> </a:t>
            </a:r>
            <a:r>
              <a:rPr lang="en-US" sz="1600" dirty="0" err="1"/>
              <a:t>analize</a:t>
            </a:r>
            <a:r>
              <a:rPr lang="en-US" sz="1600" dirty="0"/>
              <a:t>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modeliranja</a:t>
            </a:r>
            <a:r>
              <a:rPr lang="en-US" sz="1600" dirty="0"/>
              <a:t>.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106407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67818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Konstrukcija atributa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90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Konstrukcija atributa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123950"/>
            <a:ext cx="7696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Proces kojim se generišu nove karakteristike na osnovu postojećih podataka ili domenskog znanja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Tipovi karakteristika: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Interakcione karakteristike – kreiranje kombinovanjem dve ili više postojećih karakteristika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Polinomske karakteristike – kreiranje karakteristika podizanjem vrednosti na različite stepene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Vremenske karakteristike – kreiranje karakteristika iz podataka koji uključuju datume ili vremenske oznake </a:t>
            </a:r>
          </a:p>
        </p:txBody>
      </p:sp>
    </p:spTree>
    <p:extLst>
      <p:ext uri="{BB962C8B-B14F-4D97-AF65-F5344CB8AC3E}">
        <p14:creationId xmlns:p14="http://schemas.microsoft.com/office/powerpoint/2010/main" val="39174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67818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Praktični deo rada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7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Analiza podataka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123950"/>
            <a:ext cx="769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700 redova i 16 kolona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Tipovi podataka su numerički tekstualni i datetime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Nema duplikata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NaN vrednosti u koloni discount band popunjene sa No Discount 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185610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Vizuelizacija numeričkih podataka</a:t>
            </a:r>
            <a:endParaRPr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0" y="1123950"/>
            <a:ext cx="536448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Vizuelizacija kategoričkih podataka</a:t>
            </a:r>
            <a:br>
              <a:rPr lang="sr-Latn-RS" dirty="0" smtClean="0"/>
            </a:br>
            <a:endParaRPr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0" y="1123950"/>
            <a:ext cx="5111750" cy="35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Primena algoritma za klasifikaciju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Algoritam koji je korišćen je SVM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Nad osnovnim podacima daje tačnost od samo 19%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Loše prepoznaje klase low i medium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Visoka preciznost, ali nizak odziv za klasu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Klasa No Discount ima visok odziv ali nisku preciznost </a:t>
            </a:r>
          </a:p>
        </p:txBody>
      </p:sp>
    </p:spTree>
    <p:extLst>
      <p:ext uri="{BB962C8B-B14F-4D97-AF65-F5344CB8AC3E}">
        <p14:creationId xmlns:p14="http://schemas.microsoft.com/office/powerpoint/2010/main" val="25095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Enkodiranje kategoričkih atributa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Segment: TargetEncoder na osnovu kolone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Product: CountEncoder za transformaciju prema učestalosti pojavljivanja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Country: One Hot Encoding za nominalne vrednosti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Discount Band: Ordinal Encoding za očuvanje prirodnog poretka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Rezultat tačnosti: Povećana na 32 %</a:t>
            </a:r>
          </a:p>
        </p:txBody>
      </p:sp>
    </p:spTree>
    <p:extLst>
      <p:ext uri="{BB962C8B-B14F-4D97-AF65-F5344CB8AC3E}">
        <p14:creationId xmlns:p14="http://schemas.microsoft.com/office/powerpoint/2010/main" val="17427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853300" cy="1124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Kvalitet ulaznih podataka je presudan za uspeh procesa učenja 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Transformacija podataka podrazumeva pretvaranje sirovih podataka u format prikladniji za analizu i modeliranje </a:t>
            </a:r>
            <a:endParaRPr lang="sr-Latn-RS" dirty="0"/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Cilj rada je pružiti sveoubuhvatan pregled tehnika transformacije podataka</a:t>
            </a:r>
          </a:p>
        </p:txBody>
      </p:sp>
    </p:spTree>
    <p:extLst>
      <p:ext uri="{BB962C8B-B14F-4D97-AF65-F5344CB8AC3E}">
        <p14:creationId xmlns:p14="http://schemas.microsoft.com/office/powerpoint/2010/main" val="33777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+mj-lt"/>
              </a:rPr>
              <a:t>Skaliranje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podataka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StandardScaler</a:t>
            </a:r>
            <a:r>
              <a:rPr lang="en-US" sz="1600" dirty="0"/>
              <a:t>: </a:t>
            </a:r>
            <a:r>
              <a:rPr lang="en-US" sz="1600" dirty="0" err="1"/>
              <a:t>Kolone</a:t>
            </a:r>
            <a:r>
              <a:rPr lang="en-US" sz="1600" dirty="0"/>
              <a:t> 'Units Sold', 'Manufacturing Price', 'Sale Price'.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RobustScaler</a:t>
            </a:r>
            <a:r>
              <a:rPr lang="en-US" sz="1600" dirty="0"/>
              <a:t>: </a:t>
            </a:r>
            <a:r>
              <a:rPr lang="en-US" sz="1600" dirty="0" err="1"/>
              <a:t>Kolone</a:t>
            </a:r>
            <a:r>
              <a:rPr lang="en-US" sz="1600" dirty="0"/>
              <a:t> 'Gross Sales', 'Discounts', 'Sales', 'COGS', 'Profit'.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MinMaxScaler</a:t>
            </a:r>
            <a:r>
              <a:rPr lang="en-US" sz="1600" dirty="0"/>
              <a:t>: </a:t>
            </a:r>
            <a:r>
              <a:rPr lang="en-US" sz="1600" dirty="0" err="1"/>
              <a:t>Kolone</a:t>
            </a:r>
            <a:r>
              <a:rPr lang="en-US" sz="1600" dirty="0"/>
              <a:t> 'Month Number', 'Year'.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Rezultat</a:t>
            </a:r>
            <a:r>
              <a:rPr lang="en-US" sz="1600" dirty="0"/>
              <a:t> </a:t>
            </a:r>
            <a:r>
              <a:rPr lang="en-US" sz="1600" dirty="0" err="1"/>
              <a:t>tačnosti</a:t>
            </a:r>
            <a:r>
              <a:rPr lang="en-US" sz="1600" dirty="0"/>
              <a:t>: </a:t>
            </a:r>
            <a:r>
              <a:rPr lang="en-US" sz="1600" dirty="0" err="1"/>
              <a:t>Povećana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49%. </a:t>
            </a:r>
            <a:endParaRPr lang="sr-Latn-RS" sz="1600" dirty="0" smtClean="0"/>
          </a:p>
          <a:p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7873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84582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dirty="0">
                <a:latin typeface="+mj-lt"/>
              </a:rPr>
              <a:t>Transformacije koje menjaju raspodelu </a:t>
            </a:r>
            <a:r>
              <a:rPr lang="pl-PL" dirty="0" smtClean="0">
                <a:latin typeface="+mj-lt"/>
              </a:rPr>
              <a:t>podataka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Logaritamska</a:t>
            </a:r>
            <a:r>
              <a:rPr lang="en-US" sz="1600" dirty="0"/>
              <a:t> </a:t>
            </a:r>
            <a:r>
              <a:rPr lang="en-US" sz="1600" dirty="0" err="1"/>
              <a:t>transformacija</a:t>
            </a:r>
            <a:r>
              <a:rPr lang="en-US" sz="1600" dirty="0"/>
              <a:t>: </a:t>
            </a:r>
            <a:r>
              <a:rPr lang="en-US" sz="1600" dirty="0" err="1"/>
              <a:t>Kolone</a:t>
            </a:r>
            <a:r>
              <a:rPr lang="en-US" sz="1600" dirty="0"/>
              <a:t> 'Manufacturing Price' </a:t>
            </a:r>
            <a:r>
              <a:rPr lang="en-US" sz="1600" dirty="0" err="1"/>
              <a:t>i</a:t>
            </a:r>
            <a:r>
              <a:rPr lang="en-US" sz="1600" dirty="0"/>
              <a:t> 'Sales'.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Box-Cox </a:t>
            </a:r>
            <a:r>
              <a:rPr lang="en-US" sz="1600" dirty="0" err="1"/>
              <a:t>transformacija</a:t>
            </a:r>
            <a:r>
              <a:rPr lang="en-US" sz="1600" dirty="0"/>
              <a:t>: </a:t>
            </a:r>
            <a:r>
              <a:rPr lang="en-US" sz="1600" dirty="0" err="1"/>
              <a:t>Kolona</a:t>
            </a:r>
            <a:r>
              <a:rPr lang="en-US" sz="1600" dirty="0"/>
              <a:t> 'COGS'.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Kvantilna</a:t>
            </a:r>
            <a:r>
              <a:rPr lang="en-US" sz="1600" dirty="0"/>
              <a:t> </a:t>
            </a:r>
            <a:r>
              <a:rPr lang="en-US" sz="1600" dirty="0" err="1"/>
              <a:t>transformacija</a:t>
            </a:r>
            <a:r>
              <a:rPr lang="en-US" sz="1600" dirty="0"/>
              <a:t>: </a:t>
            </a:r>
            <a:r>
              <a:rPr lang="en-US" sz="1600" dirty="0" err="1"/>
              <a:t>Kolone</a:t>
            </a:r>
            <a:r>
              <a:rPr lang="en-US" sz="1600" dirty="0"/>
              <a:t> 'Gross Sales' </a:t>
            </a:r>
            <a:r>
              <a:rPr lang="en-US" sz="1600" dirty="0" err="1"/>
              <a:t>i</a:t>
            </a:r>
            <a:r>
              <a:rPr lang="en-US" sz="1600" dirty="0"/>
              <a:t> 'Discounts'.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Yeo-Johnson </a:t>
            </a:r>
            <a:r>
              <a:rPr lang="en-US" sz="1600" dirty="0" err="1"/>
              <a:t>transformacija</a:t>
            </a:r>
            <a:r>
              <a:rPr lang="en-US" sz="1600" dirty="0"/>
              <a:t>: </a:t>
            </a:r>
            <a:r>
              <a:rPr lang="en-US" sz="1600" dirty="0" err="1"/>
              <a:t>Kolona</a:t>
            </a:r>
            <a:r>
              <a:rPr lang="en-US" sz="1600" dirty="0"/>
              <a:t> 'Profit'.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Rezultat</a:t>
            </a:r>
            <a:r>
              <a:rPr lang="en-US" sz="1600" dirty="0"/>
              <a:t> </a:t>
            </a:r>
            <a:r>
              <a:rPr lang="en-US" sz="1600" dirty="0" err="1"/>
              <a:t>tačnosti</a:t>
            </a:r>
            <a:r>
              <a:rPr lang="en-US" sz="1600" dirty="0"/>
              <a:t>: 22% (</a:t>
            </a:r>
            <a:r>
              <a:rPr lang="en-US" sz="1600" dirty="0" err="1"/>
              <a:t>neznatno</a:t>
            </a:r>
            <a:r>
              <a:rPr lang="en-US" sz="1600" dirty="0"/>
              <a:t> </a:t>
            </a:r>
            <a:r>
              <a:rPr lang="en-US" sz="1600" dirty="0" err="1"/>
              <a:t>poboljšanje</a:t>
            </a:r>
            <a:r>
              <a:rPr lang="en-US" sz="1600" dirty="0"/>
              <a:t>).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Kombinacija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skaliranjem</a:t>
            </a:r>
            <a:r>
              <a:rPr lang="en-US" sz="1600" dirty="0"/>
              <a:t>: </a:t>
            </a:r>
            <a:r>
              <a:rPr lang="en-US" sz="1600" dirty="0" err="1"/>
              <a:t>Povećana</a:t>
            </a:r>
            <a:r>
              <a:rPr lang="en-US" sz="1600" dirty="0"/>
              <a:t> </a:t>
            </a:r>
            <a:r>
              <a:rPr lang="en-US" sz="1600" dirty="0" err="1"/>
              <a:t>tačnost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61%. </a:t>
            </a: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180392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Diskretizacija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Jednake</a:t>
            </a:r>
            <a:r>
              <a:rPr lang="en-US" sz="1600" dirty="0"/>
              <a:t> </a:t>
            </a:r>
            <a:r>
              <a:rPr lang="en-US" sz="1600" dirty="0" err="1"/>
              <a:t>širine</a:t>
            </a:r>
            <a:r>
              <a:rPr lang="en-US" sz="1600" dirty="0"/>
              <a:t>: </a:t>
            </a:r>
            <a:r>
              <a:rPr lang="en-US" sz="1600" dirty="0" err="1"/>
              <a:t>Kolona</a:t>
            </a:r>
            <a:r>
              <a:rPr lang="en-US" sz="1600" dirty="0"/>
              <a:t> 'Units Sold'.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Jednake</a:t>
            </a:r>
            <a:r>
              <a:rPr lang="en-US" sz="1600" dirty="0"/>
              <a:t> </a:t>
            </a:r>
            <a:r>
              <a:rPr lang="en-US" sz="1600" dirty="0" err="1"/>
              <a:t>frekvencije</a:t>
            </a:r>
            <a:r>
              <a:rPr lang="en-US" sz="1600" dirty="0"/>
              <a:t>: </a:t>
            </a:r>
            <a:r>
              <a:rPr lang="en-US" sz="1600" dirty="0" err="1"/>
              <a:t>Kolona</a:t>
            </a:r>
            <a:r>
              <a:rPr lang="en-US" sz="1600" dirty="0"/>
              <a:t> 'Manufacturing Price'.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KMeans</a:t>
            </a:r>
            <a:r>
              <a:rPr lang="en-US" sz="1600" dirty="0"/>
              <a:t> </a:t>
            </a:r>
            <a:r>
              <a:rPr lang="en-US" sz="1600" dirty="0" err="1"/>
              <a:t>diskretizacija</a:t>
            </a:r>
            <a:r>
              <a:rPr lang="en-US" sz="1600" dirty="0"/>
              <a:t>: </a:t>
            </a:r>
            <a:r>
              <a:rPr lang="en-US" sz="1600" dirty="0" err="1"/>
              <a:t>Kolona</a:t>
            </a:r>
            <a:r>
              <a:rPr lang="en-US" sz="1600" dirty="0"/>
              <a:t> 'Gross Sales'.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Decision Tree </a:t>
            </a:r>
            <a:r>
              <a:rPr lang="en-US" sz="1600" dirty="0" err="1"/>
              <a:t>diskretizacija</a:t>
            </a:r>
            <a:r>
              <a:rPr lang="en-US" sz="1600" dirty="0"/>
              <a:t>: </a:t>
            </a:r>
            <a:r>
              <a:rPr lang="en-US" sz="1600" dirty="0" err="1"/>
              <a:t>Kolona</a:t>
            </a:r>
            <a:r>
              <a:rPr lang="en-US" sz="1600" dirty="0"/>
              <a:t> 'Profit'.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Rezultat</a:t>
            </a:r>
            <a:r>
              <a:rPr lang="en-US" sz="1600" dirty="0"/>
              <a:t> </a:t>
            </a:r>
            <a:r>
              <a:rPr lang="en-US" sz="1600" dirty="0" err="1"/>
              <a:t>tačnosti</a:t>
            </a:r>
            <a:r>
              <a:rPr lang="en-US" sz="1600" dirty="0"/>
              <a:t>: 29%.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Kombinacija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skaliranjem</a:t>
            </a:r>
            <a:r>
              <a:rPr lang="en-US" sz="1600" dirty="0"/>
              <a:t>: </a:t>
            </a:r>
            <a:r>
              <a:rPr lang="en-US" sz="1600" dirty="0" err="1"/>
              <a:t>Povećana</a:t>
            </a:r>
            <a:r>
              <a:rPr lang="en-US" sz="1600" dirty="0"/>
              <a:t> </a:t>
            </a:r>
            <a:r>
              <a:rPr lang="en-US" sz="1600" dirty="0" err="1"/>
              <a:t>tačnost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46%. </a:t>
            </a: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24763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Detekcija</a:t>
            </a:r>
            <a:r>
              <a:rPr lang="en-US" dirty="0"/>
              <a:t> outlier-a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Z-score: </a:t>
            </a:r>
            <a:r>
              <a:rPr lang="en-US" sz="1600" dirty="0" err="1"/>
              <a:t>Kolona</a:t>
            </a:r>
            <a:r>
              <a:rPr lang="en-US" sz="1600" dirty="0"/>
              <a:t> 'Gross Sales'.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IQR: </a:t>
            </a:r>
            <a:r>
              <a:rPr lang="en-US" sz="1600" dirty="0" err="1"/>
              <a:t>Kolona</a:t>
            </a:r>
            <a:r>
              <a:rPr lang="en-US" sz="1600" dirty="0"/>
              <a:t> 'Discounts'.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Percentile: </a:t>
            </a:r>
            <a:r>
              <a:rPr lang="en-US" sz="1600" dirty="0" err="1"/>
              <a:t>Kolona</a:t>
            </a:r>
            <a:r>
              <a:rPr lang="en-US" sz="1600" dirty="0"/>
              <a:t> 'Sales'.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DBSCAN: </a:t>
            </a:r>
            <a:r>
              <a:rPr lang="en-US" sz="1600" dirty="0" err="1"/>
              <a:t>Kolona</a:t>
            </a:r>
            <a:r>
              <a:rPr lang="en-US" sz="1600" dirty="0"/>
              <a:t> 'COGS'.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Isolation Forest: </a:t>
            </a:r>
            <a:r>
              <a:rPr lang="en-US" sz="1600" dirty="0" err="1"/>
              <a:t>Kolona</a:t>
            </a:r>
            <a:r>
              <a:rPr lang="en-US" sz="1600" dirty="0"/>
              <a:t> 'Profit'.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Pristup</a:t>
            </a:r>
            <a:r>
              <a:rPr lang="en-US" sz="1600" dirty="0"/>
              <a:t>: </a:t>
            </a:r>
            <a:r>
              <a:rPr lang="en-US" sz="1600" dirty="0" err="1"/>
              <a:t>Uklanjanje</a:t>
            </a:r>
            <a:r>
              <a:rPr lang="en-US" sz="1600" dirty="0"/>
              <a:t> </a:t>
            </a:r>
            <a:r>
              <a:rPr lang="en-US" sz="1600" dirty="0" err="1"/>
              <a:t>detektovanih</a:t>
            </a:r>
            <a:r>
              <a:rPr lang="en-US" sz="1600" dirty="0"/>
              <a:t> outlier-a.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Rezultat</a:t>
            </a:r>
            <a:r>
              <a:rPr lang="en-US" sz="1600" dirty="0"/>
              <a:t> </a:t>
            </a:r>
            <a:r>
              <a:rPr lang="en-US" sz="1600" dirty="0" err="1"/>
              <a:t>tačnosti</a:t>
            </a:r>
            <a:r>
              <a:rPr lang="en-US" sz="1600" dirty="0"/>
              <a:t>: </a:t>
            </a:r>
            <a:r>
              <a:rPr lang="en-US" sz="1600" dirty="0" err="1"/>
              <a:t>Povećana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33%. </a:t>
            </a: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250074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Konstrukcija</a:t>
            </a:r>
            <a:r>
              <a:rPr lang="en-US" dirty="0"/>
              <a:t> </a:t>
            </a:r>
            <a:r>
              <a:rPr lang="en-US" dirty="0" err="1" smtClean="0"/>
              <a:t>atributa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27635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Avg</a:t>
            </a:r>
            <a:r>
              <a:rPr lang="en-US" sz="1600" dirty="0"/>
              <a:t> Sales per Month: </a:t>
            </a:r>
            <a:r>
              <a:rPr lang="en-US" sz="1600" dirty="0" err="1"/>
              <a:t>Prosečna</a:t>
            </a:r>
            <a:r>
              <a:rPr lang="en-US" sz="1600" dirty="0"/>
              <a:t> </a:t>
            </a:r>
            <a:r>
              <a:rPr lang="en-US" sz="1600" dirty="0" err="1"/>
              <a:t>vrednost</a:t>
            </a:r>
            <a:r>
              <a:rPr lang="en-US" sz="1600" dirty="0"/>
              <a:t> Sales </a:t>
            </a:r>
            <a:r>
              <a:rPr lang="en-US" sz="1600" dirty="0" err="1"/>
              <a:t>po</a:t>
            </a:r>
            <a:r>
              <a:rPr lang="en-US" sz="1600" dirty="0"/>
              <a:t> </a:t>
            </a:r>
            <a:r>
              <a:rPr lang="en-US" sz="1600" dirty="0" err="1"/>
              <a:t>mesecima</a:t>
            </a:r>
            <a:r>
              <a:rPr lang="en-US" sz="1600" dirty="0"/>
              <a:t>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Manufacturing Cost: </a:t>
            </a:r>
            <a:r>
              <a:rPr lang="en-US" sz="1600" dirty="0" err="1"/>
              <a:t>Proizvod</a:t>
            </a:r>
            <a:r>
              <a:rPr lang="en-US" sz="1600" dirty="0"/>
              <a:t> Manufacturing Price </a:t>
            </a:r>
            <a:r>
              <a:rPr lang="en-US" sz="1600" dirty="0" err="1"/>
              <a:t>i</a:t>
            </a:r>
            <a:r>
              <a:rPr lang="en-US" sz="1600" dirty="0"/>
              <a:t> Units Sold.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 Sales: </a:t>
            </a:r>
            <a:r>
              <a:rPr lang="en-US" sz="1600" dirty="0" err="1"/>
              <a:t>Razlika</a:t>
            </a:r>
            <a:r>
              <a:rPr lang="en-US" sz="1600" dirty="0"/>
              <a:t> Sales </a:t>
            </a:r>
            <a:r>
              <a:rPr lang="en-US" sz="1600" dirty="0" err="1"/>
              <a:t>i</a:t>
            </a:r>
            <a:r>
              <a:rPr lang="en-US" sz="1600" dirty="0"/>
              <a:t> Discounts.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Revenue: </a:t>
            </a:r>
            <a:r>
              <a:rPr lang="en-US" sz="1600" dirty="0" err="1"/>
              <a:t>Proizvod</a:t>
            </a:r>
            <a:r>
              <a:rPr lang="en-US" sz="1600" dirty="0"/>
              <a:t> Units Sold </a:t>
            </a:r>
            <a:r>
              <a:rPr lang="en-US" sz="1600" dirty="0" err="1"/>
              <a:t>i</a:t>
            </a:r>
            <a:r>
              <a:rPr lang="en-US" sz="1600" dirty="0"/>
              <a:t> Sale Price.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of Week: Dan u </a:t>
            </a:r>
            <a:r>
              <a:rPr lang="en-US" sz="1600" dirty="0" err="1"/>
              <a:t>nedelji</a:t>
            </a:r>
            <a:r>
              <a:rPr lang="en-US" sz="1600" dirty="0"/>
              <a:t> </a:t>
            </a:r>
            <a:r>
              <a:rPr lang="en-US" sz="1600" dirty="0" err="1"/>
              <a:t>iz</a:t>
            </a:r>
            <a:r>
              <a:rPr lang="en-US" sz="1600" dirty="0"/>
              <a:t> </a:t>
            </a:r>
            <a:r>
              <a:rPr lang="en-US" sz="1600" dirty="0" err="1"/>
              <a:t>atributa</a:t>
            </a:r>
            <a:r>
              <a:rPr lang="en-US" sz="1600" dirty="0"/>
              <a:t> Date.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Is Weekend: Da li je dan vikend.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Quarter: Kvartal na osnovu datuma. </a:t>
            </a: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Rezultat</a:t>
            </a:r>
            <a:r>
              <a:rPr lang="en-US" sz="1600" dirty="0"/>
              <a:t> </a:t>
            </a:r>
            <a:r>
              <a:rPr lang="en-US" sz="1600" dirty="0" err="1"/>
              <a:t>tačnosti</a:t>
            </a:r>
            <a:r>
              <a:rPr lang="en-US" sz="1600" dirty="0"/>
              <a:t>: 26%. 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20083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609600" y="1482825"/>
            <a:ext cx="80772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Hvala na pažnji!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47070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Skaliranje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Skaliranje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3124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Ključan korak u pripremi numeričkih podataka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Transformiše vrednosti u uporedive opsege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Omogućava ravnotežan tretman svih atributa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6350"/>
            <a:ext cx="402336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Standardizacija (Z-score)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Pretvara podatke da imaju srednju vrednost 0 i standardnu devijaciju 1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Korisna za normalno distribuirane podatke i modele zasnovane na udaljenosti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Prednost: eliminacija uticaja različitih jedinica merenja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Nedostatak: osetljivost na outlier-e </a:t>
            </a:r>
          </a:p>
        </p:txBody>
      </p:sp>
    </p:spTree>
    <p:extLst>
      <p:ext uri="{BB962C8B-B14F-4D97-AF65-F5344CB8AC3E}">
        <p14:creationId xmlns:p14="http://schemas.microsoft.com/office/powerpoint/2010/main" val="31798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Min-Max skaliranje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Prilagođava vrednosti unutar raspona 0-1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Prednost: lakša interpretacija i ograničen raspon vrednosti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Nedostatak: velika osetljivost na outlier-e</a:t>
            </a:r>
          </a:p>
        </p:txBody>
      </p:sp>
    </p:spTree>
    <p:extLst>
      <p:ext uri="{BB962C8B-B14F-4D97-AF65-F5344CB8AC3E}">
        <p14:creationId xmlns:p14="http://schemas.microsoft.com/office/powerpoint/2010/main" val="18755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Max-Abs skaliranje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Transformiše vrednosti u opsegu od -1 do 1 koristeći maksimalnu apsolutnu vrednost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Očuvava pozitivne i negativne vrednosti i retkost podataka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Prednost: efikasan za retke matrice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Nedostatak: osetljivost na outlier-e </a:t>
            </a:r>
          </a:p>
        </p:txBody>
      </p:sp>
    </p:spTree>
    <p:extLst>
      <p:ext uri="{BB962C8B-B14F-4D97-AF65-F5344CB8AC3E}">
        <p14:creationId xmlns:p14="http://schemas.microsoft.com/office/powerpoint/2010/main" val="436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1333</Words>
  <Application>Microsoft Office PowerPoint</Application>
  <PresentationFormat>On-screen Show (16:9)</PresentationFormat>
  <Paragraphs>210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Vidaloka</vt:lpstr>
      <vt:lpstr>Montserrat</vt:lpstr>
      <vt:lpstr>Crimson Text</vt:lpstr>
      <vt:lpstr>Minimalist Business Slides XL by Slidesgo</vt:lpstr>
      <vt:lpstr>Transformacija podataka</vt:lpstr>
      <vt:lpstr>Uvod</vt:lpstr>
      <vt:lpstr>Uvod</vt:lpstr>
      <vt:lpstr>PowerPoint Presentation</vt:lpstr>
      <vt:lpstr>Skaliranje</vt:lpstr>
      <vt:lpstr>Skaliranje podataka</vt:lpstr>
      <vt:lpstr>Standardizacija (Z-score)</vt:lpstr>
      <vt:lpstr>Min-Max skaliranje</vt:lpstr>
      <vt:lpstr>Max-Abs skaliranje</vt:lpstr>
      <vt:lpstr>Robust skaliranje</vt:lpstr>
      <vt:lpstr>Transformacije koje menjaju raspodelu vrednosti</vt:lpstr>
      <vt:lpstr>Transformacije koje menjaju raspodelu</vt:lpstr>
      <vt:lpstr>Logaritamska transformacija</vt:lpstr>
      <vt:lpstr>Box-Cox transformacija</vt:lpstr>
      <vt:lpstr>Yeo-Johnson transformacija</vt:lpstr>
      <vt:lpstr>Kvantilna transformacija</vt:lpstr>
      <vt:lpstr>Enkodiranje kategoričkih podataka</vt:lpstr>
      <vt:lpstr>Enkodiranje kategoričkih podataka</vt:lpstr>
      <vt:lpstr>Enkodiranje kategoričkih podataka</vt:lpstr>
      <vt:lpstr>Diskretizacija podataka</vt:lpstr>
      <vt:lpstr>Diskretizacija podataka</vt:lpstr>
      <vt:lpstr>Podela u intervale jednake širine</vt:lpstr>
      <vt:lpstr>Podela na intervale sa jednakom frekvencijom</vt:lpstr>
      <vt:lpstr>Diskretizacija korišćenjem klasterizacije</vt:lpstr>
      <vt:lpstr>Diskretizacija korišćenjem stabla odlučivanja</vt:lpstr>
      <vt:lpstr>Chi Merge</vt:lpstr>
      <vt:lpstr>Rad sa outlier-ima</vt:lpstr>
      <vt:lpstr>Rad sa outlier-ima</vt:lpstr>
      <vt:lpstr>Tehnike vizuelizacije za detekciju outlier-a </vt:lpstr>
      <vt:lpstr>Metode detekcije outlier-a  </vt:lpstr>
      <vt:lpstr>Tehnike rukovanja outlier-ima</vt:lpstr>
      <vt:lpstr>Konstrukcija atributa</vt:lpstr>
      <vt:lpstr>Konstrukcija atributa</vt:lpstr>
      <vt:lpstr>Praktični deo rada</vt:lpstr>
      <vt:lpstr>Analiza podataka</vt:lpstr>
      <vt:lpstr>Vizuelizacija numeričkih podataka</vt:lpstr>
      <vt:lpstr>Vizuelizacija kategoričkih podataka </vt:lpstr>
      <vt:lpstr>Primena algoritma za klasifikaciju</vt:lpstr>
      <vt:lpstr>Enkodiranje kategoričkih atributa</vt:lpstr>
      <vt:lpstr>Skaliranje podataka</vt:lpstr>
      <vt:lpstr>Transformacije koje menjaju raspodelu podataka</vt:lpstr>
      <vt:lpstr>Diskretizacija podataka</vt:lpstr>
      <vt:lpstr>Detekcija outlier-a</vt:lpstr>
      <vt:lpstr>Konstrukcija atributa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Upotreba autoenkodera za identifikaciju vizuelnih karakteristika objekata na slikama</dc:title>
  <dc:creator>Kaca</dc:creator>
  <cp:lastModifiedBy>Kaca</cp:lastModifiedBy>
  <cp:revision>43</cp:revision>
  <dcterms:modified xsi:type="dcterms:W3CDTF">2024-12-08T20:55:43Z</dcterms:modified>
</cp:coreProperties>
</file>