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47"/>
  </p:notesMasterIdLst>
  <p:sldIdLst>
    <p:sldId id="256" r:id="rId2"/>
    <p:sldId id="259" r:id="rId3"/>
    <p:sldId id="267" r:id="rId4"/>
    <p:sldId id="347" r:id="rId5"/>
    <p:sldId id="382" r:id="rId6"/>
    <p:sldId id="348" r:id="rId7"/>
    <p:sldId id="383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7" r:id="rId20"/>
    <p:sldId id="398" r:id="rId21"/>
    <p:sldId id="349" r:id="rId22"/>
    <p:sldId id="384" r:id="rId23"/>
    <p:sldId id="350" r:id="rId24"/>
    <p:sldId id="399" r:id="rId25"/>
    <p:sldId id="400" r:id="rId26"/>
    <p:sldId id="401" r:id="rId27"/>
    <p:sldId id="352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16" r:id="rId43"/>
    <p:sldId id="418" r:id="rId44"/>
    <p:sldId id="419" r:id="rId45"/>
    <p:sldId id="264" r:id="rId46"/>
  </p:sldIdLst>
  <p:sldSz cx="9144000" cy="5143500" type="screen16x9"/>
  <p:notesSz cx="6858000" cy="9144000"/>
  <p:embeddedFontLst>
    <p:embeddedFont>
      <p:font typeface="Crimson Text" charset="0"/>
      <p:regular r:id="rId48"/>
      <p:bold r:id="rId49"/>
      <p:italic r:id="rId50"/>
      <p:boldItalic r:id="rId51"/>
    </p:embeddedFont>
    <p:embeddedFont>
      <p:font typeface="Vidaloka" charset="0"/>
      <p:regular r:id="rId52"/>
    </p:embeddedFont>
    <p:embeddedFont>
      <p:font typeface="Montserrat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C50218E-C6F2-4E83-8A7E-ADF28CF75830}">
  <a:tblStyle styleId="{DC50218E-C6F2-4E83-8A7E-ADF28CF758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21" autoAdjust="0"/>
  </p:normalViewPr>
  <p:slideViewPr>
    <p:cSldViewPr>
      <p:cViewPr>
        <p:scale>
          <a:sx n="93" d="100"/>
          <a:sy n="93" d="100"/>
        </p:scale>
        <p:origin x="-720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45479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4373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0723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885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161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6367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6202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1826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4546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0058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427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375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20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4718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2598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5678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24300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64725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30343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6557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53596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403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93275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52706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58689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3270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4578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81430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35918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6694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88318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7885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68145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5568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9182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3356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949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2" r:id="rId3"/>
    <p:sldLayoutId id="2147483664" r:id="rId4"/>
    <p:sldLayoutId id="2147483666" r:id="rId5"/>
    <p:sldLayoutId id="2147483696" r:id="rId6"/>
    <p:sldLayoutId id="2147483697" r:id="rId7"/>
    <p:sldLayoutId id="2147483698" r:id="rId8"/>
    <p:sldLayoutId id="214748369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914400" y="1809750"/>
            <a:ext cx="7064100" cy="8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 smtClean="0"/>
              <a:t>Transformacija</a:t>
            </a:r>
            <a:r>
              <a:rPr lang="en-US" sz="3200" dirty="0" smtClean="0"/>
              <a:t> </a:t>
            </a:r>
            <a:r>
              <a:rPr lang="en-US" sz="3200" dirty="0" err="1" smtClean="0"/>
              <a:t>podataka</a:t>
            </a:r>
            <a:endParaRPr sz="32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457200" y="3562350"/>
            <a:ext cx="3962400" cy="642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>
                <a:solidFill>
                  <a:schemeClr val="dk1"/>
                </a:solidFill>
              </a:rPr>
              <a:t>Mentor: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dk1"/>
                </a:solidFill>
              </a:rPr>
              <a:t>doc</a:t>
            </a:r>
            <a:r>
              <a:rPr lang="sr-Latn-RS" dirty="0" smtClean="0">
                <a:solidFill>
                  <a:schemeClr val="dk1"/>
                </a:solidFill>
              </a:rPr>
              <a:t>. dr </a:t>
            </a:r>
            <a:r>
              <a:rPr lang="en-US" dirty="0" err="1" smtClean="0">
                <a:solidFill>
                  <a:schemeClr val="dk1"/>
                </a:solidFill>
              </a:rPr>
              <a:t>Aleksandar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Stanimirovi</a:t>
            </a:r>
            <a:r>
              <a:rPr lang="sr-Latn-RS" dirty="0" smtClean="0">
                <a:solidFill>
                  <a:schemeClr val="dk1"/>
                </a:solidFill>
              </a:rPr>
              <a:t>ć</a:t>
            </a:r>
          </a:p>
        </p:txBody>
      </p:sp>
      <p:sp>
        <p:nvSpPr>
          <p:cNvPr id="4" name="Google Shape;483;p59"/>
          <p:cNvSpPr txBox="1">
            <a:spLocks/>
          </p:cNvSpPr>
          <p:nvPr/>
        </p:nvSpPr>
        <p:spPr>
          <a:xfrm>
            <a:off x="5334000" y="3562350"/>
            <a:ext cx="2971800" cy="64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>
                <a:solidFill>
                  <a:schemeClr val="dk1"/>
                </a:solidFill>
              </a:rPr>
              <a:t>Student: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>
                <a:solidFill>
                  <a:schemeClr val="dk1"/>
                </a:solidFill>
              </a:rPr>
              <a:t>Katarina Stanojković 17</a:t>
            </a:r>
            <a:r>
              <a:rPr lang="en-US" dirty="0" smtClean="0">
                <a:solidFill>
                  <a:schemeClr val="dk1"/>
                </a:solidFill>
              </a:rPr>
              <a:t>73</a:t>
            </a:r>
            <a:endParaRPr lang="sr-Latn-RS" dirty="0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Robust skaliranje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Skalira podatke </a:t>
            </a:r>
            <a:r>
              <a:rPr lang="sr-Latn-RS" sz="1600" dirty="0" smtClean="0">
                <a:latin typeface="Montserrat" charset="0"/>
              </a:rPr>
              <a:t>koristeći </a:t>
            </a:r>
            <a:r>
              <a:rPr lang="sr-Latn-RS" sz="1600" dirty="0" smtClean="0">
                <a:latin typeface="Montserrat" charset="0"/>
              </a:rPr>
              <a:t>opseg između prvog i trećeg kvartila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Manja osetljivost </a:t>
            </a:r>
            <a:r>
              <a:rPr lang="sr-Latn-RS" sz="1600" dirty="0" smtClean="0">
                <a:latin typeface="Montserrat" charset="0"/>
              </a:rPr>
              <a:t>na outlier-e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Važno je proceniti veličinu i broj ekstremnih vrednosti pre primene</a:t>
            </a:r>
          </a:p>
        </p:txBody>
      </p:sp>
    </p:spTree>
    <p:extLst>
      <p:ext uri="{BB962C8B-B14F-4D97-AF65-F5344CB8AC3E}">
        <p14:creationId xmlns:p14="http://schemas.microsoft.com/office/powerpoint/2010/main" val="193670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228600" y="2511803"/>
            <a:ext cx="82296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sr-Latn-RS" dirty="0" smtClean="0"/>
              <a:t>Transformacije koje menjaju raspodelu vrednosti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272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Transformacije koje menjaju raspodelu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31242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Tehnike koje modifikuju distribuciju podataka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Tipovi asimetrije: </a:t>
            </a:r>
          </a:p>
          <a:p>
            <a:pPr marL="342900" lvl="3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Pozitivna asimetrija</a:t>
            </a:r>
            <a:endParaRPr lang="sr-Latn-RS" sz="1600" dirty="0">
              <a:latin typeface="Montserrat" charset="0"/>
            </a:endParaRPr>
          </a:p>
          <a:p>
            <a:pPr marL="342900" lvl="3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Negativna asimetrija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123950"/>
            <a:ext cx="358584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6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Logaritamska transformacija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Svi podaci moraju biti pozitivni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Približava raspodelu normalnoj distribuciji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Kompresuje velike vrednosti smanjujući njihov uticaj</a:t>
            </a:r>
          </a:p>
        </p:txBody>
      </p:sp>
    </p:spTree>
    <p:extLst>
      <p:ext uri="{BB962C8B-B14F-4D97-AF65-F5344CB8AC3E}">
        <p14:creationId xmlns:p14="http://schemas.microsoft.com/office/powerpoint/2010/main" val="226349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Box-Cox transformacija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Približava distribuciju podataka normalnoj raspodeli korišćenjem parametra </a:t>
            </a:r>
            <a:r>
              <a:rPr lang="el-GR" dirty="0" smtClean="0">
                <a:latin typeface="Montserrat" charset="0"/>
              </a:rPr>
              <a:t>λ</a:t>
            </a:r>
            <a:endParaRPr lang="sr-Latn-RS" dirty="0" smtClean="0">
              <a:latin typeface="Montserrat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Smanjuje </a:t>
            </a:r>
            <a:r>
              <a:rPr lang="sr-Latn-RS" sz="1600" dirty="0" smtClean="0">
                <a:latin typeface="Montserrat" charset="0"/>
              </a:rPr>
              <a:t>asimetriju podataka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Zahteva pozitivne vrednosti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Izbor parametra </a:t>
            </a:r>
            <a:r>
              <a:rPr lang="el-GR" sz="1600" dirty="0" smtClean="0">
                <a:latin typeface="Montserrat" charset="0"/>
              </a:rPr>
              <a:t>λ</a:t>
            </a:r>
            <a:r>
              <a:rPr lang="sr-Latn-RS" sz="1600" dirty="0" smtClean="0">
                <a:latin typeface="Montserrat" charset="0"/>
              </a:rPr>
              <a:t> je ključan za postizanje normalnosti</a:t>
            </a:r>
          </a:p>
        </p:txBody>
      </p:sp>
    </p:spTree>
    <p:extLst>
      <p:ext uri="{BB962C8B-B14F-4D97-AF65-F5344CB8AC3E}">
        <p14:creationId xmlns:p14="http://schemas.microsoft.com/office/powerpoint/2010/main" val="393907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Yeo-Johnson</a:t>
            </a:r>
            <a:r>
              <a:rPr lang="sr-Latn-RS" dirty="0" smtClean="0"/>
              <a:t> transformacija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Slična Box-Cox </a:t>
            </a:r>
            <a:r>
              <a:rPr lang="sr-Latn-RS" sz="1600" dirty="0" smtClean="0">
                <a:latin typeface="Montserrat" charset="0"/>
              </a:rPr>
              <a:t>transformaciji, </a:t>
            </a:r>
            <a:r>
              <a:rPr lang="sr-Latn-RS" sz="1600" dirty="0" smtClean="0">
                <a:latin typeface="Montserrat" charset="0"/>
              </a:rPr>
              <a:t>ali podržava i negativne vrednosti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Smanjuje asimetriju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Izbor parametra </a:t>
            </a:r>
            <a:r>
              <a:rPr lang="el-GR" dirty="0" smtClean="0">
                <a:latin typeface="Montserrat" charset="0"/>
              </a:rPr>
              <a:t>λ</a:t>
            </a:r>
            <a:r>
              <a:rPr lang="sr-Latn-RS" dirty="0">
                <a:latin typeface="Montserrat" charset="0"/>
              </a:rPr>
              <a:t> </a:t>
            </a:r>
            <a:r>
              <a:rPr lang="sr-Latn-RS" sz="1600" dirty="0" smtClean="0">
                <a:latin typeface="Montserrat" charset="0"/>
              </a:rPr>
              <a:t>je ključan </a:t>
            </a:r>
          </a:p>
        </p:txBody>
      </p:sp>
    </p:spTree>
    <p:extLst>
      <p:ext uri="{BB962C8B-B14F-4D97-AF65-F5344CB8AC3E}">
        <p14:creationId xmlns:p14="http://schemas.microsoft.com/office/powerpoint/2010/main" val="142240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Kvantilna transformacija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Mapira vrednosti promenljive na uniformnu ili normalnu raspodelu koristeći rangiranje podataka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Otporna </a:t>
            </a:r>
            <a:r>
              <a:rPr lang="sr-Latn-RS" sz="1600" dirty="0" smtClean="0">
                <a:latin typeface="Montserrat" charset="0"/>
              </a:rPr>
              <a:t>na outlier-e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Relativni položaj vrednosti ostaje nepromenjen</a:t>
            </a:r>
            <a:endParaRPr lang="sr-Latn-RS" sz="1600" dirty="0" smtClean="0"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84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228600" y="2511803"/>
            <a:ext cx="82296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sr-Latn-RS" dirty="0" smtClean="0"/>
              <a:t>Enkodiranje kategoričkih podataka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 smtClean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668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Enkodiranje kategoričkih podataka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Proces pretvaranja kategoričkih varijabli u numeričke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Podela kategoričkih podataka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Nominalni – bez prirodnog redosleda (npr. boja automobila)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Ordinalni – sa prirodnim redosledom (npr. nivo obrazovanja)</a:t>
            </a:r>
          </a:p>
        </p:txBody>
      </p:sp>
    </p:spTree>
    <p:extLst>
      <p:ext uri="{BB962C8B-B14F-4D97-AF65-F5344CB8AC3E}">
        <p14:creationId xmlns:p14="http://schemas.microsoft.com/office/powerpoint/2010/main" val="369025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Enkodiranje kategoričkih podataka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352550"/>
            <a:ext cx="7620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dirty="0" smtClean="0">
                <a:latin typeface="Montserrat" charset="0"/>
              </a:rPr>
              <a:t>One-Hot </a:t>
            </a:r>
            <a:r>
              <a:rPr lang="sr-Latn-RS" dirty="0" smtClean="0">
                <a:latin typeface="Montserrat" charset="0"/>
              </a:rPr>
              <a:t>enkodiranje</a:t>
            </a:r>
            <a:endParaRPr lang="sr-Latn-RS" dirty="0" smtClean="0">
              <a:latin typeface="Montserrat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dirty="0" smtClean="0">
                <a:latin typeface="Montserrat" charset="0"/>
              </a:rPr>
              <a:t>Dummy </a:t>
            </a:r>
            <a:r>
              <a:rPr lang="sr-Latn-RS" dirty="0" smtClean="0">
                <a:latin typeface="Montserrat" charset="0"/>
              </a:rPr>
              <a:t>enkodiranje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dirty="0" smtClean="0">
                <a:latin typeface="Montserrat" charset="0"/>
              </a:rPr>
              <a:t>Label enkodiranje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dirty="0" smtClean="0">
                <a:latin typeface="Montserrat" charset="0"/>
              </a:rPr>
              <a:t>Binarno enkodiranje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dirty="0" smtClean="0">
                <a:latin typeface="Montserrat" charset="0"/>
              </a:rPr>
              <a:t>Count </a:t>
            </a:r>
            <a:r>
              <a:rPr lang="sr-Latn-RS" dirty="0" smtClean="0">
                <a:latin typeface="Montserrat" charset="0"/>
              </a:rPr>
              <a:t>and Frequency </a:t>
            </a:r>
            <a:r>
              <a:rPr lang="sr-Latn-RS" dirty="0" smtClean="0">
                <a:latin typeface="Montserrat" charset="0"/>
              </a:rPr>
              <a:t>enkodiranje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dirty="0" smtClean="0">
                <a:latin typeface="Montserrat" charset="0"/>
              </a:rPr>
              <a:t>Target enkodiranje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dirty="0" smtClean="0">
                <a:latin typeface="Montserrat" charset="0"/>
              </a:rPr>
              <a:t>Effect enkodiranje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dirty="0" smtClean="0">
                <a:latin typeface="Montserrat" charset="0"/>
              </a:rPr>
              <a:t>Feature hashing</a:t>
            </a:r>
          </a:p>
        </p:txBody>
      </p:sp>
    </p:spTree>
    <p:extLst>
      <p:ext uri="{BB962C8B-B14F-4D97-AF65-F5344CB8AC3E}">
        <p14:creationId xmlns:p14="http://schemas.microsoft.com/office/powerpoint/2010/main" val="15353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-381000" y="15811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 smtClean="0"/>
              <a:t>Uvod</a:t>
            </a:r>
            <a:endParaRPr sz="2000"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2514600" y="1047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02</a:t>
            </a:r>
            <a:endParaRPr sz="2000" dirty="0"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7086600" y="1047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04</a:t>
            </a:r>
            <a:endParaRPr sz="2000" dirty="0"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457200" y="1047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01</a:t>
            </a:r>
            <a:endParaRPr sz="2000" dirty="0"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1752600" y="15049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 smtClean="0"/>
              <a:t>Skaliranje</a:t>
            </a:r>
            <a:r>
              <a:rPr lang="en-US" sz="2000" dirty="0" smtClean="0"/>
              <a:t> </a:t>
            </a:r>
            <a:r>
              <a:rPr lang="en-US" sz="2000" dirty="0" err="1" smtClean="0"/>
              <a:t>podataka</a:t>
            </a:r>
            <a:endParaRPr sz="2000"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4191000" y="15049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 smtClean="0"/>
              <a:t>Transformacije</a:t>
            </a:r>
            <a:r>
              <a:rPr lang="en-US" sz="2000" dirty="0" smtClean="0"/>
              <a:t> </a:t>
            </a:r>
            <a:r>
              <a:rPr lang="en-US" sz="2000" dirty="0" err="1" smtClean="0"/>
              <a:t>koje</a:t>
            </a:r>
            <a:r>
              <a:rPr lang="en-US" sz="2000" dirty="0" smtClean="0"/>
              <a:t> </a:t>
            </a:r>
            <a:r>
              <a:rPr lang="en-US" sz="2000" dirty="0" err="1" smtClean="0"/>
              <a:t>menjaju</a:t>
            </a:r>
            <a:r>
              <a:rPr lang="en-US" sz="2000" dirty="0" smtClean="0"/>
              <a:t> </a:t>
            </a:r>
            <a:r>
              <a:rPr lang="en-US" sz="2000" dirty="0" err="1" smtClean="0"/>
              <a:t>raspodelu</a:t>
            </a:r>
            <a:endParaRPr sz="2000"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4953000" y="1047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03</a:t>
            </a:r>
            <a:endParaRPr sz="2000" dirty="0"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6705600" y="15811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 smtClean="0"/>
              <a:t>Enkodiranje</a:t>
            </a:r>
            <a:r>
              <a:rPr lang="en-US" sz="2000" dirty="0" smtClean="0"/>
              <a:t> </a:t>
            </a:r>
            <a:r>
              <a:rPr lang="en-US" sz="2000" dirty="0" err="1" smtClean="0"/>
              <a:t>kategorickih</a:t>
            </a:r>
            <a:r>
              <a:rPr lang="en-US" sz="2000" dirty="0" smtClean="0"/>
              <a:t> </a:t>
            </a:r>
            <a:r>
              <a:rPr lang="en-US" sz="2000" dirty="0" err="1" smtClean="0"/>
              <a:t>atributa</a:t>
            </a:r>
            <a:endParaRPr sz="2000" dirty="0"/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-228600" y="31813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 smtClean="0"/>
              <a:t>Diskretizacija</a:t>
            </a:r>
            <a:endParaRPr sz="2000" dirty="0"/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457200" y="2571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05</a:t>
            </a:r>
            <a:endParaRPr sz="2000" dirty="0"/>
          </a:p>
        </p:txBody>
      </p:sp>
      <p:sp>
        <p:nvSpPr>
          <p:cNvPr id="526" name="Google Shape;526;p62"/>
          <p:cNvSpPr txBox="1">
            <a:spLocks noGrp="1"/>
          </p:cNvSpPr>
          <p:nvPr>
            <p:ph type="title" idx="18"/>
          </p:nvPr>
        </p:nvSpPr>
        <p:spPr>
          <a:xfrm>
            <a:off x="2133600" y="31813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Rad </a:t>
            </a:r>
            <a:r>
              <a:rPr lang="en-US" sz="2000" dirty="0" err="1" smtClean="0"/>
              <a:t>sa</a:t>
            </a:r>
            <a:r>
              <a:rPr lang="en-US" sz="2000" dirty="0" smtClean="0"/>
              <a:t> outlier-</a:t>
            </a:r>
            <a:r>
              <a:rPr lang="en-US" sz="2000" dirty="0" err="1" smtClean="0"/>
              <a:t>ima</a:t>
            </a:r>
            <a:endParaRPr sz="2000" dirty="0"/>
          </a:p>
        </p:txBody>
      </p:sp>
      <p:sp>
        <p:nvSpPr>
          <p:cNvPr id="527" name="Google Shape;527;p62"/>
          <p:cNvSpPr txBox="1">
            <a:spLocks noGrp="1"/>
          </p:cNvSpPr>
          <p:nvPr>
            <p:ph type="title" idx="19"/>
          </p:nvPr>
        </p:nvSpPr>
        <p:spPr>
          <a:xfrm>
            <a:off x="2514600" y="2571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06</a:t>
            </a:r>
            <a:endParaRPr sz="2000" dirty="0"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dirty="0" smtClean="0"/>
              <a:t>Sadržaj</a:t>
            </a:r>
            <a:endParaRPr sz="2000" dirty="0"/>
          </a:p>
        </p:txBody>
      </p:sp>
      <p:sp>
        <p:nvSpPr>
          <p:cNvPr id="16" name="Google Shape;527;p62"/>
          <p:cNvSpPr txBox="1">
            <a:spLocks/>
          </p:cNvSpPr>
          <p:nvPr/>
        </p:nvSpPr>
        <p:spPr>
          <a:xfrm>
            <a:off x="4953000" y="2571750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dirty="0" smtClean="0"/>
              <a:t>07</a:t>
            </a:r>
            <a:endParaRPr lang="en" sz="2000" dirty="0"/>
          </a:p>
        </p:txBody>
      </p:sp>
      <p:sp>
        <p:nvSpPr>
          <p:cNvPr id="17" name="Google Shape;527;p62"/>
          <p:cNvSpPr txBox="1">
            <a:spLocks/>
          </p:cNvSpPr>
          <p:nvPr/>
        </p:nvSpPr>
        <p:spPr>
          <a:xfrm>
            <a:off x="7359977" y="2571750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dirty="0" smtClean="0"/>
              <a:t>08</a:t>
            </a:r>
            <a:endParaRPr lang="en" sz="2000" dirty="0"/>
          </a:p>
        </p:txBody>
      </p:sp>
      <p:sp>
        <p:nvSpPr>
          <p:cNvPr id="18" name="Google Shape;526;p62"/>
          <p:cNvSpPr txBox="1">
            <a:spLocks/>
          </p:cNvSpPr>
          <p:nvPr/>
        </p:nvSpPr>
        <p:spPr>
          <a:xfrm>
            <a:off x="4395247" y="3158827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err="1" smtClean="0"/>
              <a:t>Konstrukcija</a:t>
            </a:r>
            <a:r>
              <a:rPr lang="en-US" sz="2000" dirty="0" smtClean="0"/>
              <a:t> </a:t>
            </a:r>
            <a:r>
              <a:rPr lang="en-US" sz="2000" dirty="0" err="1" smtClean="0"/>
              <a:t>atributa</a:t>
            </a:r>
            <a:endParaRPr lang="en-US" sz="2000" dirty="0"/>
          </a:p>
        </p:txBody>
      </p:sp>
      <p:sp>
        <p:nvSpPr>
          <p:cNvPr id="19" name="Google Shape;526;p62"/>
          <p:cNvSpPr txBox="1">
            <a:spLocks/>
          </p:cNvSpPr>
          <p:nvPr/>
        </p:nvSpPr>
        <p:spPr>
          <a:xfrm>
            <a:off x="6597377" y="3158827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err="1" smtClean="0"/>
              <a:t>Prakticni</a:t>
            </a:r>
            <a:r>
              <a:rPr lang="en-US" sz="2000" dirty="0" smtClean="0"/>
              <a:t> </a:t>
            </a:r>
            <a:r>
              <a:rPr lang="en-US" sz="2000" dirty="0" err="1" smtClean="0"/>
              <a:t>deo</a:t>
            </a:r>
            <a:r>
              <a:rPr lang="en-US" sz="2000" dirty="0" smtClean="0"/>
              <a:t> </a:t>
            </a:r>
            <a:r>
              <a:rPr lang="en-US" sz="2000" dirty="0" err="1" smtClean="0"/>
              <a:t>rada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228600" y="2511803"/>
            <a:ext cx="82296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sr-Latn-RS" dirty="0" smtClean="0"/>
              <a:t>Diskretizacija podataka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82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0"/>
            <a:ext cx="4862700" cy="497700"/>
          </a:xfrm>
        </p:spPr>
        <p:txBody>
          <a:bodyPr/>
          <a:lstStyle/>
          <a:p>
            <a:r>
              <a:rPr lang="sr-Latn-RS" dirty="0" smtClean="0"/>
              <a:t>Diskretizacija podataka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57350"/>
            <a:ext cx="3352800" cy="997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Proces pretvaranja kontinuiranih varijabli u diskretne intervale </a:t>
            </a:r>
          </a:p>
          <a:p>
            <a:pPr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Smanjuje uticaj outlier-a </a:t>
            </a:r>
            <a:endParaRPr lang="en-US" sz="1600" dirty="0">
              <a:latin typeface="Montserrat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00150"/>
            <a:ext cx="3576768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2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Podela u intervale jednake širine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Deljenje opsega vrednosti na </a:t>
            </a:r>
            <a:r>
              <a:rPr lang="sr-Latn-RS" sz="1600" dirty="0" smtClean="0">
                <a:latin typeface="Montserrat" charset="0"/>
              </a:rPr>
              <a:t>K </a:t>
            </a:r>
            <a:r>
              <a:rPr lang="sr-Latn-RS" sz="1600" dirty="0" smtClean="0">
                <a:latin typeface="Montserrat" charset="0"/>
              </a:rPr>
              <a:t>intervala iste veličine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Jednostavna implementacija i ravnomerno raspoređivanje podataka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Ne uzima u obzir distribuciju podataka; može stvoriti prazne ili retke binove </a:t>
            </a:r>
          </a:p>
        </p:txBody>
      </p:sp>
    </p:spTree>
    <p:extLst>
      <p:ext uri="{BB962C8B-B14F-4D97-AF65-F5344CB8AC3E}">
        <p14:creationId xmlns:p14="http://schemas.microsoft.com/office/powerpoint/2010/main" val="78771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0"/>
            <a:ext cx="7772400" cy="497700"/>
          </a:xfrm>
        </p:spPr>
        <p:txBody>
          <a:bodyPr/>
          <a:lstStyle/>
          <a:p>
            <a:r>
              <a:rPr lang="sr-Latn-RS" dirty="0" smtClean="0"/>
              <a:t>Podela na intervale sa jednakom frekvencijom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76350"/>
            <a:ext cx="6629400" cy="1295400"/>
          </a:xfrm>
        </p:spPr>
        <p:txBody>
          <a:bodyPr/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Deljenje varijable na intervale tako da svaki sadrži približno isti broj instanci 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Proizvodi uravnotežene intervale 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Može izobličiti distribuciju podataka</a:t>
            </a:r>
          </a:p>
        </p:txBody>
      </p:sp>
    </p:spTree>
    <p:extLst>
      <p:ext uri="{BB962C8B-B14F-4D97-AF65-F5344CB8AC3E}">
        <p14:creationId xmlns:p14="http://schemas.microsoft.com/office/powerpoint/2010/main" val="77593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Diskretizacija korišćenjem klasterizacije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Korišćenje algoritma poput K-means za grupisanje sličnih vrednosti u klastere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Otkriva prirodne grupe u podacima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Izbor broja klastera može značajno uticati na rezultate</a:t>
            </a:r>
          </a:p>
        </p:txBody>
      </p:sp>
    </p:spTree>
    <p:extLst>
      <p:ext uri="{BB962C8B-B14F-4D97-AF65-F5344CB8AC3E}">
        <p14:creationId xmlns:p14="http://schemas.microsoft.com/office/powerpoint/2010/main" val="251678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Diskretizacija korišćenjem stabla odlučivanja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Automatsko deljenje kontinuiranih varijabli u intervale tokom procesa učenja stabla odlučivanja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Optimalne tačke preseka se identifikuju automatski na osnovu strukture podataka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Specifična za klasifikacione zadatke</a:t>
            </a:r>
          </a:p>
        </p:txBody>
      </p:sp>
    </p:spTree>
    <p:extLst>
      <p:ext uri="{BB962C8B-B14F-4D97-AF65-F5344CB8AC3E}">
        <p14:creationId xmlns:p14="http://schemas.microsoft.com/office/powerpoint/2010/main" val="200104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Chi Merge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err="1" smtClean="0">
                <a:latin typeface="Montserrat" charset="0"/>
              </a:rPr>
              <a:t>Nadgledana</a:t>
            </a:r>
            <a:r>
              <a:rPr lang="en-US" sz="1600" dirty="0" smtClean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metoda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koja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koristi</a:t>
            </a:r>
            <a:r>
              <a:rPr lang="en-US" sz="1600" dirty="0">
                <a:latin typeface="Montserrat" charset="0"/>
              </a:rPr>
              <a:t> chi-square test </a:t>
            </a:r>
            <a:r>
              <a:rPr lang="en-US" sz="1600" dirty="0" err="1">
                <a:latin typeface="Montserrat" charset="0"/>
              </a:rPr>
              <a:t>za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grupisanje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sličnih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intervala</a:t>
            </a:r>
            <a:r>
              <a:rPr lang="en-US" sz="1600" dirty="0" smtClean="0">
                <a:latin typeface="Montserrat" charset="0"/>
              </a:rPr>
              <a:t>.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err="1" smtClean="0">
                <a:latin typeface="Montserrat" charset="0"/>
              </a:rPr>
              <a:t>Optimizuje</a:t>
            </a:r>
            <a:r>
              <a:rPr lang="en-US" sz="1600" dirty="0" smtClean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intervale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koristeći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informacije</a:t>
            </a:r>
            <a:r>
              <a:rPr lang="en-US" sz="1600" dirty="0">
                <a:latin typeface="Montserrat" charset="0"/>
              </a:rPr>
              <a:t> o </a:t>
            </a:r>
            <a:r>
              <a:rPr lang="en-US" sz="1600" dirty="0" err="1">
                <a:latin typeface="Montserrat" charset="0"/>
              </a:rPr>
              <a:t>ciljnoj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varijabli</a:t>
            </a:r>
            <a:r>
              <a:rPr lang="en-US" sz="1600" dirty="0">
                <a:latin typeface="Montserrat" charset="0"/>
              </a:rPr>
              <a:t>, </a:t>
            </a:r>
            <a:r>
              <a:rPr lang="en-US" sz="1600" dirty="0" err="1">
                <a:latin typeface="Montserrat" charset="0"/>
              </a:rPr>
              <a:t>efikasno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razdvaja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 smtClean="0">
                <a:latin typeface="Montserrat" charset="0"/>
              </a:rPr>
              <a:t>klase</a:t>
            </a:r>
            <a:endParaRPr lang="sr-Latn-RS" dirty="0">
              <a:latin typeface="Montserrat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err="1" smtClean="0">
                <a:latin typeface="Montserrat" charset="0"/>
              </a:rPr>
              <a:t>Specifična</a:t>
            </a:r>
            <a:r>
              <a:rPr lang="en-US" sz="1600" dirty="0" smtClean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za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situacije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kada</a:t>
            </a:r>
            <a:r>
              <a:rPr lang="en-US" sz="1600" dirty="0">
                <a:latin typeface="Montserrat" charset="0"/>
              </a:rPr>
              <a:t> je </a:t>
            </a:r>
            <a:r>
              <a:rPr lang="en-US" sz="1600" dirty="0" err="1">
                <a:latin typeface="Montserrat" charset="0"/>
              </a:rPr>
              <a:t>ciljna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varijabla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 smtClean="0">
                <a:latin typeface="Montserrat" charset="0"/>
              </a:rPr>
              <a:t>diskretna</a:t>
            </a:r>
            <a:endParaRPr lang="en-US" sz="1600" dirty="0"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96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685800" y="2511803"/>
            <a:ext cx="60960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/>
              <a:t>Rad sa outlier-ima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389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sr-Latn-RS" dirty="0" smtClean="0">
                <a:latin typeface="+mj-lt"/>
              </a:rPr>
              <a:t>Rad sa outlier-ima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Outlier-i su tačke koje značajno odstupaju od većine podataka i mogu iskriviti distribuciju utičući negativno na performanse modela mašinskog učenja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Tipovi odstupanja: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Globalno odstupanje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Lokalno odstupanje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Univarijantna odstupanja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Multivarijantna odstupanja</a:t>
            </a:r>
          </a:p>
        </p:txBody>
      </p:sp>
    </p:spTree>
    <p:extLst>
      <p:ext uri="{BB962C8B-B14F-4D97-AF65-F5344CB8AC3E}">
        <p14:creationId xmlns:p14="http://schemas.microsoft.com/office/powerpoint/2010/main" val="369598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sr-Latn-RS" dirty="0" smtClean="0">
                <a:latin typeface="+mj-lt"/>
              </a:rPr>
              <a:t>Tehnike vizuelizacije za detekciju outlier-a 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575435"/>
            <a:ext cx="1524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Box plot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endParaRPr lang="sr-Latn-RS" sz="1600" dirty="0" smtClean="0">
              <a:latin typeface="Montserrat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1092289"/>
            <a:ext cx="2484120" cy="155162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865" y="2800350"/>
            <a:ext cx="2495550" cy="148209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575435"/>
            <a:ext cx="2286000" cy="1524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3081471"/>
            <a:ext cx="17145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Scatter plot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endParaRPr lang="sr-Latn-RS" sz="1600" dirty="0" smtClean="0">
              <a:latin typeface="Montserra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45380" y="1962150"/>
            <a:ext cx="1607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15694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685800" y="2511803"/>
            <a:ext cx="4707025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5400" dirty="0" err="1"/>
              <a:t>Uvod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latin typeface="+mj-lt"/>
              </a:rPr>
              <a:t>Metode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detekcije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outlier-a 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Montserrat" charset="0"/>
              </a:rPr>
              <a:t>Z-Score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Montserrat" charset="0"/>
              </a:rPr>
              <a:t>Interquartile </a:t>
            </a:r>
            <a:r>
              <a:rPr lang="en-US" sz="1600" dirty="0">
                <a:latin typeface="Montserrat" charset="0"/>
              </a:rPr>
              <a:t>Range (</a:t>
            </a:r>
            <a:r>
              <a:rPr lang="en-US" sz="1600" dirty="0" smtClean="0">
                <a:latin typeface="Montserrat" charset="0"/>
              </a:rPr>
              <a:t>IQR</a:t>
            </a:r>
            <a:r>
              <a:rPr lang="sr-Latn-RS" sz="1600" dirty="0">
                <a:latin typeface="Montserrat" charset="0"/>
              </a:rPr>
              <a:t>)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Montserrat" charset="0"/>
              </a:rPr>
              <a:t>Percentile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Montserrat" charset="0"/>
              </a:rPr>
              <a:t>DBSCAN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Montserrat" charset="0"/>
              </a:rPr>
              <a:t>Isolation Forest</a:t>
            </a:r>
            <a:endParaRPr lang="sr-Latn-RS" sz="1600" dirty="0" smtClean="0"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4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Tehnike</a:t>
            </a:r>
            <a:r>
              <a:rPr lang="en-US" dirty="0"/>
              <a:t> </a:t>
            </a:r>
            <a:r>
              <a:rPr lang="en-US" dirty="0" err="1"/>
              <a:t>rukovanja</a:t>
            </a:r>
            <a:r>
              <a:rPr lang="en-US" dirty="0"/>
              <a:t> </a:t>
            </a:r>
            <a:r>
              <a:rPr lang="en-US" dirty="0" smtClean="0"/>
              <a:t>outlier-</a:t>
            </a:r>
            <a:r>
              <a:rPr lang="en-US" dirty="0" err="1" smtClean="0"/>
              <a:t>ima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123950"/>
            <a:ext cx="76962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err="1">
                <a:latin typeface="Montserrat" charset="0"/>
              </a:rPr>
              <a:t>Uklanjanje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outliera</a:t>
            </a:r>
            <a:r>
              <a:rPr lang="en-US" sz="1600" dirty="0">
                <a:latin typeface="Montserrat" charset="0"/>
              </a:rPr>
              <a:t> (</a:t>
            </a:r>
            <a:r>
              <a:rPr lang="en-US" sz="1600" dirty="0" smtClean="0">
                <a:latin typeface="Montserrat" charset="0"/>
              </a:rPr>
              <a:t>Trimming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err="1" smtClean="0">
                <a:latin typeface="Montserrat" charset="0"/>
              </a:rPr>
              <a:t>Kraćenje</a:t>
            </a:r>
            <a:r>
              <a:rPr lang="en-US" sz="1600" dirty="0" smtClean="0">
                <a:latin typeface="Montserrat" charset="0"/>
              </a:rPr>
              <a:t> </a:t>
            </a:r>
            <a:r>
              <a:rPr lang="en-US" sz="1600" dirty="0">
                <a:latin typeface="Montserrat" charset="0"/>
              </a:rPr>
              <a:t>(</a:t>
            </a:r>
            <a:r>
              <a:rPr lang="en-US" sz="1600" dirty="0" smtClean="0">
                <a:latin typeface="Montserrat" charset="0"/>
              </a:rPr>
              <a:t>Capping</a:t>
            </a:r>
            <a:r>
              <a:rPr lang="sr-Latn-RS" sz="1600" dirty="0" smtClean="0">
                <a:latin typeface="Montserrat" charset="0"/>
              </a:rPr>
              <a:t>)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err="1" smtClean="0">
                <a:latin typeface="Montserrat" charset="0"/>
              </a:rPr>
              <a:t>Transformacija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err="1" smtClean="0">
                <a:latin typeface="Montserrat" charset="0"/>
              </a:rPr>
              <a:t>Imputacija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err="1" smtClean="0">
                <a:latin typeface="Montserrat" charset="0"/>
              </a:rPr>
              <a:t>Vinzorizacija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err="1">
                <a:latin typeface="Montserrat" charset="0"/>
              </a:rPr>
              <a:t>Korišćenje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robusnih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 smtClean="0">
                <a:latin typeface="Montserrat" charset="0"/>
              </a:rPr>
              <a:t>modela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err="1" smtClean="0">
                <a:latin typeface="Montserrat" charset="0"/>
              </a:rPr>
              <a:t>Podela</a:t>
            </a:r>
            <a:r>
              <a:rPr lang="en-US" sz="1600" dirty="0" smtClean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podataka</a:t>
            </a:r>
            <a:r>
              <a:rPr lang="en-US" sz="1600" dirty="0">
                <a:latin typeface="Montserrat" charset="0"/>
              </a:rPr>
              <a:t> (</a:t>
            </a:r>
            <a:r>
              <a:rPr lang="en-US" sz="1600" dirty="0" smtClean="0">
                <a:latin typeface="Montserrat" charset="0"/>
              </a:rPr>
              <a:t>Partitioning</a:t>
            </a:r>
            <a:r>
              <a:rPr lang="sr-Latn-RS" sz="1600" dirty="0">
                <a:latin typeface="Montserrat" charset="0"/>
              </a:rPr>
              <a:t>)</a:t>
            </a:r>
            <a:endParaRPr lang="sr-Latn-RS" sz="1600" dirty="0" smtClean="0"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07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685800" y="2511803"/>
            <a:ext cx="67818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/>
              <a:t>Konstrukcija atributa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 smtClean="0"/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690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sr-Latn-RS" dirty="0" smtClean="0"/>
              <a:t>Konstrukcija atributa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6002" y="1123949"/>
            <a:ext cx="7696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Proces kojim se generišu nove karakteristike na osnovu postojećih podataka ili domenskog znanja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Tipovi karakteristika: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Interakcione karakteristike </a:t>
            </a:r>
            <a:endParaRPr lang="sr-Latn-RS" sz="1600" dirty="0" smtClean="0">
              <a:latin typeface="Montserrat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Polinomske </a:t>
            </a:r>
            <a:r>
              <a:rPr lang="sr-Latn-RS" sz="1600" dirty="0" smtClean="0">
                <a:latin typeface="Montserrat" charset="0"/>
              </a:rPr>
              <a:t>karakteristike </a:t>
            </a:r>
            <a:endParaRPr lang="sr-Latn-RS" sz="1600" dirty="0">
              <a:latin typeface="Montserrat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>
                <a:latin typeface="Montserrat" charset="0"/>
              </a:rPr>
              <a:t>Vremenske karakteristike</a:t>
            </a:r>
            <a:endParaRPr lang="sr-Latn-RS" sz="1600" dirty="0" smtClean="0"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40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685800" y="2511803"/>
            <a:ext cx="67818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/>
              <a:t>Praktični deo rada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 smtClean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579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sr-Latn-RS" dirty="0" smtClean="0"/>
              <a:t>Analiza podataka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123950"/>
            <a:ext cx="769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700 redova i 16 kolona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Tipovi podataka su </a:t>
            </a:r>
            <a:r>
              <a:rPr lang="sr-Latn-RS" sz="1600" dirty="0" smtClean="0">
                <a:latin typeface="Montserrat" charset="0"/>
              </a:rPr>
              <a:t>numerički, </a:t>
            </a:r>
            <a:r>
              <a:rPr lang="sr-Latn-RS" sz="1600" dirty="0" smtClean="0">
                <a:latin typeface="Montserrat" charset="0"/>
              </a:rPr>
              <a:t>tekstualni i datetime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Nema duplikata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NaN vrednosti u koloni </a:t>
            </a:r>
            <a:r>
              <a:rPr lang="sr-Latn-RS" sz="1600" dirty="0" smtClean="0">
                <a:latin typeface="Montserrat" charset="0"/>
              </a:rPr>
              <a:t>Discount </a:t>
            </a:r>
            <a:r>
              <a:rPr lang="sr-Latn-RS" sz="1600" dirty="0">
                <a:latin typeface="Montserrat" charset="0"/>
              </a:rPr>
              <a:t>B</a:t>
            </a:r>
            <a:r>
              <a:rPr lang="sr-Latn-RS" sz="1600" dirty="0" smtClean="0">
                <a:latin typeface="Montserrat" charset="0"/>
              </a:rPr>
              <a:t>and </a:t>
            </a:r>
            <a:r>
              <a:rPr lang="sr-Latn-RS" sz="1600" dirty="0" smtClean="0">
                <a:latin typeface="Montserrat" charset="0"/>
              </a:rPr>
              <a:t>popunjene sa No Discount </a:t>
            </a:r>
          </a:p>
          <a:p>
            <a:pPr>
              <a:spcBef>
                <a:spcPts val="600"/>
              </a:spcBef>
            </a:pPr>
            <a:endParaRPr lang="sr-Latn-RS" sz="1600" dirty="0" smtClean="0"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10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sr-Latn-RS" dirty="0" smtClean="0"/>
              <a:t>Vizuelizacija numeričkih podataka</a:t>
            </a:r>
            <a:endParaRPr dirty="0">
              <a:latin typeface="+mj-lt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219200" y="1123950"/>
            <a:ext cx="536448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6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sr-Latn-RS" dirty="0" smtClean="0"/>
              <a:t>Vizuelizacija kategoričkih podataka</a:t>
            </a:r>
            <a:br>
              <a:rPr lang="sr-Latn-RS" dirty="0" smtClean="0"/>
            </a:br>
            <a:endParaRPr dirty="0">
              <a:latin typeface="+mj-lt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219200" y="1123950"/>
            <a:ext cx="5111750" cy="356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9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sr-Latn-RS" dirty="0" smtClean="0"/>
              <a:t>Primena algoritma za klasifikaciju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6146" y="150495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Algoritam koji je korišćen je SVM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Nad osnovnim podacima daje tačnost od samo 19</a:t>
            </a:r>
            <a:r>
              <a:rPr lang="sr-Latn-RS" sz="1600" dirty="0" smtClean="0">
                <a:latin typeface="Montserrat" charset="0"/>
              </a:rPr>
              <a:t>%</a:t>
            </a:r>
          </a:p>
          <a:p>
            <a:endParaRPr lang="sr-Latn-RS" sz="1600" dirty="0" smtClean="0"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9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sr-Latn-RS" dirty="0" smtClean="0"/>
              <a:t>Enkodiranje kategoričkih atributa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276350"/>
            <a:ext cx="609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Segment: TargetEncoder na osnovu kolone sales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Product: CountEncoder za transformaciju prema učestalosti pojavljivanja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Country: One Hot Encoding za nominalne vrednosti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Discount Band: Ordinal Encoding za očuvanje prirodnog </a:t>
            </a:r>
            <a:r>
              <a:rPr lang="sr-Latn-RS" sz="1600" dirty="0" smtClean="0">
                <a:latin typeface="Montserrat" charset="0"/>
              </a:rPr>
              <a:t>poretka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Rezultat tačnosti: Povećana na 32 %</a:t>
            </a:r>
          </a:p>
        </p:txBody>
      </p:sp>
    </p:spTree>
    <p:extLst>
      <p:ext uri="{BB962C8B-B14F-4D97-AF65-F5344CB8AC3E}">
        <p14:creationId xmlns:p14="http://schemas.microsoft.com/office/powerpoint/2010/main" val="17427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853300" cy="1124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spcAft>
                <a:spcPts val="1200"/>
              </a:spcAft>
              <a:buFontTx/>
              <a:buChar char="-"/>
            </a:pPr>
            <a:r>
              <a:rPr lang="sr-Latn-RS" dirty="0" smtClean="0">
                <a:latin typeface="Montserrat" charset="0"/>
              </a:rPr>
              <a:t>Kvalitet ulaznih podataka je presudan za uspeh procesa učenja </a:t>
            </a:r>
          </a:p>
          <a:p>
            <a:pPr marL="285750" lvl="0" indent="-285750" algn="l">
              <a:spcAft>
                <a:spcPts val="1200"/>
              </a:spcAft>
              <a:buFontTx/>
              <a:buChar char="-"/>
            </a:pPr>
            <a:r>
              <a:rPr lang="sr-Latn-RS" dirty="0" smtClean="0">
                <a:latin typeface="Montserrat" charset="0"/>
              </a:rPr>
              <a:t>Transformacija podataka podrazumeva pretvaranje sirovih podataka u format prikladniji za analizu i modeliranje </a:t>
            </a:r>
            <a:endParaRPr lang="sr-Latn-RS" dirty="0">
              <a:latin typeface="Montserrat" charset="0"/>
            </a:endParaRPr>
          </a:p>
          <a:p>
            <a:pPr marL="285750" lvl="0" indent="-285750" algn="l">
              <a:spcAft>
                <a:spcPts val="1200"/>
              </a:spcAft>
              <a:buFontTx/>
              <a:buChar char="-"/>
            </a:pPr>
            <a:r>
              <a:rPr lang="sr-Latn-RS" dirty="0" smtClean="0">
                <a:latin typeface="Montserrat" charset="0"/>
              </a:rPr>
              <a:t>Cilj rada je pružiti sveoubuhvatan pregled tehnika transformacije podataka</a:t>
            </a:r>
          </a:p>
        </p:txBody>
      </p:sp>
    </p:spTree>
    <p:extLst>
      <p:ext uri="{BB962C8B-B14F-4D97-AF65-F5344CB8AC3E}">
        <p14:creationId xmlns:p14="http://schemas.microsoft.com/office/powerpoint/2010/main" val="337778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latin typeface="+mj-lt"/>
              </a:rPr>
              <a:t>Skaliranje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podataka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276350"/>
            <a:ext cx="609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Montserrat" charset="0"/>
              </a:rPr>
              <a:t>StandardScaler</a:t>
            </a:r>
            <a:r>
              <a:rPr lang="en-US" sz="1600" dirty="0">
                <a:latin typeface="Montserrat" charset="0"/>
              </a:rPr>
              <a:t>: </a:t>
            </a:r>
            <a:r>
              <a:rPr lang="en-US" sz="1600" dirty="0" err="1">
                <a:latin typeface="Montserrat" charset="0"/>
              </a:rPr>
              <a:t>Kolone</a:t>
            </a:r>
            <a:r>
              <a:rPr lang="en-US" sz="1600" dirty="0">
                <a:latin typeface="Montserrat" charset="0"/>
              </a:rPr>
              <a:t> 'Units Sold', 'Manufacturing Price', 'Sale Price'. 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Montserrat" charset="0"/>
              </a:rPr>
              <a:t>RobustScaler</a:t>
            </a:r>
            <a:r>
              <a:rPr lang="en-US" sz="1600" dirty="0">
                <a:latin typeface="Montserrat" charset="0"/>
              </a:rPr>
              <a:t>: </a:t>
            </a:r>
            <a:r>
              <a:rPr lang="en-US" sz="1600" dirty="0" err="1">
                <a:latin typeface="Montserrat" charset="0"/>
              </a:rPr>
              <a:t>Kolone</a:t>
            </a:r>
            <a:r>
              <a:rPr lang="en-US" sz="1600" dirty="0">
                <a:latin typeface="Montserrat" charset="0"/>
              </a:rPr>
              <a:t> 'Gross Sales', 'Discounts', 'Sales', 'COGS', 'Profit'. 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Montserrat" charset="0"/>
              </a:rPr>
              <a:t>MinMaxScaler</a:t>
            </a:r>
            <a:r>
              <a:rPr lang="en-US" sz="1600" dirty="0">
                <a:latin typeface="Montserrat" charset="0"/>
              </a:rPr>
              <a:t>: </a:t>
            </a:r>
            <a:r>
              <a:rPr lang="en-US" sz="1600" dirty="0" err="1">
                <a:latin typeface="Montserrat" charset="0"/>
              </a:rPr>
              <a:t>Kolone</a:t>
            </a:r>
            <a:r>
              <a:rPr lang="en-US" sz="1600" dirty="0">
                <a:latin typeface="Montserrat" charset="0"/>
              </a:rPr>
              <a:t> 'Month Number', 'Year'. 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Montserrat" charset="0"/>
              </a:rPr>
              <a:t>Rezultat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tačnosti</a:t>
            </a:r>
            <a:r>
              <a:rPr lang="en-US" sz="1600" dirty="0">
                <a:latin typeface="Montserrat" charset="0"/>
              </a:rPr>
              <a:t>: </a:t>
            </a:r>
            <a:r>
              <a:rPr lang="en-US" sz="1600" dirty="0" err="1">
                <a:latin typeface="Montserrat" charset="0"/>
              </a:rPr>
              <a:t>Povećana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na</a:t>
            </a:r>
            <a:r>
              <a:rPr lang="en-US" sz="1600" dirty="0">
                <a:latin typeface="Montserrat" charset="0"/>
              </a:rPr>
              <a:t> 49%. </a:t>
            </a:r>
            <a:endParaRPr lang="sr-Latn-RS" sz="1600" dirty="0" smtClean="0">
              <a:latin typeface="Montserrat" charset="0"/>
            </a:endParaRPr>
          </a:p>
          <a:p>
            <a:endParaRPr lang="sr-Latn-RS" sz="1600" dirty="0" smtClean="0"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37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609600" y="514350"/>
            <a:ext cx="84582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l-PL" dirty="0">
                <a:latin typeface="+mj-lt"/>
              </a:rPr>
              <a:t>Transformacije koje menjaju raspodelu </a:t>
            </a:r>
            <a:r>
              <a:rPr lang="pl-PL" dirty="0" smtClean="0">
                <a:latin typeface="+mj-lt"/>
              </a:rPr>
              <a:t>podataka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276350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Montserrat" charset="0"/>
              </a:rPr>
              <a:t>Logaritamska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transformacija</a:t>
            </a:r>
            <a:r>
              <a:rPr lang="en-US" sz="1600" dirty="0">
                <a:latin typeface="Montserrat" charset="0"/>
              </a:rPr>
              <a:t>: </a:t>
            </a:r>
            <a:r>
              <a:rPr lang="en-US" sz="1600" dirty="0" err="1">
                <a:latin typeface="Montserrat" charset="0"/>
              </a:rPr>
              <a:t>Kolone</a:t>
            </a:r>
            <a:r>
              <a:rPr lang="en-US" sz="1600" dirty="0">
                <a:latin typeface="Montserrat" charset="0"/>
              </a:rPr>
              <a:t> 'Manufacturing Price' </a:t>
            </a:r>
            <a:r>
              <a:rPr lang="en-US" sz="1600" dirty="0" err="1">
                <a:latin typeface="Montserrat" charset="0"/>
              </a:rPr>
              <a:t>i</a:t>
            </a:r>
            <a:r>
              <a:rPr lang="en-US" sz="1600" dirty="0">
                <a:latin typeface="Montserrat" charset="0"/>
              </a:rPr>
              <a:t> 'Sales'. 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charset="0"/>
              </a:rPr>
              <a:t>Box-Cox </a:t>
            </a:r>
            <a:r>
              <a:rPr lang="en-US" sz="1600" dirty="0" err="1">
                <a:latin typeface="Montserrat" charset="0"/>
              </a:rPr>
              <a:t>transformacija</a:t>
            </a:r>
            <a:r>
              <a:rPr lang="en-US" sz="1600" dirty="0">
                <a:latin typeface="Montserrat" charset="0"/>
              </a:rPr>
              <a:t>: </a:t>
            </a:r>
            <a:r>
              <a:rPr lang="en-US" sz="1600" dirty="0" err="1">
                <a:latin typeface="Montserrat" charset="0"/>
              </a:rPr>
              <a:t>Kolona</a:t>
            </a:r>
            <a:r>
              <a:rPr lang="en-US" sz="1600" dirty="0">
                <a:latin typeface="Montserrat" charset="0"/>
              </a:rPr>
              <a:t> 'COGS'. 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Montserrat" charset="0"/>
              </a:rPr>
              <a:t>Kvantilna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transformacija</a:t>
            </a:r>
            <a:r>
              <a:rPr lang="en-US" sz="1600" dirty="0">
                <a:latin typeface="Montserrat" charset="0"/>
              </a:rPr>
              <a:t>: </a:t>
            </a:r>
            <a:r>
              <a:rPr lang="en-US" sz="1600" dirty="0" err="1">
                <a:latin typeface="Montserrat" charset="0"/>
              </a:rPr>
              <a:t>Kolone</a:t>
            </a:r>
            <a:r>
              <a:rPr lang="en-US" sz="1600" dirty="0">
                <a:latin typeface="Montserrat" charset="0"/>
              </a:rPr>
              <a:t> 'Gross Sales' </a:t>
            </a:r>
            <a:r>
              <a:rPr lang="en-US" sz="1600" dirty="0" err="1">
                <a:latin typeface="Montserrat" charset="0"/>
              </a:rPr>
              <a:t>i</a:t>
            </a:r>
            <a:r>
              <a:rPr lang="en-US" sz="1600" dirty="0">
                <a:latin typeface="Montserrat" charset="0"/>
              </a:rPr>
              <a:t> 'Discounts'. 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charset="0"/>
              </a:rPr>
              <a:t>Yeo-Johnson </a:t>
            </a:r>
            <a:r>
              <a:rPr lang="en-US" sz="1600" dirty="0" err="1">
                <a:latin typeface="Montserrat" charset="0"/>
              </a:rPr>
              <a:t>transformacija</a:t>
            </a:r>
            <a:r>
              <a:rPr lang="en-US" sz="1600" dirty="0">
                <a:latin typeface="Montserrat" charset="0"/>
              </a:rPr>
              <a:t>: </a:t>
            </a:r>
            <a:r>
              <a:rPr lang="en-US" sz="1600" dirty="0" err="1">
                <a:latin typeface="Montserrat" charset="0"/>
              </a:rPr>
              <a:t>Kolona</a:t>
            </a:r>
            <a:r>
              <a:rPr lang="en-US" sz="1600" dirty="0">
                <a:latin typeface="Montserrat" charset="0"/>
              </a:rPr>
              <a:t> 'Profit'. 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Montserrat" charset="0"/>
              </a:rPr>
              <a:t>Rezultat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tačnosti</a:t>
            </a:r>
            <a:r>
              <a:rPr lang="en-US" sz="1600" dirty="0">
                <a:latin typeface="Montserrat" charset="0"/>
              </a:rPr>
              <a:t>: 22% (</a:t>
            </a:r>
            <a:r>
              <a:rPr lang="en-US" sz="1600" dirty="0" err="1">
                <a:latin typeface="Montserrat" charset="0"/>
              </a:rPr>
              <a:t>neznatno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poboljšanje</a:t>
            </a:r>
            <a:r>
              <a:rPr lang="en-US" sz="1600" dirty="0">
                <a:latin typeface="Montserrat" charset="0"/>
              </a:rPr>
              <a:t>). 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Montserrat" charset="0"/>
              </a:rPr>
              <a:t>Kombinacija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sa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skaliranjem</a:t>
            </a:r>
            <a:r>
              <a:rPr lang="en-US" sz="1600" dirty="0">
                <a:latin typeface="Montserrat" charset="0"/>
              </a:rPr>
              <a:t>: </a:t>
            </a:r>
            <a:r>
              <a:rPr lang="en-US" sz="1600" dirty="0" err="1">
                <a:latin typeface="Montserrat" charset="0"/>
              </a:rPr>
              <a:t>Povećana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tačnost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na</a:t>
            </a:r>
            <a:r>
              <a:rPr lang="en-US" sz="1600" dirty="0">
                <a:latin typeface="Montserrat" charset="0"/>
              </a:rPr>
              <a:t> 61%. </a:t>
            </a:r>
            <a:endParaRPr lang="sr-Latn-RS" sz="1600" dirty="0" smtClean="0"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92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/>
              <a:t>Diskretizacija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276350"/>
            <a:ext cx="609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Montserrat" charset="0"/>
              </a:rPr>
              <a:t>Jednake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širine</a:t>
            </a:r>
            <a:r>
              <a:rPr lang="en-US" sz="1600" dirty="0">
                <a:latin typeface="Montserrat" charset="0"/>
              </a:rPr>
              <a:t>: </a:t>
            </a:r>
            <a:r>
              <a:rPr lang="en-US" sz="1600" dirty="0" err="1">
                <a:latin typeface="Montserrat" charset="0"/>
              </a:rPr>
              <a:t>Kolona</a:t>
            </a:r>
            <a:r>
              <a:rPr lang="en-US" sz="1600" dirty="0">
                <a:latin typeface="Montserrat" charset="0"/>
              </a:rPr>
              <a:t> 'Units Sold'. 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Montserrat" charset="0"/>
              </a:rPr>
              <a:t>Jednake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frekvencije</a:t>
            </a:r>
            <a:r>
              <a:rPr lang="en-US" sz="1600" dirty="0">
                <a:latin typeface="Montserrat" charset="0"/>
              </a:rPr>
              <a:t>: </a:t>
            </a:r>
            <a:r>
              <a:rPr lang="en-US" sz="1600" dirty="0" err="1">
                <a:latin typeface="Montserrat" charset="0"/>
              </a:rPr>
              <a:t>Kolona</a:t>
            </a:r>
            <a:r>
              <a:rPr lang="en-US" sz="1600" dirty="0">
                <a:latin typeface="Montserrat" charset="0"/>
              </a:rPr>
              <a:t> 'Manufacturing Price'. 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Montserrat" charset="0"/>
              </a:rPr>
              <a:t>KMeans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diskretizacija</a:t>
            </a:r>
            <a:r>
              <a:rPr lang="en-US" sz="1600" dirty="0">
                <a:latin typeface="Montserrat" charset="0"/>
              </a:rPr>
              <a:t>: </a:t>
            </a:r>
            <a:r>
              <a:rPr lang="en-US" sz="1600" dirty="0" err="1">
                <a:latin typeface="Montserrat" charset="0"/>
              </a:rPr>
              <a:t>Kolona</a:t>
            </a:r>
            <a:r>
              <a:rPr lang="en-US" sz="1600" dirty="0">
                <a:latin typeface="Montserrat" charset="0"/>
              </a:rPr>
              <a:t> 'Gross Sales'. 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charset="0"/>
              </a:rPr>
              <a:t>Decision Tree </a:t>
            </a:r>
            <a:r>
              <a:rPr lang="en-US" sz="1600" dirty="0" err="1">
                <a:latin typeface="Montserrat" charset="0"/>
              </a:rPr>
              <a:t>diskretizacija</a:t>
            </a:r>
            <a:r>
              <a:rPr lang="en-US" sz="1600" dirty="0">
                <a:latin typeface="Montserrat" charset="0"/>
              </a:rPr>
              <a:t>: </a:t>
            </a:r>
            <a:r>
              <a:rPr lang="en-US" sz="1600" dirty="0" err="1">
                <a:latin typeface="Montserrat" charset="0"/>
              </a:rPr>
              <a:t>Kolona</a:t>
            </a:r>
            <a:r>
              <a:rPr lang="en-US" sz="1600" dirty="0">
                <a:latin typeface="Montserrat" charset="0"/>
              </a:rPr>
              <a:t> 'Profit'. 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Montserrat" charset="0"/>
              </a:rPr>
              <a:t>Rezultat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tačnosti</a:t>
            </a:r>
            <a:r>
              <a:rPr lang="en-US" sz="1600" dirty="0">
                <a:latin typeface="Montserrat" charset="0"/>
              </a:rPr>
              <a:t>: 29%. 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Montserrat" charset="0"/>
              </a:rPr>
              <a:t>Kombinacija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sa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skaliranjem</a:t>
            </a:r>
            <a:r>
              <a:rPr lang="en-US" sz="1600" dirty="0">
                <a:latin typeface="Montserrat" charset="0"/>
              </a:rPr>
              <a:t>: </a:t>
            </a:r>
            <a:r>
              <a:rPr lang="en-US" sz="1600" dirty="0" err="1">
                <a:latin typeface="Montserrat" charset="0"/>
              </a:rPr>
              <a:t>Povećana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tačnost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na</a:t>
            </a:r>
            <a:r>
              <a:rPr lang="en-US" sz="1600" dirty="0">
                <a:latin typeface="Montserrat" charset="0"/>
              </a:rPr>
              <a:t> 46%. </a:t>
            </a:r>
            <a:endParaRPr lang="sr-Latn-RS" sz="1600" dirty="0" smtClean="0"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35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Detekcija</a:t>
            </a:r>
            <a:r>
              <a:rPr lang="en-US" dirty="0"/>
              <a:t> outlier-a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276350"/>
            <a:ext cx="609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charset="0"/>
              </a:rPr>
              <a:t>Z-score: </a:t>
            </a:r>
            <a:r>
              <a:rPr lang="en-US" sz="1600" dirty="0" err="1">
                <a:latin typeface="Montserrat" charset="0"/>
              </a:rPr>
              <a:t>Kolona</a:t>
            </a:r>
            <a:r>
              <a:rPr lang="en-US" sz="1600" dirty="0">
                <a:latin typeface="Montserrat" charset="0"/>
              </a:rPr>
              <a:t> 'Gross Sales'. 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charset="0"/>
              </a:rPr>
              <a:t>IQR: </a:t>
            </a:r>
            <a:r>
              <a:rPr lang="en-US" sz="1600" dirty="0" err="1">
                <a:latin typeface="Montserrat" charset="0"/>
              </a:rPr>
              <a:t>Kolona</a:t>
            </a:r>
            <a:r>
              <a:rPr lang="en-US" sz="1600" dirty="0">
                <a:latin typeface="Montserrat" charset="0"/>
              </a:rPr>
              <a:t> 'Discounts'. 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charset="0"/>
              </a:rPr>
              <a:t>Percentile: </a:t>
            </a:r>
            <a:r>
              <a:rPr lang="en-US" sz="1600" dirty="0" err="1">
                <a:latin typeface="Montserrat" charset="0"/>
              </a:rPr>
              <a:t>Kolona</a:t>
            </a:r>
            <a:r>
              <a:rPr lang="en-US" sz="1600" dirty="0">
                <a:latin typeface="Montserrat" charset="0"/>
              </a:rPr>
              <a:t> 'Sales'. 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charset="0"/>
              </a:rPr>
              <a:t>DBSCAN: </a:t>
            </a:r>
            <a:r>
              <a:rPr lang="en-US" sz="1600" dirty="0" err="1">
                <a:latin typeface="Montserrat" charset="0"/>
              </a:rPr>
              <a:t>Kolona</a:t>
            </a:r>
            <a:r>
              <a:rPr lang="en-US" sz="1600" dirty="0">
                <a:latin typeface="Montserrat" charset="0"/>
              </a:rPr>
              <a:t> 'COGS'. 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charset="0"/>
              </a:rPr>
              <a:t>Isolation Forest: </a:t>
            </a:r>
            <a:r>
              <a:rPr lang="en-US" sz="1600" dirty="0" err="1">
                <a:latin typeface="Montserrat" charset="0"/>
              </a:rPr>
              <a:t>Kolona</a:t>
            </a:r>
            <a:r>
              <a:rPr lang="en-US" sz="1600" dirty="0">
                <a:latin typeface="Montserrat" charset="0"/>
              </a:rPr>
              <a:t> 'Profit'. 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Montserrat" charset="0"/>
              </a:rPr>
              <a:t>Pristup</a:t>
            </a:r>
            <a:r>
              <a:rPr lang="en-US" sz="1600" dirty="0">
                <a:latin typeface="Montserrat" charset="0"/>
              </a:rPr>
              <a:t>: </a:t>
            </a:r>
            <a:r>
              <a:rPr lang="en-US" sz="1600" dirty="0" err="1">
                <a:latin typeface="Montserrat" charset="0"/>
              </a:rPr>
              <a:t>Uklanjanje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detektovanih</a:t>
            </a:r>
            <a:r>
              <a:rPr lang="en-US" sz="1600" dirty="0">
                <a:latin typeface="Montserrat" charset="0"/>
              </a:rPr>
              <a:t> outlier-a. 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Montserrat" charset="0"/>
              </a:rPr>
              <a:t>Rezultat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tačnosti</a:t>
            </a:r>
            <a:r>
              <a:rPr lang="en-US" sz="1600" dirty="0">
                <a:latin typeface="Montserrat" charset="0"/>
              </a:rPr>
              <a:t>: </a:t>
            </a:r>
            <a:r>
              <a:rPr lang="en-US" sz="1600" dirty="0" err="1">
                <a:latin typeface="Montserrat" charset="0"/>
              </a:rPr>
              <a:t>Povećana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na</a:t>
            </a:r>
            <a:r>
              <a:rPr lang="en-US" sz="1600" dirty="0">
                <a:latin typeface="Montserrat" charset="0"/>
              </a:rPr>
              <a:t> 33%. </a:t>
            </a:r>
            <a:endParaRPr lang="sr-Latn-RS" sz="1600" dirty="0" smtClean="0"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74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Konstrukcija</a:t>
            </a:r>
            <a:r>
              <a:rPr lang="en-US" dirty="0"/>
              <a:t> </a:t>
            </a:r>
            <a:r>
              <a:rPr lang="en-US" dirty="0" err="1" smtClean="0"/>
              <a:t>atributa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276350"/>
            <a:ext cx="6096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Montserrat" charset="0"/>
              </a:rPr>
              <a:t>Avg</a:t>
            </a:r>
            <a:r>
              <a:rPr lang="en-US" sz="1600" dirty="0">
                <a:latin typeface="Montserrat" charset="0"/>
              </a:rPr>
              <a:t> Sales per Month: </a:t>
            </a:r>
            <a:r>
              <a:rPr lang="en-US" sz="1600" dirty="0" err="1">
                <a:latin typeface="Montserrat" charset="0"/>
              </a:rPr>
              <a:t>Prosečna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vrednost</a:t>
            </a:r>
            <a:r>
              <a:rPr lang="en-US" sz="1600" dirty="0">
                <a:latin typeface="Montserrat" charset="0"/>
              </a:rPr>
              <a:t> Sales </a:t>
            </a:r>
            <a:r>
              <a:rPr lang="en-US" sz="1600" dirty="0" err="1">
                <a:latin typeface="Montserrat" charset="0"/>
              </a:rPr>
              <a:t>po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mesecima</a:t>
            </a:r>
            <a:r>
              <a:rPr lang="en-US" sz="1600" dirty="0">
                <a:latin typeface="Montserrat" charset="0"/>
              </a:rPr>
              <a:t>. 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charset="0"/>
              </a:rPr>
              <a:t>Manufacturing Cost: </a:t>
            </a:r>
            <a:r>
              <a:rPr lang="en-US" sz="1600" dirty="0" err="1">
                <a:latin typeface="Montserrat" charset="0"/>
              </a:rPr>
              <a:t>Proizvod</a:t>
            </a:r>
            <a:r>
              <a:rPr lang="en-US" sz="1600" dirty="0">
                <a:latin typeface="Montserrat" charset="0"/>
              </a:rPr>
              <a:t> Manufacturing Price </a:t>
            </a:r>
            <a:r>
              <a:rPr lang="en-US" sz="1600" dirty="0" err="1">
                <a:latin typeface="Montserrat" charset="0"/>
              </a:rPr>
              <a:t>i</a:t>
            </a:r>
            <a:r>
              <a:rPr lang="en-US" sz="1600" dirty="0">
                <a:latin typeface="Montserrat" charset="0"/>
              </a:rPr>
              <a:t> Units Sold. 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charset="0"/>
              </a:rPr>
              <a:t>Net Sales: </a:t>
            </a:r>
            <a:r>
              <a:rPr lang="en-US" sz="1600" dirty="0" err="1">
                <a:latin typeface="Montserrat" charset="0"/>
              </a:rPr>
              <a:t>Razlika</a:t>
            </a:r>
            <a:r>
              <a:rPr lang="en-US" sz="1600" dirty="0">
                <a:latin typeface="Montserrat" charset="0"/>
              </a:rPr>
              <a:t> Sales </a:t>
            </a:r>
            <a:r>
              <a:rPr lang="en-US" sz="1600" dirty="0" err="1">
                <a:latin typeface="Montserrat" charset="0"/>
              </a:rPr>
              <a:t>i</a:t>
            </a:r>
            <a:r>
              <a:rPr lang="en-US" sz="1600" dirty="0">
                <a:latin typeface="Montserrat" charset="0"/>
              </a:rPr>
              <a:t> Discounts. 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charset="0"/>
              </a:rPr>
              <a:t>Total Revenue: </a:t>
            </a:r>
            <a:r>
              <a:rPr lang="en-US" sz="1600" dirty="0" err="1">
                <a:latin typeface="Montserrat" charset="0"/>
              </a:rPr>
              <a:t>Proizvod</a:t>
            </a:r>
            <a:r>
              <a:rPr lang="en-US" sz="1600" dirty="0">
                <a:latin typeface="Montserrat" charset="0"/>
              </a:rPr>
              <a:t> Units Sold </a:t>
            </a:r>
            <a:r>
              <a:rPr lang="en-US" sz="1600" dirty="0" err="1">
                <a:latin typeface="Montserrat" charset="0"/>
              </a:rPr>
              <a:t>i</a:t>
            </a:r>
            <a:r>
              <a:rPr lang="en-US" sz="1600" dirty="0">
                <a:latin typeface="Montserrat" charset="0"/>
              </a:rPr>
              <a:t> Sale Price. 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charset="0"/>
              </a:rPr>
              <a:t>Day of Week: Dan u </a:t>
            </a:r>
            <a:r>
              <a:rPr lang="en-US" sz="1600" dirty="0" err="1">
                <a:latin typeface="Montserrat" charset="0"/>
              </a:rPr>
              <a:t>nedelji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iz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atributa</a:t>
            </a:r>
            <a:r>
              <a:rPr lang="en-US" sz="1600" dirty="0">
                <a:latin typeface="Montserrat" charset="0"/>
              </a:rPr>
              <a:t> Date. 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latin typeface="Montserrat" charset="0"/>
              </a:rPr>
              <a:t>Is Weekend: Da li je dan vikend. 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Montserrat" charset="0"/>
              </a:rPr>
              <a:t>Quarter: Kvartal na osnovu datuma. </a:t>
            </a: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1600" dirty="0" smtClean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Montserrat" charset="0"/>
              </a:rPr>
              <a:t>Rezultat</a:t>
            </a:r>
            <a:r>
              <a:rPr lang="en-US" sz="1600" dirty="0">
                <a:latin typeface="Montserrat" charset="0"/>
              </a:rPr>
              <a:t> </a:t>
            </a:r>
            <a:r>
              <a:rPr lang="en-US" sz="1600" dirty="0" err="1">
                <a:latin typeface="Montserrat" charset="0"/>
              </a:rPr>
              <a:t>tačnosti</a:t>
            </a:r>
            <a:r>
              <a:rPr lang="en-US" sz="1600" dirty="0">
                <a:latin typeface="Montserrat" charset="0"/>
              </a:rPr>
              <a:t>: 26%. </a:t>
            </a:r>
            <a:endParaRPr lang="sr-Latn-RS" sz="1600" dirty="0"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4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609600" y="1482825"/>
            <a:ext cx="80772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Hvala na pažnji!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685800" y="2511803"/>
            <a:ext cx="4707025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sr-Latn-RS" dirty="0" smtClean="0"/>
              <a:t>Skaliranje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 smtClean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3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Skaliranje podataka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3124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Ključan korak u pripremi numeričkih podataka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Transformiše vrednosti u uporedive opsege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Omogućava ravnotežan tretman svih atributa</a:t>
            </a:r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76350"/>
            <a:ext cx="4023360" cy="22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Standardizacija (Z-score)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7724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Pretvara podatke da imaju srednju vrednost 0 i standardnu devijaciju 1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Korisna za normalno distribuirane podatke i modele zasnovane na udaljenosti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E</a:t>
            </a:r>
            <a:r>
              <a:rPr lang="sr-Latn-RS" sz="1600" dirty="0" smtClean="0">
                <a:latin typeface="Montserrat" charset="0"/>
              </a:rPr>
              <a:t>liminiše uticaje </a:t>
            </a:r>
            <a:r>
              <a:rPr lang="sr-Latn-RS" sz="1600" dirty="0" smtClean="0">
                <a:latin typeface="Montserrat" charset="0"/>
              </a:rPr>
              <a:t>različitih jedinica merenja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Osetljiva na </a:t>
            </a:r>
            <a:r>
              <a:rPr lang="sr-Latn-RS" sz="1600" dirty="0" smtClean="0">
                <a:latin typeface="Montserrat" charset="0"/>
              </a:rPr>
              <a:t>outlier-e </a:t>
            </a:r>
          </a:p>
        </p:txBody>
      </p:sp>
    </p:spTree>
    <p:extLst>
      <p:ext uri="{BB962C8B-B14F-4D97-AF65-F5344CB8AC3E}">
        <p14:creationId xmlns:p14="http://schemas.microsoft.com/office/powerpoint/2010/main" val="317983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Min-Max skaliranje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Prilagođava vrednosti unutar raspona 0-1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Laka interpretacija </a:t>
            </a:r>
            <a:r>
              <a:rPr lang="sr-Latn-RS" sz="1600" dirty="0" smtClean="0">
                <a:latin typeface="Montserrat" charset="0"/>
              </a:rPr>
              <a:t>i ograničen raspon vrednosti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Velika osetljivost </a:t>
            </a:r>
            <a:r>
              <a:rPr lang="sr-Latn-RS" sz="1600" dirty="0" smtClean="0">
                <a:latin typeface="Montserrat" charset="0"/>
              </a:rPr>
              <a:t>na outlier-e</a:t>
            </a:r>
          </a:p>
        </p:txBody>
      </p:sp>
    </p:spTree>
    <p:extLst>
      <p:ext uri="{BB962C8B-B14F-4D97-AF65-F5344CB8AC3E}">
        <p14:creationId xmlns:p14="http://schemas.microsoft.com/office/powerpoint/2010/main" val="187553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Max-Abs skaliranje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Transformiše vrednosti u opsegu od -1 do 1 koristeći maksimalnu apsolutnu vrednost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Očuvava pozitivne i negativne vrednosti i retkost podataka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Efikasan za </a:t>
            </a:r>
            <a:r>
              <a:rPr lang="sr-Latn-RS" sz="1600" dirty="0" smtClean="0">
                <a:latin typeface="Montserrat" charset="0"/>
              </a:rPr>
              <a:t>retke matrice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latin typeface="Montserrat" charset="0"/>
              </a:rPr>
              <a:t>Osetljiv na </a:t>
            </a:r>
            <a:r>
              <a:rPr lang="sr-Latn-RS" sz="1600" dirty="0" smtClean="0">
                <a:latin typeface="Montserrat" charset="0"/>
              </a:rPr>
              <a:t>outlier-e </a:t>
            </a:r>
          </a:p>
        </p:txBody>
      </p:sp>
    </p:spTree>
    <p:extLst>
      <p:ext uri="{BB962C8B-B14F-4D97-AF65-F5344CB8AC3E}">
        <p14:creationId xmlns:p14="http://schemas.microsoft.com/office/powerpoint/2010/main" val="43693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998</Words>
  <Application>Microsoft Office PowerPoint</Application>
  <PresentationFormat>On-screen Show (16:9)</PresentationFormat>
  <Paragraphs>212</Paragraphs>
  <Slides>45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Crimson Text</vt:lpstr>
      <vt:lpstr>Vidaloka</vt:lpstr>
      <vt:lpstr>Montserrat</vt:lpstr>
      <vt:lpstr>Minimalist Business Slides XL by Slidesgo</vt:lpstr>
      <vt:lpstr>Transformacija podataka</vt:lpstr>
      <vt:lpstr>Uvod</vt:lpstr>
      <vt:lpstr>Uvod</vt:lpstr>
      <vt:lpstr>PowerPoint Presentation</vt:lpstr>
      <vt:lpstr>Skaliranje</vt:lpstr>
      <vt:lpstr>Skaliranje podataka</vt:lpstr>
      <vt:lpstr>Standardizacija (Z-score)</vt:lpstr>
      <vt:lpstr>Min-Max skaliranje</vt:lpstr>
      <vt:lpstr>Max-Abs skaliranje</vt:lpstr>
      <vt:lpstr>Robust skaliranje</vt:lpstr>
      <vt:lpstr>Transformacije koje menjaju raspodelu vrednosti</vt:lpstr>
      <vt:lpstr>Transformacije koje menjaju raspodelu</vt:lpstr>
      <vt:lpstr>Logaritamska transformacija</vt:lpstr>
      <vt:lpstr>Box-Cox transformacija</vt:lpstr>
      <vt:lpstr>Yeo-Johnson transformacija</vt:lpstr>
      <vt:lpstr>Kvantilna transformacija</vt:lpstr>
      <vt:lpstr>Enkodiranje kategoričkih podataka</vt:lpstr>
      <vt:lpstr>Enkodiranje kategoričkih podataka</vt:lpstr>
      <vt:lpstr>Enkodiranje kategoričkih podataka</vt:lpstr>
      <vt:lpstr>Diskretizacija podataka</vt:lpstr>
      <vt:lpstr>Diskretizacija podataka</vt:lpstr>
      <vt:lpstr>Podela u intervale jednake širine</vt:lpstr>
      <vt:lpstr>Podela na intervale sa jednakom frekvencijom</vt:lpstr>
      <vt:lpstr>Diskretizacija korišćenjem klasterizacije</vt:lpstr>
      <vt:lpstr>Diskretizacija korišćenjem stabla odlučivanja</vt:lpstr>
      <vt:lpstr>Chi Merge</vt:lpstr>
      <vt:lpstr>Rad sa outlier-ima</vt:lpstr>
      <vt:lpstr>Rad sa outlier-ima</vt:lpstr>
      <vt:lpstr>Tehnike vizuelizacije za detekciju outlier-a </vt:lpstr>
      <vt:lpstr>Metode detekcije outlier-a  </vt:lpstr>
      <vt:lpstr>Tehnike rukovanja outlier-ima</vt:lpstr>
      <vt:lpstr>Konstrukcija atributa</vt:lpstr>
      <vt:lpstr>Konstrukcija atributa</vt:lpstr>
      <vt:lpstr>Praktični deo rada</vt:lpstr>
      <vt:lpstr>Analiza podataka</vt:lpstr>
      <vt:lpstr>Vizuelizacija numeričkih podataka</vt:lpstr>
      <vt:lpstr>Vizuelizacija kategoričkih podataka </vt:lpstr>
      <vt:lpstr>Primena algoritma za klasifikaciju</vt:lpstr>
      <vt:lpstr>Enkodiranje kategoričkih atributa</vt:lpstr>
      <vt:lpstr>Skaliranje podataka</vt:lpstr>
      <vt:lpstr>Transformacije koje menjaju raspodelu podataka</vt:lpstr>
      <vt:lpstr>Diskretizacija podataka</vt:lpstr>
      <vt:lpstr>Detekcija outlier-a</vt:lpstr>
      <vt:lpstr>Konstrukcija atributa</vt:lpstr>
      <vt:lpstr>Hvala na pažnji!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Upotreba autoenkodera za identifikaciju vizuelnih karakteristika objekata na slikama</dc:title>
  <dc:creator>Kaca</dc:creator>
  <cp:lastModifiedBy>Kaca</cp:lastModifiedBy>
  <cp:revision>44</cp:revision>
  <dcterms:modified xsi:type="dcterms:W3CDTF">2024-12-10T20:48:24Z</dcterms:modified>
</cp:coreProperties>
</file>