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9" r:id="rId3"/>
    <p:sldId id="267" r:id="rId4"/>
    <p:sldId id="347" r:id="rId5"/>
    <p:sldId id="382" r:id="rId6"/>
    <p:sldId id="348" r:id="rId7"/>
    <p:sldId id="420" r:id="rId8"/>
    <p:sldId id="421" r:id="rId9"/>
    <p:sldId id="422" r:id="rId10"/>
    <p:sldId id="423" r:id="rId11"/>
    <p:sldId id="383" r:id="rId12"/>
    <p:sldId id="424" r:id="rId13"/>
    <p:sldId id="385" r:id="rId14"/>
    <p:sldId id="386" r:id="rId15"/>
    <p:sldId id="425" r:id="rId16"/>
    <p:sldId id="426" r:id="rId17"/>
    <p:sldId id="427" r:id="rId18"/>
    <p:sldId id="428" r:id="rId19"/>
    <p:sldId id="387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264" r:id="rId35"/>
  </p:sldIdLst>
  <p:sldSz cx="9144000" cy="5143500" type="screen16x9"/>
  <p:notesSz cx="6858000" cy="9144000"/>
  <p:embeddedFontLst>
    <p:embeddedFont>
      <p:font typeface="Crimson Text" charset="0"/>
      <p:regular r:id="rId37"/>
      <p:bold r:id="rId38"/>
      <p:italic r:id="rId39"/>
      <p:boldItalic r:id="rId40"/>
    </p:embeddedFont>
    <p:embeddedFont>
      <p:font typeface="Montserrat" charset="0"/>
      <p:regular r:id="rId41"/>
      <p:bold r:id="rId42"/>
      <p:italic r:id="rId43"/>
      <p:boldItalic r:id="rId44"/>
    </p:embeddedFont>
    <p:embeddedFont>
      <p:font typeface="Vidaloka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C50218E-C6F2-4E83-8A7E-ADF28CF75830}">
  <a:tblStyle styleId="{DC50218E-C6F2-4E83-8A7E-ADF28CF758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21" autoAdjust="0"/>
  </p:normalViewPr>
  <p:slideViewPr>
    <p:cSldViewPr>
      <p:cViewPr>
        <p:scale>
          <a:sx n="100" d="100"/>
          <a:sy n="100" d="100"/>
        </p:scale>
        <p:origin x="-51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4547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568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999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182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35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172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748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987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405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490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99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512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423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2900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679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878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388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02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787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706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48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731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163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062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3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99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998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29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11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2" r:id="rId3"/>
    <p:sldLayoutId id="2147483664" r:id="rId4"/>
    <p:sldLayoutId id="2147483666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914400" y="1809750"/>
            <a:ext cx="7064100" cy="8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Transformacija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sz="32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457200" y="3562350"/>
            <a:ext cx="3962400" cy="642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Mentor: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</a:rPr>
              <a:t>doc</a:t>
            </a:r>
            <a:r>
              <a:rPr lang="sr-Latn-RS" dirty="0" smtClean="0">
                <a:solidFill>
                  <a:schemeClr val="dk1"/>
                </a:solidFill>
              </a:rPr>
              <a:t>. dr </a:t>
            </a:r>
            <a:r>
              <a:rPr lang="en-US" dirty="0" err="1" smtClean="0">
                <a:solidFill>
                  <a:schemeClr val="dk1"/>
                </a:solidFill>
              </a:rPr>
              <a:t>Aleksandar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</a:rPr>
              <a:t>Stanimirovic</a:t>
            </a:r>
            <a:endParaRPr lang="sr-Latn-RS" dirty="0" smtClean="0">
              <a:solidFill>
                <a:schemeClr val="dk1"/>
              </a:solidFill>
            </a:endParaRPr>
          </a:p>
        </p:txBody>
      </p:sp>
      <p:sp>
        <p:nvSpPr>
          <p:cNvPr id="4" name="Google Shape;483;p59"/>
          <p:cNvSpPr txBox="1">
            <a:spLocks/>
          </p:cNvSpPr>
          <p:nvPr/>
        </p:nvSpPr>
        <p:spPr>
          <a:xfrm>
            <a:off x="5334000" y="3562350"/>
            <a:ext cx="2971800" cy="64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Student: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 smtClean="0">
                <a:solidFill>
                  <a:schemeClr val="dk1"/>
                </a:solidFill>
              </a:rPr>
              <a:t>Katarina Stanojković </a:t>
            </a:r>
            <a:r>
              <a:rPr lang="sr-Latn-RS" dirty="0" smtClean="0">
                <a:solidFill>
                  <a:schemeClr val="dk1"/>
                </a:solidFill>
              </a:rPr>
              <a:t>17</a:t>
            </a:r>
            <a:r>
              <a:rPr lang="en-US" dirty="0" smtClean="0">
                <a:solidFill>
                  <a:schemeClr val="dk1"/>
                </a:solidFill>
              </a:rPr>
              <a:t>73</a:t>
            </a:r>
            <a:endParaRPr lang="sr-Latn-RS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/>
              <a:t>Tehnike augmentacije</a:t>
            </a: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9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Tehnike augmentacije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156469"/>
            <a:ext cx="7620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Tehnike augmentacije tekstualnih podataka koriste se za generisanje novih tekstualnih podataka kako bi se unapredila raznovrsnost i kvalitet skupa podataka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09800" y="1885950"/>
            <a:ext cx="4876800" cy="2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Data Space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5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Data space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Kategorija augmentacije koja manipuliše tekstualnim instancama direktno, stvarajući varijacije kako bi se povećala raznovrsnost i kvalitet podataka za treniranje modela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 nivou karaktera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 nivou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 nivou fraza i rečenica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 nivou dokumenta</a:t>
            </a:r>
          </a:p>
        </p:txBody>
      </p:sp>
    </p:spTree>
    <p:extLst>
      <p:ext uri="{BB962C8B-B14F-4D97-AF65-F5344CB8AC3E}">
        <p14:creationId xmlns:p14="http://schemas.microsoft.com/office/powerpoint/2010/main" val="18755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karaktera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Transformacije koje se primenjuju na najmanjoj jedinici teksta često koristeći pravila ili uvodeći šum kako bi se simulirale greške u unosu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Simulacija pravopisnih grešaka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Simulacija grešaka u kucanju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Optičko prepoznavanje karaktera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Random augmentacija karaktera</a:t>
            </a:r>
          </a:p>
        </p:txBody>
      </p:sp>
    </p:spTree>
    <p:extLst>
      <p:ext uri="{BB962C8B-B14F-4D97-AF65-F5344CB8AC3E}">
        <p14:creationId xmlns:p14="http://schemas.microsoft.com/office/powerpoint/2010/main" val="4369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reči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Modifikovanje pojedinačnih reči u rečenici kako bi se generisale varijacije teksta očuvavajući osnovni smisao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Zamena sinonima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Zamena antonima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Umetanje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Nasumična zamena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Nasumično brisanje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Podela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Rezervisane reči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TF-IDF augmentacija</a:t>
            </a:r>
          </a:p>
        </p:txBody>
      </p:sp>
    </p:spTree>
    <p:extLst>
      <p:ext uri="{BB962C8B-B14F-4D97-AF65-F5344CB8AC3E}">
        <p14:creationId xmlns:p14="http://schemas.microsoft.com/office/powerpoint/2010/main" val="4030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fraza i rečenica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Modifikovanje celokupnih fraza ili rečenica za generisanje novih varijacija uz očuvanje semantičkog značenja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Kropljenje i rotacija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Zamena fraza pomoću zavisnih stabala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Nasumična augmentacija rečenica</a:t>
            </a:r>
          </a:p>
        </p:txBody>
      </p:sp>
    </p:spTree>
    <p:extLst>
      <p:ext uri="{BB962C8B-B14F-4D97-AF65-F5344CB8AC3E}">
        <p14:creationId xmlns:p14="http://schemas.microsoft.com/office/powerpoint/2010/main" val="39140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 nivou dokumenta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Modifikovanje cele jedinice teksta za generisanje novih sintetičkih dokumenata</a:t>
            </a:r>
          </a:p>
          <a:p>
            <a:pPr>
              <a:spcBef>
                <a:spcPts val="600"/>
              </a:spcBef>
            </a:pPr>
            <a:r>
              <a:rPr lang="sr-Latn-RS" sz="1600" dirty="0" smtClean="0"/>
              <a:t>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Back-Translation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Iterative-Back-Translation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Noised-Back-Translation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Tagged-Back-Translation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Back-Transliteration</a:t>
            </a:r>
          </a:p>
        </p:txBody>
      </p:sp>
    </p:spTree>
    <p:extLst>
      <p:ext uri="{BB962C8B-B14F-4D97-AF65-F5344CB8AC3E}">
        <p14:creationId xmlns:p14="http://schemas.microsoft.com/office/powerpoint/2010/main" val="29222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Feature space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4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Feature space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Augmentacija podataka u prostoru karakteristika podrazumeva promene nad numeričkim reprezentacijama teksta tj. vektorskim prikazima, bez direktne manipulacije originalnim tekstom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Indukcija šuma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Dodavanje malih nasumičnih promena nad vektorskim prikazima teksta </a:t>
            </a: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sr-Latn-RS" sz="1600" dirty="0" smtClean="0"/>
              <a:t>Interpolacione metode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Kreiranje novih podataka kombinovanjem dve ili više rečenica koristeći njihove numeričke reprezentacije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SMOTE interpolacija:</a:t>
            </a:r>
            <a:r>
              <a:rPr lang="sr-Latn-RS" sz="1600" dirty="0"/>
              <a:t> </a:t>
            </a:r>
            <a:r>
              <a:rPr lang="sr-Latn-RS" sz="1600" dirty="0" smtClean="0"/>
              <a:t>balansira skup podataka kreiranjem novih instanci kombinovanjem sličnih instanci iz iste klase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MixUp interpolacija: kombinuje dve različite rečenice i njihove klase kako bi stvorila novu rečenicu koja predstavlja mešavinu ove</a:t>
            </a:r>
          </a:p>
        </p:txBody>
      </p:sp>
    </p:spTree>
    <p:extLst>
      <p:ext uri="{BB962C8B-B14F-4D97-AF65-F5344CB8AC3E}">
        <p14:creationId xmlns:p14="http://schemas.microsoft.com/office/powerpoint/2010/main" val="193670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-381000" y="15811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Uvod</a:t>
            </a:r>
            <a:endParaRPr sz="2000"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25146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70866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4572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1752600" y="15049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Predobrada tekstualnih podataka</a:t>
            </a:r>
            <a:endParaRPr sz="2000"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4191000" y="15049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Tehnike augmentacije</a:t>
            </a:r>
            <a:endParaRPr sz="2000"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4953000" y="1047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6705600" y="15811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Data Space</a:t>
            </a:r>
            <a:endParaRPr sz="2000"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-228600" y="31813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000" dirty="0" smtClean="0"/>
              <a:t>Feature Space</a:t>
            </a:r>
            <a:endParaRPr sz="2000"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57200" y="2571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</a:t>
            </a:r>
            <a:endParaRPr sz="2000"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2133600" y="31813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 smtClean="0"/>
              <a:t>Napredne metode augmentacije</a:t>
            </a:r>
            <a:endParaRPr sz="2000"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2514600" y="25717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06</a:t>
            </a:r>
            <a:endParaRPr sz="2000"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 smtClean="0"/>
              <a:t>Sadržaj</a:t>
            </a:r>
            <a:endParaRPr sz="2000" dirty="0"/>
          </a:p>
        </p:txBody>
      </p:sp>
      <p:sp>
        <p:nvSpPr>
          <p:cNvPr id="16" name="Google Shape;527;p62"/>
          <p:cNvSpPr txBox="1">
            <a:spLocks/>
          </p:cNvSpPr>
          <p:nvPr/>
        </p:nvSpPr>
        <p:spPr>
          <a:xfrm>
            <a:off x="4953000" y="25717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 smtClean="0"/>
              <a:t>07</a:t>
            </a:r>
            <a:endParaRPr lang="en" sz="2000" dirty="0"/>
          </a:p>
        </p:txBody>
      </p:sp>
      <p:sp>
        <p:nvSpPr>
          <p:cNvPr id="17" name="Google Shape;527;p62"/>
          <p:cNvSpPr txBox="1">
            <a:spLocks/>
          </p:cNvSpPr>
          <p:nvPr/>
        </p:nvSpPr>
        <p:spPr>
          <a:xfrm>
            <a:off x="7359977" y="257175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 smtClean="0"/>
              <a:t>08</a:t>
            </a:r>
            <a:endParaRPr lang="en" sz="2000" dirty="0"/>
          </a:p>
        </p:txBody>
      </p:sp>
      <p:sp>
        <p:nvSpPr>
          <p:cNvPr id="18" name="Google Shape;526;p62"/>
          <p:cNvSpPr txBox="1">
            <a:spLocks/>
          </p:cNvSpPr>
          <p:nvPr/>
        </p:nvSpPr>
        <p:spPr>
          <a:xfrm>
            <a:off x="4395247" y="3158827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sz="2000" dirty="0" smtClean="0"/>
              <a:t>Praktični deo rada</a:t>
            </a:r>
            <a:endParaRPr lang="en-US" sz="2000" dirty="0"/>
          </a:p>
        </p:txBody>
      </p:sp>
      <p:sp>
        <p:nvSpPr>
          <p:cNvPr id="19" name="Google Shape;526;p62"/>
          <p:cNvSpPr txBox="1">
            <a:spLocks/>
          </p:cNvSpPr>
          <p:nvPr/>
        </p:nvSpPr>
        <p:spPr>
          <a:xfrm>
            <a:off x="6597377" y="3158827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sz="2000" dirty="0" smtClean="0"/>
              <a:t>Zaključak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Napredne metode augmentacije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6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Napredne metode augmentacije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Generisanje novih tekstualnih podataka se vrši korišćenjem naprednih modela i metoda poboljšavajući raznovrstnost i kvalitet skupa podataka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Generativni modeli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Contextual Embeddings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Parafraziranje teksta korišćenjem T5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CLARE augmenter</a:t>
            </a:r>
          </a:p>
        </p:txBody>
      </p:sp>
    </p:spTree>
    <p:extLst>
      <p:ext uri="{BB962C8B-B14F-4D97-AF65-F5344CB8AC3E}">
        <p14:creationId xmlns:p14="http://schemas.microsoft.com/office/powerpoint/2010/main" val="3968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Generativni modeli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Korišćenje dubokih generativnih modela za kreiranje sintetičkih tekstualnih podataka koji zadržavaju semantičko značenje originala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GPT based modeli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Koriste autoregresivnu arhitekturu za generisanje koherentnog i kontekstualno relevantnog teksta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GPT-2 i GPT-3</a:t>
            </a: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sr-Latn-RS" sz="1600" dirty="0" smtClean="0"/>
              <a:t>GAN (Generative Adversial Networks)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Sastoji se od generatora i diskriminatora koji se konkurentno treniraju kako bi stvorili realistične sintetičke podatke  </a:t>
            </a:r>
          </a:p>
        </p:txBody>
      </p:sp>
    </p:spTree>
    <p:extLst>
      <p:ext uri="{BB962C8B-B14F-4D97-AF65-F5344CB8AC3E}">
        <p14:creationId xmlns:p14="http://schemas.microsoft.com/office/powerpoint/2010/main" val="216468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Contextual Embeddings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Korišćenje kontekstualizovanih rečninčkih prikaza za naprednu augmentaciju teksta omogućavajući preciznije i kontekstno prilagođene izmene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BERT-based augmentacija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Korišćenje BERT modela</a:t>
            </a:r>
            <a:r>
              <a:rPr lang="sr-Latn-RS" sz="1600" dirty="0"/>
              <a:t> </a:t>
            </a:r>
            <a:r>
              <a:rPr lang="sr-Latn-RS" sz="1600" dirty="0" smtClean="0"/>
              <a:t>za generisanje kontekstualnih rečničkih prikaza koji omogućavaju preciznije zamene i umetanja reči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Koristi bidirekcionalni pristup</a:t>
            </a:r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sr-Latn-RS" sz="1600" dirty="0" smtClean="0"/>
              <a:t>RoBERTa, XLNet i drugi modeli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RoBERTa predstavlja unapređenje BERT modela optimizovanjem procesa treniranja uklanjanjem NSP zadataka</a:t>
            </a:r>
            <a:endParaRPr lang="sr-Latn-RS" sz="16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XLNet koristi permutacijsko treniranje za bolje hvatanje dugoročnih zavisti</a:t>
            </a:r>
          </a:p>
        </p:txBody>
      </p:sp>
    </p:spTree>
    <p:extLst>
      <p:ext uri="{BB962C8B-B14F-4D97-AF65-F5344CB8AC3E}">
        <p14:creationId xmlns:p14="http://schemas.microsoft.com/office/powerpoint/2010/main" val="5868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Contextual Embeddings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 startAt="3"/>
            </a:pPr>
            <a:r>
              <a:rPr lang="sr-Latn-RS" sz="1600" dirty="0" smtClean="0"/>
              <a:t>Parafraziranje teksta korišćenjem T5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Text-to-Text transfer transformer je treniran na C4 dataset-u za različite NLP zadatke</a:t>
            </a:r>
          </a:p>
          <a:p>
            <a:pPr marL="342900" indent="-342900">
              <a:spcBef>
                <a:spcPts val="600"/>
              </a:spcBef>
              <a:buAutoNum type="arabicPeriod" startAt="4"/>
            </a:pPr>
            <a:r>
              <a:rPr lang="sr-Latn-RS" sz="1600" dirty="0" smtClean="0"/>
              <a:t>CLARE augmenter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Koristi maskirane jezičke modele za generisanje prirodnih, tečnih i gramitički ispravnih tekstova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Mask-then-Infill princip: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1. Identifikacija ranjivih mesta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2. Primena modifikacija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3. Odabir najboljih kandidata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4. Generisanje adversijalnih primera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35794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Praktični deo rada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52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Praktični deo rada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Fokus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analizu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detekciju</a:t>
            </a:r>
            <a:r>
              <a:rPr lang="en-US" sz="1600" dirty="0"/>
              <a:t> </a:t>
            </a:r>
            <a:r>
              <a:rPr lang="en-US" sz="1600" dirty="0" err="1"/>
              <a:t>govora</a:t>
            </a:r>
            <a:r>
              <a:rPr lang="en-US" sz="1600" dirty="0"/>
              <a:t> </a:t>
            </a:r>
            <a:r>
              <a:rPr lang="en-US" sz="1600" dirty="0" err="1"/>
              <a:t>mržnje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uvredljivog</a:t>
            </a:r>
            <a:r>
              <a:rPr lang="en-US" sz="1600" dirty="0"/>
              <a:t> </a:t>
            </a:r>
            <a:r>
              <a:rPr lang="en-US" sz="1600" dirty="0" err="1"/>
              <a:t>jezika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Twitter-u </a:t>
            </a:r>
            <a:r>
              <a:rPr lang="en-US" sz="1600" dirty="0" err="1"/>
              <a:t>korišćenjem</a:t>
            </a:r>
            <a:r>
              <a:rPr lang="en-US" sz="1600" dirty="0"/>
              <a:t> </a:t>
            </a:r>
            <a:r>
              <a:rPr lang="en-US" sz="1600" dirty="0" err="1"/>
              <a:t>skupa</a:t>
            </a:r>
            <a:r>
              <a:rPr lang="en-US" sz="1600" dirty="0"/>
              <a:t> </a:t>
            </a:r>
            <a:r>
              <a:rPr lang="en-US" sz="1600" dirty="0" err="1"/>
              <a:t>podataka</a:t>
            </a:r>
            <a:r>
              <a:rPr lang="en-US" sz="1600" dirty="0"/>
              <a:t> </a:t>
            </a:r>
            <a:r>
              <a:rPr lang="en-US" sz="1600" dirty="0" err="1"/>
              <a:t>hate_speech_offensive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2114550"/>
            <a:ext cx="32004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Preprocesiranje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URL-ova i email adresa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html tagova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emotikona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znakova interpunkcije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dijakritika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višestrukih razmaka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Tokenizacija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stop reči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Lematizacija</a:t>
            </a:r>
          </a:p>
        </p:txBody>
      </p:sp>
    </p:spTree>
    <p:extLst>
      <p:ext uri="{BB962C8B-B14F-4D97-AF65-F5344CB8AC3E}">
        <p14:creationId xmlns:p14="http://schemas.microsoft.com/office/powerpoint/2010/main" val="17319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Primena modela nad osnovnim dataset-om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Logistička regresija: tačnost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SVM: tačnost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Naive Bayes: tačnost 84%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LSTM: tačnost 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CNN: tačnost 87%</a:t>
            </a:r>
          </a:p>
        </p:txBody>
      </p:sp>
    </p:spTree>
    <p:extLst>
      <p:ext uri="{BB962C8B-B14F-4D97-AF65-F5344CB8AC3E}">
        <p14:creationId xmlns:p14="http://schemas.microsoft.com/office/powerpoint/2010/main" val="23523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Primena modela nad prvim augmentiranim dataset-om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85950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Korišćene su tradicionalne metode augmentacije teksta, i to: 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Simulacija pravopisnih grešaka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Zamena sinonima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Nasumična augmentacija rečenica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Splitovanje reči</a:t>
            </a:r>
          </a:p>
          <a:p>
            <a:pPr marL="342900" indent="-342900">
              <a:buFont typeface="+mj-lt"/>
              <a:buAutoNum type="arabicPeriod"/>
            </a:pP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Logistička regresija: tačnost 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SVM: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Naive Bayes: tačnost 86%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LSTM: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CNN: tačnost 91%</a:t>
            </a:r>
          </a:p>
        </p:txBody>
      </p:sp>
    </p:spTree>
    <p:extLst>
      <p:ext uri="{BB962C8B-B14F-4D97-AF65-F5344CB8AC3E}">
        <p14:creationId xmlns:p14="http://schemas.microsoft.com/office/powerpoint/2010/main" val="94913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685800" y="2511803"/>
            <a:ext cx="4707025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5400" dirty="0" err="1"/>
              <a:t>Uvod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Primena modela nad drugim augmentiranim dataset-om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85950"/>
            <a:ext cx="76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Korišćene su napredne metode augmentacije teksta, i to: 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Embedding augmenter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CLARE augmenter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GPT-2 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1600" dirty="0" smtClean="0"/>
              <a:t>T5 parafraziranje</a:t>
            </a:r>
          </a:p>
          <a:p>
            <a:pPr marL="342900" indent="-342900">
              <a:buFont typeface="+mj-lt"/>
              <a:buAutoNum type="arabicPeriod"/>
            </a:pPr>
            <a:endParaRPr lang="sr-Latn-R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Logistička regresija: tačnost 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SVM: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Naive Bayes: tačnost 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LSTM: tačnost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CNN: tačnost 92%</a:t>
            </a:r>
          </a:p>
        </p:txBody>
      </p:sp>
    </p:spTree>
    <p:extLst>
      <p:ext uri="{BB962C8B-B14F-4D97-AF65-F5344CB8AC3E}">
        <p14:creationId xmlns:p14="http://schemas.microsoft.com/office/powerpoint/2010/main" val="14658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Vizuelni prikaz rezultata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1200150"/>
            <a:ext cx="6858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sr-Latn-RS" sz="5400" dirty="0" smtClean="0"/>
              <a:t>Zaključak</a:t>
            </a:r>
            <a:endParaRPr lang="sr-Latn-RS" sz="5400"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0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Zaključak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76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Pravilno primenjena augmentacija podataka unapređuje tačnost modela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Kombinovanje različitih tehnika augmentacije dovodi do optimalnijih performansi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Korišćenje naprednih tehnika dovodi do najboljih rezultata uz cenu dugotrajnog procesa augmentacije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Korišćenje tradicionalnih metoda dovodi do solidnih rezultata uz kratko vreme izvrsenja procesa augmentacije</a:t>
            </a:r>
          </a:p>
        </p:txBody>
      </p:sp>
    </p:spTree>
    <p:extLst>
      <p:ext uri="{BB962C8B-B14F-4D97-AF65-F5344CB8AC3E}">
        <p14:creationId xmlns:p14="http://schemas.microsoft.com/office/powerpoint/2010/main" val="36163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609600" y="1482825"/>
            <a:ext cx="80772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Hvala na pažnji!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853300" cy="1124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Podaci su osnov za izgradnju modela koji mogu pouzdano obraditi i analizirati kompleksne zadatke </a:t>
            </a: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Kvalitet i kvantitet podataka direktno utiču na performanse modela</a:t>
            </a: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Prikupljanje velike količine relevantnih podataka često predstavlja izazov </a:t>
            </a:r>
          </a:p>
          <a:p>
            <a:pPr marL="285750" lvl="0" indent="-285750" algn="l">
              <a:spcAft>
                <a:spcPts val="1200"/>
              </a:spcAft>
              <a:buFontTx/>
              <a:buChar char="-"/>
            </a:pPr>
            <a:r>
              <a:rPr lang="sr-Latn-RS" dirty="0" smtClean="0"/>
              <a:t>U tu svrhu koriste se metode augmentacije podataka</a:t>
            </a:r>
          </a:p>
        </p:txBody>
      </p:sp>
    </p:spTree>
    <p:extLst>
      <p:ext uri="{BB962C8B-B14F-4D97-AF65-F5344CB8AC3E}">
        <p14:creationId xmlns:p14="http://schemas.microsoft.com/office/powerpoint/2010/main" val="337778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914400" y="2511803"/>
            <a:ext cx="72390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sr-Latn-RS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sz="1600" dirty="0" smtClean="0"/>
              <a:t>Priprema tekstualnih podataka predstavlja početni korak u obradi prirodnog jezika za unapređenje kvaliteta i relevantnosti podataka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sr-Latn-RS" sz="1600" dirty="0" smtClean="0"/>
              <a:t>Čišćenje teksta: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znakova interpunkcije 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brojeva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emotikona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URL-ova i email adresa</a:t>
            </a: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html tagova</a:t>
            </a:r>
          </a:p>
        </p:txBody>
      </p:sp>
    </p:spTree>
    <p:extLst>
      <p:ext uri="{BB962C8B-B14F-4D97-AF65-F5344CB8AC3E}">
        <p14:creationId xmlns:p14="http://schemas.microsoft.com/office/powerpoint/2010/main" val="2119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r-Latn-RS" sz="1600" dirty="0" smtClean="0"/>
              <a:t>2.  Normalizacija: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Pretvaranje velikih slova u mala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dijakritika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Standardizacija teksta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sr-Latn-RS" sz="1600" dirty="0"/>
          </a:p>
          <a:p>
            <a:pPr>
              <a:spcBef>
                <a:spcPts val="600"/>
              </a:spcBef>
            </a:pPr>
            <a:r>
              <a:rPr lang="sr-Latn-RS" sz="1600" dirty="0" smtClean="0"/>
              <a:t>3. Tokenizacija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Na nivou reči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Na nivou rečenica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Na nivou karaktera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Na nivou sub-reči </a:t>
            </a:r>
          </a:p>
        </p:txBody>
      </p:sp>
    </p:spTree>
    <p:extLst>
      <p:ext uri="{BB962C8B-B14F-4D97-AF65-F5344CB8AC3E}">
        <p14:creationId xmlns:p14="http://schemas.microsoft.com/office/powerpoint/2010/main" val="490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r-Latn-RS" sz="1600" dirty="0"/>
              <a:t>4</a:t>
            </a:r>
            <a:r>
              <a:rPr lang="sr-Latn-RS" sz="1600" dirty="0" smtClean="0"/>
              <a:t>.  Lematizacija i stemovanje: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Lematizacija: pretvaranje reči u njen osnovni oblik na temelju značenja i konteksta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Stemovanje: skraćivanje reči uklanjanjem završetka bez obzira na značenje</a:t>
            </a:r>
          </a:p>
          <a:p>
            <a:pPr>
              <a:spcBef>
                <a:spcPts val="600"/>
              </a:spcBef>
            </a:pPr>
            <a:endParaRPr lang="sr-Latn-RS" sz="1600" dirty="0" smtClean="0"/>
          </a:p>
          <a:p>
            <a:pPr marL="342900" indent="-342900">
              <a:spcBef>
                <a:spcPts val="600"/>
              </a:spcBef>
              <a:buAutoNum type="arabicPeriod" startAt="5"/>
            </a:pPr>
            <a:r>
              <a:rPr lang="sr-Latn-RS" sz="1600" dirty="0" smtClean="0"/>
              <a:t>Uklanjanje stop-reči: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uobičajenih reči koje ne nose mnogo informacija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Kreiranje prilagođenih lista za specifične namene</a:t>
            </a:r>
          </a:p>
          <a:p>
            <a:pPr marL="342900" indent="-342900">
              <a:spcBef>
                <a:spcPts val="600"/>
              </a:spcBef>
              <a:buAutoNum type="arabicPeriod" startAt="3"/>
            </a:pPr>
            <a:endParaRPr lang="sr-Latn-RS" sz="1600" dirty="0" smtClean="0"/>
          </a:p>
        </p:txBody>
      </p:sp>
    </p:spTree>
    <p:extLst>
      <p:ext uri="{BB962C8B-B14F-4D97-AF65-F5344CB8AC3E}">
        <p14:creationId xmlns:p14="http://schemas.microsoft.com/office/powerpoint/2010/main" val="234677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7986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Predobrada tekstualnih podataka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352550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r-Latn-RS" sz="1600" dirty="0" smtClean="0"/>
              <a:t>6.  Spajanje kontrakcija: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Pretvaranje skraćenih oblika u pun oblik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sr-Latn-RS" sz="1600" dirty="0"/>
          </a:p>
          <a:p>
            <a:pPr marL="342900" indent="-342900">
              <a:spcBef>
                <a:spcPts val="600"/>
              </a:spcBef>
              <a:buAutoNum type="arabicPeriod" startAt="7"/>
            </a:pPr>
            <a:r>
              <a:rPr lang="sr-Latn-RS" sz="1600" dirty="0" smtClean="0"/>
              <a:t>Uklanjanje duplikata: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Uklanjanje tekstova koji se ponavljaju više puta</a:t>
            </a:r>
          </a:p>
        </p:txBody>
      </p:sp>
    </p:spTree>
    <p:extLst>
      <p:ext uri="{BB962C8B-B14F-4D97-AF65-F5344CB8AC3E}">
        <p14:creationId xmlns:p14="http://schemas.microsoft.com/office/powerpoint/2010/main" val="29565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939</Words>
  <Application>Microsoft Office PowerPoint</Application>
  <PresentationFormat>On-screen Show (16:9)</PresentationFormat>
  <Paragraphs>204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Crimson Text</vt:lpstr>
      <vt:lpstr>Montserrat</vt:lpstr>
      <vt:lpstr>Vidaloka</vt:lpstr>
      <vt:lpstr>Minimalist Business Slides XL by Slidesgo</vt:lpstr>
      <vt:lpstr>Transformacija podataka</vt:lpstr>
      <vt:lpstr>Uvod</vt:lpstr>
      <vt:lpstr>Uvod</vt:lpstr>
      <vt:lpstr>PowerPoint Presentation</vt:lpstr>
      <vt:lpstr>Predobrada tekstualnih podataka</vt:lpstr>
      <vt:lpstr>Predobrada tekstualnih podataka</vt:lpstr>
      <vt:lpstr>Predobrada tekstualnih podataka</vt:lpstr>
      <vt:lpstr>Predobrada tekstualnih podataka</vt:lpstr>
      <vt:lpstr>Predobrada tekstualnih podataka</vt:lpstr>
      <vt:lpstr>Tehnike augmentacije</vt:lpstr>
      <vt:lpstr>Tehnike augmentacije</vt:lpstr>
      <vt:lpstr>Data Space</vt:lpstr>
      <vt:lpstr>Data space</vt:lpstr>
      <vt:lpstr>Na nivou karaktera</vt:lpstr>
      <vt:lpstr>Na nivou reči</vt:lpstr>
      <vt:lpstr>Na nivou fraza i rečenica</vt:lpstr>
      <vt:lpstr>Na nivou dokumenta</vt:lpstr>
      <vt:lpstr>Feature space</vt:lpstr>
      <vt:lpstr>Feature space</vt:lpstr>
      <vt:lpstr>Napredne metode augmentacije</vt:lpstr>
      <vt:lpstr>Napredne metode augmentacije</vt:lpstr>
      <vt:lpstr>Generativni modeli</vt:lpstr>
      <vt:lpstr>Contextual Embeddings</vt:lpstr>
      <vt:lpstr>Contextual Embeddings</vt:lpstr>
      <vt:lpstr>Praktični deo rada</vt:lpstr>
      <vt:lpstr>Praktični deo rada</vt:lpstr>
      <vt:lpstr>Preprocesiranje podataka</vt:lpstr>
      <vt:lpstr>Primena modela nad osnovnim dataset-om</vt:lpstr>
      <vt:lpstr>Primena modela nad prvim augmentiranim dataset-om</vt:lpstr>
      <vt:lpstr>Primena modela nad drugim augmentiranim dataset-om</vt:lpstr>
      <vt:lpstr>Vizuelni prikaz rezultata</vt:lpstr>
      <vt:lpstr>Zaključak</vt:lpstr>
      <vt:lpstr>Zaključak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Upotreba autoenkodera za identifikaciju vizuelnih karakteristika objekata na slikama</dc:title>
  <dc:creator>Kaca</dc:creator>
  <cp:lastModifiedBy>Kaca</cp:lastModifiedBy>
  <cp:revision>54</cp:revision>
  <dcterms:modified xsi:type="dcterms:W3CDTF">2024-12-08T21:00:56Z</dcterms:modified>
</cp:coreProperties>
</file>