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36"/>
  </p:notesMasterIdLst>
  <p:sldIdLst>
    <p:sldId id="256" r:id="rId2"/>
    <p:sldId id="259" r:id="rId3"/>
    <p:sldId id="267" r:id="rId4"/>
    <p:sldId id="347" r:id="rId5"/>
    <p:sldId id="382" r:id="rId6"/>
    <p:sldId id="348" r:id="rId7"/>
    <p:sldId id="420" r:id="rId8"/>
    <p:sldId id="421" r:id="rId9"/>
    <p:sldId id="422" r:id="rId10"/>
    <p:sldId id="423" r:id="rId11"/>
    <p:sldId id="383" r:id="rId12"/>
    <p:sldId id="424" r:id="rId13"/>
    <p:sldId id="385" r:id="rId14"/>
    <p:sldId id="386" r:id="rId15"/>
    <p:sldId id="425" r:id="rId16"/>
    <p:sldId id="426" r:id="rId17"/>
    <p:sldId id="427" r:id="rId18"/>
    <p:sldId id="428" r:id="rId19"/>
    <p:sldId id="387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264" r:id="rId35"/>
  </p:sldIdLst>
  <p:sldSz cx="9144000" cy="5143500" type="screen16x9"/>
  <p:notesSz cx="6858000" cy="9144000"/>
  <p:embeddedFontLst>
    <p:embeddedFont>
      <p:font typeface="Vidaloka" charset="0"/>
      <p:regular r:id="rId37"/>
    </p:embeddedFont>
    <p:embeddedFont>
      <p:font typeface="Montserrat" charset="0"/>
      <p:regular r:id="rId38"/>
      <p:bold r:id="rId39"/>
      <p:italic r:id="rId40"/>
      <p:boldItalic r:id="rId41"/>
    </p:embeddedFont>
    <p:embeddedFont>
      <p:font typeface="Crimson Text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50218E-C6F2-4E83-8A7E-ADF28CF75830}">
  <a:tblStyle styleId="{DC50218E-C6F2-4E83-8A7E-ADF28CF758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21" autoAdjust="0"/>
  </p:normalViewPr>
  <p:slideViewPr>
    <p:cSldViewPr>
      <p:cViewPr>
        <p:scale>
          <a:sx n="100" d="100"/>
          <a:sy n="100" d="100"/>
        </p:scale>
        <p:origin x="-510" y="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45479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5568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999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182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356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172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0748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987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2405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9490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99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1512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423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2900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7679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0878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0388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7024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7876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6706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448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17319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163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60628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831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99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9989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1296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911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2" r:id="rId3"/>
    <p:sldLayoutId id="2147483664" r:id="rId4"/>
    <p:sldLayoutId id="2147483666" r:id="rId5"/>
    <p:sldLayoutId id="2147483696" r:id="rId6"/>
    <p:sldLayoutId id="2147483697" r:id="rId7"/>
    <p:sldLayoutId id="2147483698" r:id="rId8"/>
    <p:sldLayoutId id="214748369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914400" y="1809750"/>
            <a:ext cx="7064100" cy="8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 dirty="0" smtClean="0"/>
              <a:t>Augmentacija tekstualnih podataka</a:t>
            </a:r>
            <a:endParaRPr sz="32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457200" y="3562350"/>
            <a:ext cx="3962400" cy="642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>
                <a:solidFill>
                  <a:schemeClr val="dk1"/>
                </a:solidFill>
              </a:rPr>
              <a:t>Mentor: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dk1"/>
                </a:solidFill>
              </a:rPr>
              <a:t>doc</a:t>
            </a:r>
            <a:r>
              <a:rPr lang="sr-Latn-RS" dirty="0" smtClean="0">
                <a:solidFill>
                  <a:schemeClr val="dk1"/>
                </a:solidFill>
              </a:rPr>
              <a:t>. dr </a:t>
            </a:r>
            <a:r>
              <a:rPr lang="en-US" dirty="0" err="1" smtClean="0">
                <a:solidFill>
                  <a:schemeClr val="dk1"/>
                </a:solidFill>
              </a:rPr>
              <a:t>Aleksandar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Stanimirovi</a:t>
            </a:r>
            <a:r>
              <a:rPr lang="sr-Latn-RS" dirty="0" smtClean="0">
                <a:solidFill>
                  <a:schemeClr val="dk1"/>
                </a:solidFill>
              </a:rPr>
              <a:t>ć</a:t>
            </a:r>
          </a:p>
        </p:txBody>
      </p:sp>
      <p:sp>
        <p:nvSpPr>
          <p:cNvPr id="4" name="Google Shape;483;p59"/>
          <p:cNvSpPr txBox="1">
            <a:spLocks/>
          </p:cNvSpPr>
          <p:nvPr/>
        </p:nvSpPr>
        <p:spPr>
          <a:xfrm>
            <a:off x="5334000" y="3562350"/>
            <a:ext cx="2971800" cy="64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>
                <a:solidFill>
                  <a:schemeClr val="dk1"/>
                </a:solidFill>
              </a:rPr>
              <a:t>Student: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>
                <a:solidFill>
                  <a:schemeClr val="dk1"/>
                </a:solidFill>
              </a:rPr>
              <a:t>Katarina Stanojković 17</a:t>
            </a:r>
            <a:r>
              <a:rPr lang="en-US" dirty="0" smtClean="0">
                <a:solidFill>
                  <a:schemeClr val="dk1"/>
                </a:solidFill>
              </a:rPr>
              <a:t>73</a:t>
            </a:r>
            <a:endParaRPr lang="sr-Latn-RS" dirty="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sr-Latn-RS" sz="5400" dirty="0"/>
              <a:t>Tehnike augmentacije</a:t>
            </a:r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993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Tehnike augmentacije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156469"/>
            <a:ext cx="76200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Tehnike augmentacije tekstualnih podataka koriste se za generisanje novih tekstualnih podataka kako bi se unapredila raznovrsnost i kvalitet skupa podataka</a:t>
            </a:r>
          </a:p>
          <a:p>
            <a:pPr>
              <a:spcBef>
                <a:spcPts val="600"/>
              </a:spcBef>
            </a:pPr>
            <a:endParaRPr lang="sr-Latn-RS" sz="1600" dirty="0" smtClean="0">
              <a:latin typeface="Montserrat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09800" y="1885950"/>
            <a:ext cx="4876800" cy="28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3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sr-Latn-RS" sz="5400" dirty="0" smtClean="0"/>
              <a:t>Data Space</a:t>
            </a:r>
            <a:endParaRPr lang="sr-Latn-RS" sz="5400"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55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Data space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Kategorija augmentacije koja manipuliše tekstualnim instancama direktno, stvarajući varijacije kako bi se povećala raznovrsnost i kvalitet podataka za treniranje modela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Na nivou karaktera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Na nivou reči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Na nivou fraza i rečenica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Na nivou dokumenta</a:t>
            </a:r>
          </a:p>
        </p:txBody>
      </p:sp>
    </p:spTree>
    <p:extLst>
      <p:ext uri="{BB962C8B-B14F-4D97-AF65-F5344CB8AC3E}">
        <p14:creationId xmlns:p14="http://schemas.microsoft.com/office/powerpoint/2010/main" val="187553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Na nivou karaktera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Transformacije koje se primenjuju na najmanjoj jedinici teksta često koristeći pravila ili uvodeći šum kako bi se simulirale greške u unosu</a:t>
            </a:r>
          </a:p>
          <a:p>
            <a:pPr>
              <a:spcBef>
                <a:spcPts val="600"/>
              </a:spcBef>
            </a:pPr>
            <a:endParaRPr lang="sr-Latn-RS" sz="1600" dirty="0" smtClean="0">
              <a:latin typeface="Montserrat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Simulacija pravopisnih grešaka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Simulacija grešaka u kucanju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Optičko prepoznavanje karaktera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Random augmentacija karaktera</a:t>
            </a:r>
          </a:p>
        </p:txBody>
      </p:sp>
    </p:spTree>
    <p:extLst>
      <p:ext uri="{BB962C8B-B14F-4D97-AF65-F5344CB8AC3E}">
        <p14:creationId xmlns:p14="http://schemas.microsoft.com/office/powerpoint/2010/main" val="43693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Na nivou reči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Modifikovanje pojedinačnih reči u rečenici kako bi se generisale varijacije teksta očuvavajući osnovni smisao</a:t>
            </a:r>
          </a:p>
          <a:p>
            <a:pPr>
              <a:spcBef>
                <a:spcPts val="600"/>
              </a:spcBef>
            </a:pPr>
            <a:endParaRPr lang="sr-Latn-RS" sz="1600" dirty="0" smtClean="0">
              <a:latin typeface="Montserrat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Zamena sinonima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Zamena antonima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Umetanje reči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Nasumična zamena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Nasumično brisanje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Podela reči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Rezervisane reči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TF-IDF augmentacija</a:t>
            </a:r>
          </a:p>
        </p:txBody>
      </p:sp>
    </p:spTree>
    <p:extLst>
      <p:ext uri="{BB962C8B-B14F-4D97-AF65-F5344CB8AC3E}">
        <p14:creationId xmlns:p14="http://schemas.microsoft.com/office/powerpoint/2010/main" val="40301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Na nivou fraza i rečenica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Modifikovanje celokupnih fraza ili rečenica za generisanje novih varijacija uz očuvanje semantičkog značenja</a:t>
            </a:r>
          </a:p>
          <a:p>
            <a:pPr>
              <a:spcBef>
                <a:spcPts val="600"/>
              </a:spcBef>
            </a:pPr>
            <a:endParaRPr lang="sr-Latn-RS" sz="1600" dirty="0" smtClean="0">
              <a:latin typeface="Montserrat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Kropljenje i rotacija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Zamena fraza pomoću zavisnih stabala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Nasumična augmentacija rečenica</a:t>
            </a:r>
          </a:p>
        </p:txBody>
      </p:sp>
    </p:spTree>
    <p:extLst>
      <p:ext uri="{BB962C8B-B14F-4D97-AF65-F5344CB8AC3E}">
        <p14:creationId xmlns:p14="http://schemas.microsoft.com/office/powerpoint/2010/main" val="391409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Na nivou dokumenta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Modifikovanje cele jedinice teksta za generisanje novih sintetičkih dokumenata</a:t>
            </a:r>
          </a:p>
          <a:p>
            <a:pPr>
              <a:spcBef>
                <a:spcPts val="600"/>
              </a:spcBef>
            </a:pPr>
            <a:r>
              <a:rPr lang="sr-Latn-RS" sz="1600" dirty="0" smtClean="0">
                <a:latin typeface="Montserrat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Back-Translation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Iterative-Back-Translation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Noised-Back-Translation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Tagged-Back-Translation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Back-Transliteration</a:t>
            </a:r>
          </a:p>
        </p:txBody>
      </p:sp>
    </p:spTree>
    <p:extLst>
      <p:ext uri="{BB962C8B-B14F-4D97-AF65-F5344CB8AC3E}">
        <p14:creationId xmlns:p14="http://schemas.microsoft.com/office/powerpoint/2010/main" val="29222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sr-Latn-RS" sz="5400" dirty="0" smtClean="0"/>
              <a:t>Feature space</a:t>
            </a:r>
            <a:endParaRPr lang="sr-Latn-RS" sz="5400"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247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Feature space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Augmentacija podataka u prostoru karakteristika podrazumeva promene nad numeričkim reprezentacijama teksta tj. vektorskim prikazima, bez direktne manipulacije originalnim tekstom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Indukcija šuma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Dodavanje malih nasumičnih promena nad vektorskim prikazima teksta </a:t>
            </a:r>
          </a:p>
          <a:p>
            <a:pPr marL="342900" indent="-342900">
              <a:spcBef>
                <a:spcPts val="600"/>
              </a:spcBef>
              <a:buAutoNum type="arabicPeriod" startAt="2"/>
            </a:pPr>
            <a:r>
              <a:rPr lang="sr-Latn-RS" sz="1600" dirty="0" smtClean="0">
                <a:latin typeface="Montserrat" charset="0"/>
              </a:rPr>
              <a:t>Interpolacione metode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Kreiranje novih podataka kombinovanjem dve ili više rečenica koristeći njihove numeričke reprezentacije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SMOTE interpolacija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MixUp interpolacija</a:t>
            </a:r>
          </a:p>
        </p:txBody>
      </p:sp>
    </p:spTree>
    <p:extLst>
      <p:ext uri="{BB962C8B-B14F-4D97-AF65-F5344CB8AC3E}">
        <p14:creationId xmlns:p14="http://schemas.microsoft.com/office/powerpoint/2010/main" val="193670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-381000" y="15811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000" dirty="0" smtClean="0"/>
              <a:t>Uvod</a:t>
            </a:r>
            <a:endParaRPr sz="2000"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2514600" y="1047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02</a:t>
            </a:r>
            <a:endParaRPr sz="2000" dirty="0"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7086600" y="1047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04</a:t>
            </a:r>
            <a:endParaRPr sz="2000"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457200" y="1047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1752600" y="15049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000" dirty="0" smtClean="0"/>
              <a:t>Predobrada tekstualnih podataka</a:t>
            </a:r>
            <a:endParaRPr sz="2000"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4191000" y="15049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000" dirty="0" smtClean="0"/>
              <a:t>Tehnike augmentacije</a:t>
            </a:r>
            <a:endParaRPr sz="2000"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4953000" y="1047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03</a:t>
            </a:r>
            <a:endParaRPr sz="2000" dirty="0"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6705600" y="15811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000" dirty="0" smtClean="0"/>
              <a:t>Data Space</a:t>
            </a:r>
            <a:endParaRPr sz="2000"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-228600" y="31813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000" dirty="0" smtClean="0"/>
              <a:t>Feature Space</a:t>
            </a:r>
            <a:endParaRPr sz="2000"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457200" y="2571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05</a:t>
            </a:r>
            <a:endParaRPr sz="2000" dirty="0"/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2133600" y="31813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 smtClean="0"/>
              <a:t>Napredne metode augmentacije</a:t>
            </a:r>
            <a:endParaRPr sz="2000" dirty="0"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 idx="19"/>
          </p:nvPr>
        </p:nvSpPr>
        <p:spPr>
          <a:xfrm>
            <a:off x="2514600" y="2571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06</a:t>
            </a:r>
            <a:endParaRPr sz="2000"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 smtClean="0"/>
              <a:t>Sadržaj</a:t>
            </a:r>
            <a:endParaRPr sz="2000" dirty="0"/>
          </a:p>
        </p:txBody>
      </p:sp>
      <p:sp>
        <p:nvSpPr>
          <p:cNvPr id="16" name="Google Shape;527;p62"/>
          <p:cNvSpPr txBox="1">
            <a:spLocks/>
          </p:cNvSpPr>
          <p:nvPr/>
        </p:nvSpPr>
        <p:spPr>
          <a:xfrm>
            <a:off x="4953000" y="2571750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 smtClean="0"/>
              <a:t>07</a:t>
            </a:r>
            <a:endParaRPr lang="en" sz="2000" dirty="0"/>
          </a:p>
        </p:txBody>
      </p:sp>
      <p:sp>
        <p:nvSpPr>
          <p:cNvPr id="17" name="Google Shape;527;p62"/>
          <p:cNvSpPr txBox="1">
            <a:spLocks/>
          </p:cNvSpPr>
          <p:nvPr/>
        </p:nvSpPr>
        <p:spPr>
          <a:xfrm>
            <a:off x="7359977" y="2571750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 smtClean="0"/>
              <a:t>08</a:t>
            </a:r>
            <a:endParaRPr lang="en" sz="2000" dirty="0"/>
          </a:p>
        </p:txBody>
      </p:sp>
      <p:sp>
        <p:nvSpPr>
          <p:cNvPr id="18" name="Google Shape;526;p62"/>
          <p:cNvSpPr txBox="1">
            <a:spLocks/>
          </p:cNvSpPr>
          <p:nvPr/>
        </p:nvSpPr>
        <p:spPr>
          <a:xfrm>
            <a:off x="4395247" y="3158827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r-Latn-RS" sz="2000" dirty="0" smtClean="0"/>
              <a:t>Praktični deo rada</a:t>
            </a:r>
            <a:endParaRPr lang="en-US" sz="2000" dirty="0"/>
          </a:p>
        </p:txBody>
      </p:sp>
      <p:sp>
        <p:nvSpPr>
          <p:cNvPr id="19" name="Google Shape;526;p62"/>
          <p:cNvSpPr txBox="1">
            <a:spLocks/>
          </p:cNvSpPr>
          <p:nvPr/>
        </p:nvSpPr>
        <p:spPr>
          <a:xfrm>
            <a:off x="6597377" y="3158827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r-Latn-RS" sz="2000" dirty="0" smtClean="0"/>
              <a:t>Zaključak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sr-Latn-RS" sz="5400" dirty="0" smtClean="0"/>
              <a:t>Napredne metode augmentacije</a:t>
            </a:r>
            <a:endParaRPr lang="sr-Latn-RS" sz="5400"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963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Napredne metode augmentacije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Generisanje novih tekstualnih podataka se vrši korišćenjem naprednih modela i metoda poboljšavajući raznovrstnost i kvalitet skupa podataka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Generativni modeli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Contextual Embeddings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Parafraziranje teksta korišćenjem T5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CLARE augmenter</a:t>
            </a:r>
          </a:p>
        </p:txBody>
      </p:sp>
    </p:spTree>
    <p:extLst>
      <p:ext uri="{BB962C8B-B14F-4D97-AF65-F5344CB8AC3E}">
        <p14:creationId xmlns:p14="http://schemas.microsoft.com/office/powerpoint/2010/main" val="39687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Generativni modeli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Korišćenje dubokih generativnih modela za kreiranje sintetičkih tekstualnih podataka koji zadržavaju semantičko značenje originala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GPT based modeli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Koriste autoregresivnu arhitekturu za generisanje koherentnog i kontekstualno relevantnog teksta</a:t>
            </a:r>
          </a:p>
          <a:p>
            <a:pPr marL="342900" indent="-342900">
              <a:spcBef>
                <a:spcPts val="600"/>
              </a:spcBef>
              <a:buAutoNum type="arabicPeriod" startAt="2"/>
            </a:pPr>
            <a:r>
              <a:rPr lang="sr-Latn-RS" sz="1600" dirty="0" smtClean="0">
                <a:latin typeface="Montserrat" charset="0"/>
              </a:rPr>
              <a:t>GAN (Generative Adversial Networks)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Sastoji se od generatora i diskriminatora koji se konkurentno treniraju kako bi stvorili realistične sintetičke podatke  </a:t>
            </a:r>
          </a:p>
        </p:txBody>
      </p:sp>
    </p:spTree>
    <p:extLst>
      <p:ext uri="{BB962C8B-B14F-4D97-AF65-F5344CB8AC3E}">
        <p14:creationId xmlns:p14="http://schemas.microsoft.com/office/powerpoint/2010/main" val="216468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Contextual Embeddings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Korišćenje kontekstualizovanih rečninčkih prikaza za naprednu augmentaciju teksta omogućavajući preciznije i kontekstno prilagođene izmene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BERT-based augmentacija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Korišćenje BERT modela</a:t>
            </a:r>
            <a:r>
              <a:rPr lang="sr-Latn-RS" sz="1600" dirty="0">
                <a:latin typeface="Montserrat" charset="0"/>
              </a:rPr>
              <a:t> </a:t>
            </a:r>
            <a:r>
              <a:rPr lang="sr-Latn-RS" sz="1600" dirty="0" smtClean="0">
                <a:latin typeface="Montserrat" charset="0"/>
              </a:rPr>
              <a:t>za generisanje kontekstualnih rečničkih prikaza koji omogućavaju preciznije zamene i umetanja reči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Koristi bidirekcionalni pristup</a:t>
            </a:r>
          </a:p>
          <a:p>
            <a:pPr marL="342900" indent="-342900">
              <a:spcBef>
                <a:spcPts val="600"/>
              </a:spcBef>
              <a:buAutoNum type="arabicPeriod" startAt="2"/>
            </a:pPr>
            <a:r>
              <a:rPr lang="sr-Latn-RS" sz="1600" dirty="0" smtClean="0">
                <a:latin typeface="Montserrat" charset="0"/>
              </a:rPr>
              <a:t>RoBERTa, XLNet i drugi modeli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RoBERTa predstavlja unapređenje BERT modela optimizovanjem procesa treniranja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XLNet koristi permutacijsko treniranje za bolje hvatanje dugoročnih zavisti</a:t>
            </a:r>
          </a:p>
        </p:txBody>
      </p:sp>
    </p:spTree>
    <p:extLst>
      <p:ext uri="{BB962C8B-B14F-4D97-AF65-F5344CB8AC3E}">
        <p14:creationId xmlns:p14="http://schemas.microsoft.com/office/powerpoint/2010/main" val="58689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Contextual Embeddings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AutoNum type="arabicPeriod" startAt="3"/>
            </a:pPr>
            <a:r>
              <a:rPr lang="sr-Latn-RS" sz="1600" dirty="0" smtClean="0">
                <a:latin typeface="Montserrat" charset="0"/>
              </a:rPr>
              <a:t>Parafraziranje teksta korišćenjem T5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Text-to-Text transfer transformer je treniran za različite NLP zadatke</a:t>
            </a:r>
          </a:p>
          <a:p>
            <a:pPr marL="342900" indent="-342900">
              <a:spcBef>
                <a:spcPts val="600"/>
              </a:spcBef>
              <a:buAutoNum type="arabicPeriod" startAt="4"/>
            </a:pPr>
            <a:r>
              <a:rPr lang="sr-Latn-RS" sz="1600" dirty="0" smtClean="0">
                <a:latin typeface="Montserrat" charset="0"/>
              </a:rPr>
              <a:t>CLARE augmenter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Koristi maskirane jezičke modele za generisanje prirodnih, tečnih i gramitički ispravnih tekstova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Mask-then-Infill princip: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1. Identifikacija ranjivih mesta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2. Primena modifikacija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3. Odabir najboljih kandidata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4. Generisanje adversijalnih primera</a:t>
            </a:r>
            <a:endParaRPr lang="sr-Latn-RS" sz="1600" dirty="0"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43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sr-Latn-RS" sz="5400" dirty="0" smtClean="0"/>
              <a:t>Praktični deo rada</a:t>
            </a:r>
            <a:endParaRPr lang="sr-Latn-RS" sz="5400"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552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Praktični deo rada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ontserrat" charset="0"/>
              </a:rPr>
              <a:t>Fokus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na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analizu</a:t>
            </a:r>
            <a:r>
              <a:rPr lang="en-US" sz="1600" dirty="0">
                <a:latin typeface="Montserrat" charset="0"/>
              </a:rPr>
              <a:t> i </a:t>
            </a:r>
            <a:r>
              <a:rPr lang="en-US" sz="1600" dirty="0" err="1">
                <a:latin typeface="Montserrat" charset="0"/>
              </a:rPr>
              <a:t>detekciju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govora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mržnje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 smtClean="0">
                <a:latin typeface="Montserrat" charset="0"/>
              </a:rPr>
              <a:t>na</a:t>
            </a:r>
            <a:r>
              <a:rPr lang="en-US" sz="1600" dirty="0" smtClean="0">
                <a:latin typeface="Montserrat" charset="0"/>
              </a:rPr>
              <a:t> </a:t>
            </a:r>
            <a:r>
              <a:rPr lang="en-US" sz="1600" dirty="0">
                <a:latin typeface="Montserrat" charset="0"/>
              </a:rPr>
              <a:t>Twitter-u </a:t>
            </a:r>
            <a:r>
              <a:rPr lang="en-US" sz="1600" dirty="0" err="1">
                <a:latin typeface="Montserrat" charset="0"/>
              </a:rPr>
              <a:t>korišćenjem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skupa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podataka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hate_speech_offensive</a:t>
            </a:r>
            <a:r>
              <a:rPr lang="en-US" sz="1600" dirty="0" smtClean="0">
                <a:latin typeface="Montserrat" charset="0"/>
              </a:rPr>
              <a:t>.</a:t>
            </a:r>
            <a:endParaRPr lang="en-US" sz="1600" dirty="0">
              <a:latin typeface="Montserrat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2114550"/>
            <a:ext cx="320040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1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Preprocesiranje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Uklanjanje URL-ova i email adresa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Uklanjanje HTML tagova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Uklanjanje emotikona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Uklanjanje znakova interpunkcije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Uklanjanje dijakritika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Uklanjanje višestrukih razmaka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Tokenizacija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Uklanjanje stop reči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Lematizacija</a:t>
            </a:r>
          </a:p>
        </p:txBody>
      </p:sp>
    </p:spTree>
    <p:extLst>
      <p:ext uri="{BB962C8B-B14F-4D97-AF65-F5344CB8AC3E}">
        <p14:creationId xmlns:p14="http://schemas.microsoft.com/office/powerpoint/2010/main" val="17319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Primena modela nad osnovnim dataset-om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Logistička regresija: tačnost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SVM: tačnost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Naive Bayes: tačnost 84%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LSTM: tačnost 89%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CNN: tačnost 87%</a:t>
            </a:r>
          </a:p>
        </p:txBody>
      </p:sp>
    </p:spTree>
    <p:extLst>
      <p:ext uri="{BB962C8B-B14F-4D97-AF65-F5344CB8AC3E}">
        <p14:creationId xmlns:p14="http://schemas.microsoft.com/office/powerpoint/2010/main" val="23523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Primena modela nad prvim augmentiranim dataset-om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885950"/>
            <a:ext cx="762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Korišćene su tradicionalne metode augmentacije teksta, i to: 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Simulacija pravopisnih grešaka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Zamena sinonima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Nasumična augmentacija rečenica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Splitovanje reči</a:t>
            </a:r>
          </a:p>
          <a:p>
            <a:pPr marL="342900" indent="-342900">
              <a:buFont typeface="+mj-lt"/>
              <a:buAutoNum type="arabicPeriod"/>
            </a:pP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Logistička regresija: tačnost 91%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SVM: tačnost 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Naive Bayes: tačnost 86%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LSTM: tačnost 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CNN: tačnost 91%</a:t>
            </a:r>
          </a:p>
        </p:txBody>
      </p:sp>
    </p:spTree>
    <p:extLst>
      <p:ext uri="{BB962C8B-B14F-4D97-AF65-F5344CB8AC3E}">
        <p14:creationId xmlns:p14="http://schemas.microsoft.com/office/powerpoint/2010/main" val="94913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685800" y="2511803"/>
            <a:ext cx="4707025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5400" dirty="0" err="1"/>
              <a:t>Uvod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Primena modela nad drugim augmentiranim dataset-om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885950"/>
            <a:ext cx="762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Korišćene su napredne metode augmentacije teksta, i to: 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Embedding augmenter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CLARE augmenter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GPT-2 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T5 parafraziranje</a:t>
            </a:r>
          </a:p>
          <a:p>
            <a:pPr marL="342900" indent="-342900">
              <a:buFont typeface="+mj-lt"/>
              <a:buAutoNum type="arabicPeriod"/>
            </a:pP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Logistička regresija: tačnost 91%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SVM: tačnost 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Naive Bayes: tačnost 87%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LSTM: tačnost 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CNN: tačnost 92%</a:t>
            </a:r>
          </a:p>
        </p:txBody>
      </p:sp>
    </p:spTree>
    <p:extLst>
      <p:ext uri="{BB962C8B-B14F-4D97-AF65-F5344CB8AC3E}">
        <p14:creationId xmlns:p14="http://schemas.microsoft.com/office/powerpoint/2010/main" val="146585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Vizuelni prikaz rezultata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1200150"/>
            <a:ext cx="6858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sr-Latn-RS" sz="5400" dirty="0" smtClean="0"/>
              <a:t>Zaključak</a:t>
            </a:r>
            <a:endParaRPr lang="sr-Latn-RS" sz="5400"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06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Zaključak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200150"/>
            <a:ext cx="762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Pravilno primenjena augmentacija podataka unapređuje tačnost modela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Kombinovanje različitih tehnika augmentacije dovodi do optimalnijih performansi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Korišćenje naprednih tehnika dovodi do najboljih rezultata uz cenu dugotrajnog procesa augmentacije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Korišćenje tradicionalnih metoda dovodi do solidnih rezultata uz kratko vreme izvrsenja procesa augmentacije</a:t>
            </a:r>
          </a:p>
        </p:txBody>
      </p:sp>
    </p:spTree>
    <p:extLst>
      <p:ext uri="{BB962C8B-B14F-4D97-AF65-F5344CB8AC3E}">
        <p14:creationId xmlns:p14="http://schemas.microsoft.com/office/powerpoint/2010/main" val="36163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609600" y="1482825"/>
            <a:ext cx="80772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Hvala na pažnji!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853300" cy="1124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spcAft>
                <a:spcPts val="1200"/>
              </a:spcAft>
              <a:buFontTx/>
              <a:buChar char="-"/>
            </a:pPr>
            <a:r>
              <a:rPr lang="sr-Latn-RS" dirty="0" smtClean="0"/>
              <a:t>Podaci su osnov za izgradnju modela koji mogu pouzdano obraditi i analizirati kompleksne zadatke </a:t>
            </a:r>
          </a:p>
          <a:p>
            <a:pPr marL="285750" lvl="0" indent="-285750" algn="l">
              <a:spcAft>
                <a:spcPts val="1200"/>
              </a:spcAft>
              <a:buFontTx/>
              <a:buChar char="-"/>
            </a:pPr>
            <a:r>
              <a:rPr lang="sr-Latn-RS" dirty="0" smtClean="0"/>
              <a:t>Kvalitet i kvantitet podataka direktno utiču na performanse modela</a:t>
            </a:r>
          </a:p>
          <a:p>
            <a:pPr marL="285750" lvl="0" indent="-285750" algn="l">
              <a:spcAft>
                <a:spcPts val="1200"/>
              </a:spcAft>
              <a:buFontTx/>
              <a:buChar char="-"/>
            </a:pPr>
            <a:r>
              <a:rPr lang="sr-Latn-RS" dirty="0" smtClean="0"/>
              <a:t>Prikupljanje velike količine relevantnih podataka često predstavlja izazov </a:t>
            </a:r>
          </a:p>
          <a:p>
            <a:pPr marL="285750" lvl="0" indent="-285750" algn="l">
              <a:spcAft>
                <a:spcPts val="1200"/>
              </a:spcAft>
              <a:buFontTx/>
              <a:buChar char="-"/>
            </a:pPr>
            <a:r>
              <a:rPr lang="sr-Latn-RS" dirty="0" smtClean="0"/>
              <a:t>U tu svrhu koriste se metode augmentacije podataka</a:t>
            </a:r>
          </a:p>
        </p:txBody>
      </p:sp>
    </p:spTree>
    <p:extLst>
      <p:ext uri="{BB962C8B-B14F-4D97-AF65-F5344CB8AC3E}">
        <p14:creationId xmlns:p14="http://schemas.microsoft.com/office/powerpoint/2010/main" val="337778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sr-Latn-RS" dirty="0" smtClean="0"/>
              <a:t>Predobrada tekstualnih podataka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Predobrada tekstualnih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7724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Priprema tekstualnih podataka predstavlja početni korak u obradi prirodnog jezika za unapređenje kvaliteta i relevantnosti podataka</a:t>
            </a:r>
          </a:p>
          <a:p>
            <a:pPr>
              <a:spcBef>
                <a:spcPts val="600"/>
              </a:spcBef>
            </a:pPr>
            <a:endParaRPr lang="sr-Latn-RS" sz="1600" dirty="0" smtClean="0">
              <a:latin typeface="Montserrat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Čišćenje teksta:</a:t>
            </a: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Uklanjanje znakova interpunkcije </a:t>
            </a: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Uklanjanje brojeva</a:t>
            </a: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Uklanjanje emotikona</a:t>
            </a: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Uklanjanje URL-ova i email adresa</a:t>
            </a: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Uklanjanje HTML tagova</a:t>
            </a:r>
          </a:p>
        </p:txBody>
      </p:sp>
    </p:spTree>
    <p:extLst>
      <p:ext uri="{BB962C8B-B14F-4D97-AF65-F5344CB8AC3E}">
        <p14:creationId xmlns:p14="http://schemas.microsoft.com/office/powerpoint/2010/main" val="21193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Predobrada tekstualnih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7724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sr-Latn-RS" sz="1600" dirty="0" smtClean="0">
                <a:latin typeface="Montserrat" charset="0"/>
              </a:rPr>
              <a:t>2.  Normalizacija: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Pretvaranje velikih slova u mala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Uklanjanje dijakritika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Standardizacija teksta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sr-Latn-RS" sz="1600" dirty="0">
              <a:latin typeface="Montserrat" charset="0"/>
            </a:endParaRPr>
          </a:p>
          <a:p>
            <a:pPr>
              <a:spcBef>
                <a:spcPts val="600"/>
              </a:spcBef>
            </a:pPr>
            <a:r>
              <a:rPr lang="sr-Latn-RS" sz="1600" dirty="0" smtClean="0">
                <a:latin typeface="Montserrat" charset="0"/>
              </a:rPr>
              <a:t>3. Tokenizacija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>
                <a:latin typeface="Montserrat" charset="0"/>
              </a:rPr>
              <a:t>Na nivou karaktera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>
                <a:latin typeface="Montserrat" charset="0"/>
              </a:rPr>
              <a:t>Na nivou sub-reči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Na nivou reči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Na nivou rečenica</a:t>
            </a:r>
          </a:p>
        </p:txBody>
      </p:sp>
    </p:spTree>
    <p:extLst>
      <p:ext uri="{BB962C8B-B14F-4D97-AF65-F5344CB8AC3E}">
        <p14:creationId xmlns:p14="http://schemas.microsoft.com/office/powerpoint/2010/main" val="4905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Predobrada tekstualnih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772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sr-Latn-RS" sz="1600" dirty="0">
                <a:latin typeface="Montserrat" charset="0"/>
              </a:rPr>
              <a:t>4</a:t>
            </a:r>
            <a:r>
              <a:rPr lang="sr-Latn-RS" sz="1600" dirty="0" smtClean="0">
                <a:latin typeface="Montserrat" charset="0"/>
              </a:rPr>
              <a:t>.  Lematizacija i stemovanje: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Lematizacija: pretvaranje reči u njen osnovni oblik na temelju značenja i konteksta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Stemovanje: skraćivanje reči uklanjanjem završetka bez obzira na značenje</a:t>
            </a:r>
          </a:p>
          <a:p>
            <a:pPr>
              <a:spcBef>
                <a:spcPts val="600"/>
              </a:spcBef>
            </a:pPr>
            <a:endParaRPr lang="sr-Latn-RS" sz="1600" dirty="0" smtClean="0">
              <a:latin typeface="Montserrat" charset="0"/>
            </a:endParaRPr>
          </a:p>
          <a:p>
            <a:pPr marL="342900" indent="-342900">
              <a:spcBef>
                <a:spcPts val="600"/>
              </a:spcBef>
              <a:buAutoNum type="arabicPeriod" startAt="5"/>
            </a:pPr>
            <a:r>
              <a:rPr lang="sr-Latn-RS" sz="1600" dirty="0" smtClean="0">
                <a:latin typeface="Montserrat" charset="0"/>
              </a:rPr>
              <a:t>Uklanjanje stop-reči: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Uklanjanje uobičajenih reči koje ne nose mnogo informacija</a:t>
            </a:r>
          </a:p>
          <a:p>
            <a:pPr>
              <a:spcBef>
                <a:spcPts val="600"/>
              </a:spcBef>
            </a:pPr>
            <a:endParaRPr lang="sr-Latn-RS" sz="1600" dirty="0" smtClean="0"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7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Predobrada tekstualnih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77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sr-Latn-RS" sz="1600" dirty="0" smtClean="0">
                <a:latin typeface="Montserrat" charset="0"/>
              </a:rPr>
              <a:t>6.  Spajanje kontrakcija: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Pretvaranje skraćenih oblika u pun oblik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sr-Latn-RS" sz="1600" dirty="0">
              <a:latin typeface="Montserrat" charset="0"/>
            </a:endParaRPr>
          </a:p>
          <a:p>
            <a:pPr marL="342900" indent="-342900">
              <a:spcBef>
                <a:spcPts val="600"/>
              </a:spcBef>
              <a:buAutoNum type="arabicPeriod" startAt="7"/>
            </a:pPr>
            <a:r>
              <a:rPr lang="sr-Latn-RS" sz="1600" dirty="0" smtClean="0">
                <a:latin typeface="Montserrat" charset="0"/>
              </a:rPr>
              <a:t>Uklanjanje duplikata: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Uklanjanje tekstova koji se ponavljaju više puta</a:t>
            </a:r>
          </a:p>
        </p:txBody>
      </p:sp>
    </p:spTree>
    <p:extLst>
      <p:ext uri="{BB962C8B-B14F-4D97-AF65-F5344CB8AC3E}">
        <p14:creationId xmlns:p14="http://schemas.microsoft.com/office/powerpoint/2010/main" val="29565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893</Words>
  <Application>Microsoft Office PowerPoint</Application>
  <PresentationFormat>On-screen Show (16:9)</PresentationFormat>
  <Paragraphs>202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Vidaloka</vt:lpstr>
      <vt:lpstr>Montserrat</vt:lpstr>
      <vt:lpstr>Crimson Text</vt:lpstr>
      <vt:lpstr>Minimalist Business Slides XL by Slidesgo</vt:lpstr>
      <vt:lpstr>Augmentacija tekstualnih podataka</vt:lpstr>
      <vt:lpstr>Uvod</vt:lpstr>
      <vt:lpstr>Uvod</vt:lpstr>
      <vt:lpstr>PowerPoint Presentation</vt:lpstr>
      <vt:lpstr>Predobrada tekstualnih podataka</vt:lpstr>
      <vt:lpstr>Predobrada tekstualnih podataka</vt:lpstr>
      <vt:lpstr>Predobrada tekstualnih podataka</vt:lpstr>
      <vt:lpstr>Predobrada tekstualnih podataka</vt:lpstr>
      <vt:lpstr>Predobrada tekstualnih podataka</vt:lpstr>
      <vt:lpstr>Tehnike augmentacije</vt:lpstr>
      <vt:lpstr>Tehnike augmentacije</vt:lpstr>
      <vt:lpstr>Data Space</vt:lpstr>
      <vt:lpstr>Data space</vt:lpstr>
      <vt:lpstr>Na nivou karaktera</vt:lpstr>
      <vt:lpstr>Na nivou reči</vt:lpstr>
      <vt:lpstr>Na nivou fraza i rečenica</vt:lpstr>
      <vt:lpstr>Na nivou dokumenta</vt:lpstr>
      <vt:lpstr>Feature space</vt:lpstr>
      <vt:lpstr>Feature space</vt:lpstr>
      <vt:lpstr>Napredne metode augmentacije</vt:lpstr>
      <vt:lpstr>Napredne metode augmentacije</vt:lpstr>
      <vt:lpstr>Generativni modeli</vt:lpstr>
      <vt:lpstr>Contextual Embeddings</vt:lpstr>
      <vt:lpstr>Contextual Embeddings</vt:lpstr>
      <vt:lpstr>Praktični deo rada</vt:lpstr>
      <vt:lpstr>Praktični deo rada</vt:lpstr>
      <vt:lpstr>Preprocesiranje podataka</vt:lpstr>
      <vt:lpstr>Primena modela nad osnovnim dataset-om</vt:lpstr>
      <vt:lpstr>Primena modela nad prvim augmentiranim dataset-om</vt:lpstr>
      <vt:lpstr>Primena modela nad drugim augmentiranim dataset-om</vt:lpstr>
      <vt:lpstr>Vizuelni prikaz rezultata</vt:lpstr>
      <vt:lpstr>Zaključak</vt:lpstr>
      <vt:lpstr>Zaključak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Upotreba autoenkodera za identifikaciju vizuelnih karakteristika objekata na slikama</dc:title>
  <dc:creator>Kaca</dc:creator>
  <cp:lastModifiedBy>Kaca</cp:lastModifiedBy>
  <cp:revision>59</cp:revision>
  <dcterms:modified xsi:type="dcterms:W3CDTF">2024-12-10T21:33:02Z</dcterms:modified>
</cp:coreProperties>
</file>