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7" r:id="rId2"/>
    <p:sldId id="268" r:id="rId3"/>
    <p:sldId id="274"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72" r:id="rId20"/>
    <p:sldId id="270"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137" autoAdjust="0"/>
  </p:normalViewPr>
  <p:slideViewPr>
    <p:cSldViewPr snapToGrid="0">
      <p:cViewPr>
        <p:scale>
          <a:sx n="66" d="100"/>
          <a:sy n="66" d="100"/>
        </p:scale>
        <p:origin x="153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654A8-41A4-4985-9442-EFE9882D17D0}" type="datetimeFigureOut">
              <a:rPr lang="en-GB" smtClean="0"/>
              <a:t>03/05/2017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E8318-B42A-4C2B-85E4-BFB4B3AD7574}" type="slidenum">
              <a:rPr lang="en-GB" smtClean="0"/>
              <a:t>‹#›</a:t>
            </a:fld>
            <a:endParaRPr lang="en-GB"/>
          </a:p>
        </p:txBody>
      </p:sp>
    </p:spTree>
    <p:extLst>
      <p:ext uri="{BB962C8B-B14F-4D97-AF65-F5344CB8AC3E}">
        <p14:creationId xmlns:p14="http://schemas.microsoft.com/office/powerpoint/2010/main" val="82713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3</a:t>
            </a:fld>
            <a:endParaRPr lang="en-GB"/>
          </a:p>
        </p:txBody>
      </p:sp>
    </p:spTree>
    <p:extLst>
      <p:ext uri="{BB962C8B-B14F-4D97-AF65-F5344CB8AC3E}">
        <p14:creationId xmlns:p14="http://schemas.microsoft.com/office/powerpoint/2010/main" val="1994790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12</a:t>
            </a:fld>
            <a:endParaRPr lang="en-GB"/>
          </a:p>
        </p:txBody>
      </p:sp>
    </p:spTree>
    <p:extLst>
      <p:ext uri="{BB962C8B-B14F-4D97-AF65-F5344CB8AC3E}">
        <p14:creationId xmlns:p14="http://schemas.microsoft.com/office/powerpoint/2010/main" val="22953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13</a:t>
            </a:fld>
            <a:endParaRPr lang="en-GB"/>
          </a:p>
        </p:txBody>
      </p:sp>
    </p:spTree>
    <p:extLst>
      <p:ext uri="{BB962C8B-B14F-4D97-AF65-F5344CB8AC3E}">
        <p14:creationId xmlns:p14="http://schemas.microsoft.com/office/powerpoint/2010/main" val="3077072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14</a:t>
            </a:fld>
            <a:endParaRPr lang="en-GB"/>
          </a:p>
        </p:txBody>
      </p:sp>
    </p:spTree>
    <p:extLst>
      <p:ext uri="{BB962C8B-B14F-4D97-AF65-F5344CB8AC3E}">
        <p14:creationId xmlns:p14="http://schemas.microsoft.com/office/powerpoint/2010/main" val="4186052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15</a:t>
            </a:fld>
            <a:endParaRPr lang="en-GB"/>
          </a:p>
        </p:txBody>
      </p:sp>
    </p:spTree>
    <p:extLst>
      <p:ext uri="{BB962C8B-B14F-4D97-AF65-F5344CB8AC3E}">
        <p14:creationId xmlns:p14="http://schemas.microsoft.com/office/powerpoint/2010/main" val="3430260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16</a:t>
            </a:fld>
            <a:endParaRPr lang="en-GB"/>
          </a:p>
        </p:txBody>
      </p:sp>
    </p:spTree>
    <p:extLst>
      <p:ext uri="{BB962C8B-B14F-4D97-AF65-F5344CB8AC3E}">
        <p14:creationId xmlns:p14="http://schemas.microsoft.com/office/powerpoint/2010/main" val="3804424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17</a:t>
            </a:fld>
            <a:endParaRPr lang="en-GB"/>
          </a:p>
        </p:txBody>
      </p:sp>
    </p:spTree>
    <p:extLst>
      <p:ext uri="{BB962C8B-B14F-4D97-AF65-F5344CB8AC3E}">
        <p14:creationId xmlns:p14="http://schemas.microsoft.com/office/powerpoint/2010/main" val="1910258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18</a:t>
            </a:fld>
            <a:endParaRPr lang="en-GB"/>
          </a:p>
        </p:txBody>
      </p:sp>
    </p:spTree>
    <p:extLst>
      <p:ext uri="{BB962C8B-B14F-4D97-AF65-F5344CB8AC3E}">
        <p14:creationId xmlns:p14="http://schemas.microsoft.com/office/powerpoint/2010/main" val="156359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4</a:t>
            </a:fld>
            <a:endParaRPr lang="en-GB"/>
          </a:p>
        </p:txBody>
      </p:sp>
    </p:spTree>
    <p:extLst>
      <p:ext uri="{BB962C8B-B14F-4D97-AF65-F5344CB8AC3E}">
        <p14:creationId xmlns:p14="http://schemas.microsoft.com/office/powerpoint/2010/main" val="3374507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Objects (or Systems) can be viewed as moving from state to state</a:t>
            </a:r>
          </a:p>
          <a:p>
            <a:r>
              <a:rPr lang="en-GB" dirty="0" smtClean="0"/>
              <a:t>• Viewing a system as a set of states and transitions between states is very useful for describing complex </a:t>
            </a:r>
            <a:r>
              <a:rPr lang="en-GB" dirty="0" err="1" smtClean="0"/>
              <a:t>behaviors</a:t>
            </a:r>
            <a:endParaRPr lang="en-GB" dirty="0" smtClean="0"/>
          </a:p>
          <a:p>
            <a:r>
              <a:rPr lang="en-GB" dirty="0" smtClean="0"/>
              <a:t>• Understanding state transitions is part of system analysis and design</a:t>
            </a:r>
          </a:p>
          <a:p>
            <a:r>
              <a:rPr lang="en-GB" dirty="0" smtClean="0"/>
              <a:t>• A point in the lifecycle of a model element that satisfies some condition, where some particular action is being </a:t>
            </a:r>
            <a:r>
              <a:rPr lang="en-GB" dirty="0" err="1" smtClean="0"/>
              <a:t>performed,or</a:t>
            </a:r>
            <a:r>
              <a:rPr lang="en-GB" dirty="0" smtClean="0"/>
              <a:t> where some event is waited</a:t>
            </a:r>
          </a:p>
          <a:p>
            <a:r>
              <a:rPr lang="en-GB" dirty="0" smtClean="0"/>
              <a:t>• Simple or Composite States</a:t>
            </a:r>
          </a:p>
          <a:p>
            <a:r>
              <a:rPr lang="en-GB" dirty="0" smtClean="0"/>
              <a:t>• Start and End States</a:t>
            </a:r>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5</a:t>
            </a:fld>
            <a:endParaRPr lang="en-GB"/>
          </a:p>
        </p:txBody>
      </p:sp>
    </p:spTree>
    <p:extLst>
      <p:ext uri="{BB962C8B-B14F-4D97-AF65-F5344CB8AC3E}">
        <p14:creationId xmlns:p14="http://schemas.microsoft.com/office/powerpoint/2010/main" val="369821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Internal or External Events trigger some activity that changes the state of the system and of some of its parts</a:t>
            </a:r>
          </a:p>
          <a:p>
            <a:r>
              <a:rPr lang="en-GB" dirty="0" smtClean="0"/>
              <a:t>• Events pass information, which is elaborated by Objects operations. Objects realize Events</a:t>
            </a:r>
          </a:p>
          <a:p>
            <a:r>
              <a:rPr lang="en-GB" dirty="0" smtClean="0"/>
              <a:t>• Design involves examining events in a </a:t>
            </a:r>
            <a:r>
              <a:rPr lang="en-GB" dirty="0" err="1" smtClean="0"/>
              <a:t>Statechart</a:t>
            </a:r>
            <a:r>
              <a:rPr lang="en-GB" dirty="0" smtClean="0"/>
              <a:t> Diagram and considering how those events will be supported by system objects</a:t>
            </a:r>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6</a:t>
            </a:fld>
            <a:endParaRPr lang="en-GB"/>
          </a:p>
        </p:txBody>
      </p:sp>
    </p:spTree>
    <p:extLst>
      <p:ext uri="{BB962C8B-B14F-4D97-AF65-F5344CB8AC3E}">
        <p14:creationId xmlns:p14="http://schemas.microsoft.com/office/powerpoint/2010/main" val="3786481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7</a:t>
            </a:fld>
            <a:endParaRPr lang="en-GB"/>
          </a:p>
        </p:txBody>
      </p:sp>
    </p:spTree>
    <p:extLst>
      <p:ext uri="{BB962C8B-B14F-4D97-AF65-F5344CB8AC3E}">
        <p14:creationId xmlns:p14="http://schemas.microsoft.com/office/powerpoint/2010/main" val="3642633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8</a:t>
            </a:fld>
            <a:endParaRPr lang="en-GB"/>
          </a:p>
        </p:txBody>
      </p:sp>
    </p:spTree>
    <p:extLst>
      <p:ext uri="{BB962C8B-B14F-4D97-AF65-F5344CB8AC3E}">
        <p14:creationId xmlns:p14="http://schemas.microsoft.com/office/powerpoint/2010/main" val="158456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9</a:t>
            </a:fld>
            <a:endParaRPr lang="en-GB"/>
          </a:p>
        </p:txBody>
      </p:sp>
    </p:spTree>
    <p:extLst>
      <p:ext uri="{BB962C8B-B14F-4D97-AF65-F5344CB8AC3E}">
        <p14:creationId xmlns:p14="http://schemas.microsoft.com/office/powerpoint/2010/main" val="286510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10</a:t>
            </a:fld>
            <a:endParaRPr lang="en-GB"/>
          </a:p>
        </p:txBody>
      </p:sp>
    </p:spTree>
    <p:extLst>
      <p:ext uri="{BB962C8B-B14F-4D97-AF65-F5344CB8AC3E}">
        <p14:creationId xmlns:p14="http://schemas.microsoft.com/office/powerpoint/2010/main" val="65214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11</a:t>
            </a:fld>
            <a:endParaRPr lang="en-GB"/>
          </a:p>
        </p:txBody>
      </p:sp>
    </p:spTree>
    <p:extLst>
      <p:ext uri="{BB962C8B-B14F-4D97-AF65-F5344CB8AC3E}">
        <p14:creationId xmlns:p14="http://schemas.microsoft.com/office/powerpoint/2010/main" val="164649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C674C1-40AF-4316-930F-D25F741B3544}"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108909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42D95-1B45-4571-A4C7-4C17201C7290}"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28575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2DC59E-863D-4616-A153-5B5198F947C1}"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1252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31063-6FC5-4257-9ABE-61FB1429951C}"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3355286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6EFAF-DB67-48E3-9577-47B2462A2173}"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361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6AD102-80D0-4A81-B3FD-A48DFC1337F8}"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310150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1D1185-F8F0-428D-98D1-A69E72340E00}"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1913109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142BF1-8622-4CFA-8F2B-7E12C8B638C6}"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28568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18934B-8833-44AF-81E2-B02A01865058}"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140852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78E10-B549-4E0B-94E2-D919194D701A}"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260617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4A8662-5C29-416D-AC71-A17950895207}" type="datetime1">
              <a:rPr lang="en-GB" smtClean="0"/>
              <a:t>03/05/2017</a:t>
            </a:fld>
            <a:endParaRPr lang="en-GB"/>
          </a:p>
        </p:txBody>
      </p:sp>
      <p:sp>
        <p:nvSpPr>
          <p:cNvPr id="6" name="Footer Placeholder 5"/>
          <p:cNvSpPr>
            <a:spLocks noGrp="1"/>
          </p:cNvSpPr>
          <p:nvPr>
            <p:ph type="ftr" sz="quarter" idx="11"/>
          </p:nvPr>
        </p:nvSpPr>
        <p:spPr/>
        <p:txBody>
          <a:bodyPr/>
          <a:lstStyle/>
          <a:p>
            <a:r>
              <a:rPr lang="en-GB" smtClean="0"/>
              <a:t>Transcosmos Technologies Vietnam Co., Ltd.</a:t>
            </a:r>
            <a:endParaRPr lang="en-GB"/>
          </a:p>
        </p:txBody>
      </p:sp>
      <p:sp>
        <p:nvSpPr>
          <p:cNvPr id="7" name="Slide Number Placeholder 6"/>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362710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31A1FE-73D2-46B8-9C4F-2AA70310383B}" type="datetime1">
              <a:rPr lang="en-GB" smtClean="0"/>
              <a:t>03/05/2017</a:t>
            </a:fld>
            <a:endParaRPr lang="en-GB"/>
          </a:p>
        </p:txBody>
      </p:sp>
      <p:sp>
        <p:nvSpPr>
          <p:cNvPr id="8" name="Footer Placeholder 7"/>
          <p:cNvSpPr>
            <a:spLocks noGrp="1"/>
          </p:cNvSpPr>
          <p:nvPr>
            <p:ph type="ftr" sz="quarter" idx="11"/>
          </p:nvPr>
        </p:nvSpPr>
        <p:spPr/>
        <p:txBody>
          <a:bodyPr/>
          <a:lstStyle/>
          <a:p>
            <a:r>
              <a:rPr lang="en-GB" smtClean="0"/>
              <a:t>Transcosmos Technologies Vietnam Co., Ltd.</a:t>
            </a:r>
            <a:endParaRPr lang="en-GB"/>
          </a:p>
        </p:txBody>
      </p:sp>
      <p:sp>
        <p:nvSpPr>
          <p:cNvPr id="9" name="Slide Number Placeholder 8"/>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99833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BF5BD3-0B0C-4D05-B37F-F0D29517F10C}" type="datetime1">
              <a:rPr lang="en-GB" smtClean="0"/>
              <a:t>03/05/2017</a:t>
            </a:fld>
            <a:endParaRPr lang="en-GB"/>
          </a:p>
        </p:txBody>
      </p:sp>
      <p:sp>
        <p:nvSpPr>
          <p:cNvPr id="4" name="Footer Placeholder 3"/>
          <p:cNvSpPr>
            <a:spLocks noGrp="1"/>
          </p:cNvSpPr>
          <p:nvPr>
            <p:ph type="ftr" sz="quarter" idx="11"/>
          </p:nvPr>
        </p:nvSpPr>
        <p:spPr/>
        <p:txBody>
          <a:bodyPr/>
          <a:lstStyle/>
          <a:p>
            <a:r>
              <a:rPr lang="en-GB" smtClean="0"/>
              <a:t>Transcosmos Technologies Vietnam Co., Ltd.</a:t>
            </a:r>
            <a:endParaRPr lang="en-GB"/>
          </a:p>
        </p:txBody>
      </p:sp>
      <p:sp>
        <p:nvSpPr>
          <p:cNvPr id="5" name="Slide Number Placeholder 4"/>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21777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40AB3-E1BD-4D35-ACE6-2FAFBC403068}" type="datetime1">
              <a:rPr lang="en-GB" smtClean="0"/>
              <a:t>03/05/2017</a:t>
            </a:fld>
            <a:endParaRPr lang="en-GB"/>
          </a:p>
        </p:txBody>
      </p:sp>
      <p:sp>
        <p:nvSpPr>
          <p:cNvPr id="3" name="Footer Placeholder 2"/>
          <p:cNvSpPr>
            <a:spLocks noGrp="1"/>
          </p:cNvSpPr>
          <p:nvPr>
            <p:ph type="ftr" sz="quarter" idx="11"/>
          </p:nvPr>
        </p:nvSpPr>
        <p:spPr/>
        <p:txBody>
          <a:bodyPr/>
          <a:lstStyle/>
          <a:p>
            <a:r>
              <a:rPr lang="en-GB" smtClean="0"/>
              <a:t>Transcosmos Technologies Vietnam Co., Ltd.</a:t>
            </a:r>
            <a:endParaRPr lang="en-GB"/>
          </a:p>
        </p:txBody>
      </p:sp>
      <p:sp>
        <p:nvSpPr>
          <p:cNvPr id="4" name="Slide Number Placeholder 3"/>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149794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B4129-08DF-4195-A913-CD6C4C184CBF}" type="datetime1">
              <a:rPr lang="en-GB" smtClean="0"/>
              <a:t>03/05/2017</a:t>
            </a:fld>
            <a:endParaRPr lang="en-GB"/>
          </a:p>
        </p:txBody>
      </p:sp>
      <p:sp>
        <p:nvSpPr>
          <p:cNvPr id="6" name="Footer Placeholder 5"/>
          <p:cNvSpPr>
            <a:spLocks noGrp="1"/>
          </p:cNvSpPr>
          <p:nvPr>
            <p:ph type="ftr" sz="quarter" idx="11"/>
          </p:nvPr>
        </p:nvSpPr>
        <p:spPr/>
        <p:txBody>
          <a:bodyPr/>
          <a:lstStyle/>
          <a:p>
            <a:r>
              <a:rPr lang="en-GB" smtClean="0"/>
              <a:t>Transcosmos Technologies Vietnam Co., Ltd.</a:t>
            </a:r>
            <a:endParaRPr lang="en-GB"/>
          </a:p>
        </p:txBody>
      </p:sp>
      <p:sp>
        <p:nvSpPr>
          <p:cNvPr id="7" name="Slide Number Placeholder 6"/>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420631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1B261-F0E9-42DE-95F0-06F4202DD224}" type="datetime1">
              <a:rPr lang="en-GB" smtClean="0"/>
              <a:t>03/05/2017</a:t>
            </a:fld>
            <a:endParaRPr lang="en-GB"/>
          </a:p>
        </p:txBody>
      </p:sp>
      <p:sp>
        <p:nvSpPr>
          <p:cNvPr id="6" name="Footer Placeholder 5"/>
          <p:cNvSpPr>
            <a:spLocks noGrp="1"/>
          </p:cNvSpPr>
          <p:nvPr>
            <p:ph type="ftr" sz="quarter" idx="11"/>
          </p:nvPr>
        </p:nvSpPr>
        <p:spPr/>
        <p:txBody>
          <a:bodyPr/>
          <a:lstStyle/>
          <a:p>
            <a:r>
              <a:rPr lang="en-GB" smtClean="0"/>
              <a:t>Transcosmos Technologies Vietnam Co., Ltd.</a:t>
            </a:r>
            <a:endParaRPr lang="en-GB"/>
          </a:p>
        </p:txBody>
      </p:sp>
      <p:sp>
        <p:nvSpPr>
          <p:cNvPr id="7" name="Slide Number Placeholder 6"/>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60481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3A6243-BFC1-4C64-A456-0B0E1C1EC41D}" type="datetime1">
              <a:rPr lang="en-GB" smtClean="0"/>
              <a:t>03/05/2017</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smtClean="0"/>
              <a:t>Transcosmos Technologies Vietnam Co., Ltd.</a:t>
            </a:r>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32BB5ED-DF96-4688-801B-0488603F8F90}" type="slidenum">
              <a:rPr lang="en-GB" smtClean="0"/>
              <a:t>‹#›</a:t>
            </a:fld>
            <a:endParaRPr lang="en-GB"/>
          </a:p>
        </p:txBody>
      </p:sp>
    </p:spTree>
    <p:extLst>
      <p:ext uri="{BB962C8B-B14F-4D97-AF65-F5344CB8AC3E}">
        <p14:creationId xmlns:p14="http://schemas.microsoft.com/office/powerpoint/2010/main" val="40631019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uml-diagrams.org/common-behaviors.html#trigger-synta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uml-diagrams.org/constraint.html#constraint-synta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uml-diagrams.org/common-behaviors.html#trigger-synta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uml-diagrams.org/constraint.html#constraint-synta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4557" y="2220686"/>
            <a:ext cx="8019737" cy="943427"/>
          </a:xfrm>
          <a:effectLst>
            <a:outerShdw blurRad="50800" dist="38100" dir="2700000" algn="tl" rotWithShape="0">
              <a:prstClr val="black">
                <a:alpha val="40000"/>
              </a:prstClr>
            </a:outerShdw>
          </a:effectLst>
        </p:spPr>
        <p:txBody>
          <a:bodyPr vert="horz" lIns="68580" tIns="34290" rIns="68580" bIns="34290" rtlCol="0" anchor="b">
            <a:normAutofit/>
          </a:bodyPr>
          <a:lstStyle/>
          <a:p>
            <a:r>
              <a:rPr lang="en-US" sz="5400" dirty="0"/>
              <a:t>Activity &amp; State </a:t>
            </a:r>
            <a:r>
              <a:rPr lang="en-US" sz="5400" dirty="0" smtClean="0"/>
              <a:t>Diagram</a:t>
            </a:r>
            <a:endParaRPr lang="en-GB" sz="5400" dirty="0"/>
          </a:p>
        </p:txBody>
      </p:sp>
      <p:sp>
        <p:nvSpPr>
          <p:cNvPr id="2"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8" name="Subtitle 2"/>
          <p:cNvSpPr txBox="1">
            <a:spLocks/>
          </p:cNvSpPr>
          <p:nvPr/>
        </p:nvSpPr>
        <p:spPr>
          <a:xfrm>
            <a:off x="712657" y="4351255"/>
            <a:ext cx="3205025" cy="108089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err="1"/>
              <a:t>Đinh</a:t>
            </a:r>
            <a:r>
              <a:rPr lang="en-US" dirty="0"/>
              <a:t> </a:t>
            </a:r>
            <a:r>
              <a:rPr lang="en-US" dirty="0" err="1"/>
              <a:t>Bảo</a:t>
            </a:r>
            <a:r>
              <a:rPr lang="en-US" dirty="0"/>
              <a:t> </a:t>
            </a:r>
            <a:r>
              <a:rPr lang="en-US" dirty="0" err="1" smtClean="0"/>
              <a:t>Toàn</a:t>
            </a:r>
            <a:endParaRPr lang="en-US" dirty="0" smtClean="0"/>
          </a:p>
          <a:p>
            <a:r>
              <a:rPr lang="en-US" dirty="0" err="1" smtClean="0"/>
              <a:t>Vũ</a:t>
            </a:r>
            <a:r>
              <a:rPr lang="en-US" dirty="0" smtClean="0"/>
              <a:t> Minh </a:t>
            </a:r>
            <a:r>
              <a:rPr lang="en-US" dirty="0" err="1" smtClean="0"/>
              <a:t>Hoàng</a:t>
            </a:r>
            <a:endParaRPr lang="en-US" dirty="0" smtClean="0"/>
          </a:p>
          <a:p>
            <a:r>
              <a:rPr lang="en-US" dirty="0" smtClean="0"/>
              <a:t>05-03-2017</a:t>
            </a:r>
            <a:endParaRPr lang="en-US" dirty="0"/>
          </a:p>
        </p:txBody>
      </p:sp>
      <p:pic>
        <p:nvPicPr>
          <p:cNvPr id="9" name="Picture 2" descr="Image result for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895" y="3841479"/>
            <a:ext cx="2362200" cy="159067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886" y="445617"/>
            <a:ext cx="2185420" cy="1627635"/>
          </a:xfrm>
          <a:prstGeom prst="rect">
            <a:avLst/>
          </a:prstGeom>
        </p:spPr>
      </p:pic>
      <p:sp>
        <p:nvSpPr>
          <p:cNvPr id="6" name="Slide Number Placeholder 5"/>
          <p:cNvSpPr>
            <a:spLocks noGrp="1"/>
          </p:cNvSpPr>
          <p:nvPr>
            <p:ph type="sldNum" sz="quarter" idx="12"/>
          </p:nvPr>
        </p:nvSpPr>
        <p:spPr/>
        <p:txBody>
          <a:bodyPr/>
          <a:lstStyle/>
          <a:p>
            <a:fld id="{032BB5ED-DF96-4688-801B-0488603F8F90}" type="slidenum">
              <a:rPr lang="en-GB" smtClean="0"/>
              <a:t>1</a:t>
            </a:fld>
            <a:endParaRPr lang="en-GB"/>
          </a:p>
        </p:txBody>
      </p:sp>
    </p:spTree>
    <p:extLst>
      <p:ext uri="{BB962C8B-B14F-4D97-AF65-F5344CB8AC3E}">
        <p14:creationId xmlns:p14="http://schemas.microsoft.com/office/powerpoint/2010/main" val="4230214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10</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GB" dirty="0"/>
              <a:t>Terminate </a:t>
            </a:r>
            <a:r>
              <a:rPr lang="en-GB" dirty="0" err="1"/>
              <a:t>Pseudostate</a:t>
            </a:r>
            <a:r>
              <a:rPr lang="en-GB" b="1" dirty="0"/>
              <a:t>:</a:t>
            </a:r>
            <a:r>
              <a:rPr lang="en-GB" dirty="0"/>
              <a:t> </a:t>
            </a:r>
            <a:r>
              <a:rPr lang="en-GB" dirty="0" err="1"/>
              <a:t>là</a:t>
            </a:r>
            <a:r>
              <a:rPr lang="en-GB" dirty="0"/>
              <a:t> </a:t>
            </a:r>
            <a:r>
              <a:rPr lang="en-GB" dirty="0" err="1"/>
              <a:t>biểu</a:t>
            </a:r>
            <a:r>
              <a:rPr lang="en-GB" dirty="0"/>
              <a:t> </a:t>
            </a:r>
            <a:r>
              <a:rPr lang="en-GB" dirty="0" err="1"/>
              <a:t>tượng</a:t>
            </a:r>
            <a:r>
              <a:rPr lang="en-GB" dirty="0"/>
              <a:t> 2 </a:t>
            </a:r>
            <a:r>
              <a:rPr lang="en-GB" dirty="0" err="1"/>
              <a:t>đường</a:t>
            </a:r>
            <a:r>
              <a:rPr lang="en-GB" dirty="0"/>
              <a:t> </a:t>
            </a:r>
            <a:r>
              <a:rPr lang="en-GB" dirty="0" err="1"/>
              <a:t>chéo</a:t>
            </a:r>
            <a:r>
              <a:rPr lang="en-GB" dirty="0"/>
              <a:t> </a:t>
            </a:r>
            <a:r>
              <a:rPr lang="en-GB" dirty="0" err="1"/>
              <a:t>cắt</a:t>
            </a:r>
            <a:r>
              <a:rPr lang="en-GB" dirty="0"/>
              <a:t> </a:t>
            </a:r>
            <a:r>
              <a:rPr lang="en-GB" dirty="0" err="1"/>
              <a:t>nhau</a:t>
            </a:r>
            <a:r>
              <a:rPr lang="en-GB" dirty="0"/>
              <a:t> 90 </a:t>
            </a:r>
            <a:r>
              <a:rPr lang="en-GB" dirty="0" err="1"/>
              <a:t>dùng</a:t>
            </a:r>
            <a:r>
              <a:rPr lang="en-GB" dirty="0"/>
              <a:t> </a:t>
            </a:r>
            <a:r>
              <a:rPr lang="en-GB" dirty="0" err="1"/>
              <a:t>để</a:t>
            </a:r>
            <a:r>
              <a:rPr lang="en-GB" dirty="0"/>
              <a:t> </a:t>
            </a:r>
            <a:r>
              <a:rPr lang="en-GB" dirty="0" err="1"/>
              <a:t>thể</a:t>
            </a:r>
            <a:r>
              <a:rPr lang="en-GB" dirty="0"/>
              <a:t> </a:t>
            </a:r>
            <a:r>
              <a:rPr lang="en-GB" dirty="0" err="1"/>
              <a:t>hiện</a:t>
            </a:r>
            <a:r>
              <a:rPr lang="en-GB" dirty="0"/>
              <a:t> </a:t>
            </a:r>
            <a:r>
              <a:rPr lang="en-GB" dirty="0" err="1"/>
              <a:t>sự</a:t>
            </a:r>
            <a:r>
              <a:rPr lang="en-GB" dirty="0"/>
              <a:t> </a:t>
            </a:r>
            <a:r>
              <a:rPr lang="en-GB" dirty="0" err="1"/>
              <a:t>chấm</a:t>
            </a:r>
            <a:r>
              <a:rPr lang="en-GB" dirty="0"/>
              <a:t> </a:t>
            </a:r>
            <a:r>
              <a:rPr lang="en-GB" dirty="0" err="1"/>
              <a:t>dứt</a:t>
            </a:r>
            <a:r>
              <a:rPr lang="en-GB" dirty="0"/>
              <a:t> </a:t>
            </a:r>
            <a:r>
              <a:rPr lang="en-GB" dirty="0" err="1"/>
              <a:t>của</a:t>
            </a:r>
            <a:r>
              <a:rPr lang="en-GB" dirty="0"/>
              <a:t> state diagram</a:t>
            </a:r>
            <a:r>
              <a:rPr lang="en-GB" dirty="0" smtClean="0"/>
              <a:t>.</a:t>
            </a:r>
            <a:endParaRPr lang="en-GB"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4098" name="Picture 18" descr="A terminate pseudostate is shown as a cro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228" y="3259712"/>
            <a:ext cx="3590344" cy="118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5558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11</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GB" dirty="0"/>
              <a:t>Entry Point: </a:t>
            </a:r>
            <a:r>
              <a:rPr lang="en-GB" dirty="0" err="1"/>
              <a:t>là</a:t>
            </a:r>
            <a:r>
              <a:rPr lang="en-GB" dirty="0"/>
              <a:t> một </a:t>
            </a:r>
            <a:r>
              <a:rPr lang="en-GB" dirty="0" err="1"/>
              <a:t>điểm</a:t>
            </a:r>
            <a:r>
              <a:rPr lang="en-GB" dirty="0"/>
              <a:t> </a:t>
            </a:r>
            <a:r>
              <a:rPr lang="en-GB" dirty="0" err="1"/>
              <a:t>truy</a:t>
            </a:r>
            <a:r>
              <a:rPr lang="en-GB" dirty="0"/>
              <a:t> cập </a:t>
            </a:r>
            <a:r>
              <a:rPr lang="en-GB" dirty="0" err="1"/>
              <a:t>vào</a:t>
            </a:r>
            <a:r>
              <a:rPr lang="en-GB" dirty="0"/>
              <a:t> </a:t>
            </a:r>
            <a:r>
              <a:rPr lang="en-GB" dirty="0" err="1"/>
              <a:t>trong</a:t>
            </a:r>
            <a:r>
              <a:rPr lang="en-GB" dirty="0"/>
              <a:t> một composite state, </a:t>
            </a:r>
            <a:r>
              <a:rPr lang="en-GB" dirty="0" err="1"/>
              <a:t>hoặc</a:t>
            </a:r>
            <a:r>
              <a:rPr lang="en-GB" dirty="0"/>
              <a:t> một state machine</a:t>
            </a:r>
            <a:endParaRPr lang="en-GB"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5122" name="Picture 20" descr="Entry point shown as a small circle on the border of the state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123" y="3067005"/>
            <a:ext cx="2367817" cy="222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0597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12</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GB" dirty="0"/>
              <a:t>Exit Point: </a:t>
            </a:r>
            <a:r>
              <a:rPr lang="en-GB" dirty="0" err="1"/>
              <a:t>là</a:t>
            </a:r>
            <a:r>
              <a:rPr lang="en-GB" dirty="0"/>
              <a:t> một </a:t>
            </a:r>
            <a:r>
              <a:rPr lang="en-GB" dirty="0" err="1"/>
              <a:t>điểm</a:t>
            </a:r>
            <a:r>
              <a:rPr lang="en-GB" dirty="0"/>
              <a:t> </a:t>
            </a:r>
            <a:r>
              <a:rPr lang="en-GB" dirty="0" err="1"/>
              <a:t>đi</a:t>
            </a:r>
            <a:r>
              <a:rPr lang="en-GB" dirty="0"/>
              <a:t> </a:t>
            </a:r>
            <a:r>
              <a:rPr lang="en-GB" dirty="0" err="1"/>
              <a:t>thoát</a:t>
            </a:r>
            <a:r>
              <a:rPr lang="en-GB" dirty="0"/>
              <a:t> </a:t>
            </a:r>
            <a:r>
              <a:rPr lang="en-GB" dirty="0" err="1"/>
              <a:t>khỏi</a:t>
            </a:r>
            <a:r>
              <a:rPr lang="en-GB" dirty="0"/>
              <a:t> một composite state </a:t>
            </a:r>
            <a:r>
              <a:rPr lang="en-GB" dirty="0" err="1"/>
              <a:t>hoặc</a:t>
            </a:r>
            <a:r>
              <a:rPr lang="en-GB" dirty="0"/>
              <a:t> một state machine.</a:t>
            </a:r>
            <a:endParaRPr lang="en-GB"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6146" name="Picture 21" descr="Exit point shown as a small circle with a cross on the border of the state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088" y="3127882"/>
            <a:ext cx="2108826" cy="210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6054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13</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t>Choice: Là một điểm được dùng để lựa chọn nhánh tiếp theo trạng thái.</a:t>
            </a:r>
            <a:endParaRPr lang="en-GB"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7170" name="Picture 22" descr="A choice pseudostate is shown as a diamond-shaped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485" y="3068406"/>
            <a:ext cx="3153229" cy="185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352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14</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t>Fork: là điểm chia từ một chuyển đổi đầu vào thành 2 hoặc nhiều hơn chuyển đổi</a:t>
            </a:r>
            <a:endParaRPr lang="en-GB"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8194" name="Picture 24" descr="The notation for a fork is a short heavy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053" y="3259712"/>
            <a:ext cx="3527302" cy="17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5642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15</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t>Join: là điểm dùng để hợp các transitions thành một transitions.</a:t>
            </a:r>
            <a:endParaRPr lang="en-GB"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9218" name="Picture 26" descr="The notation for a join is a short heavy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167" y="3186223"/>
            <a:ext cx="3658429" cy="173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188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16</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t>Junction: Điểm tập hợp của các của các transitions</a:t>
            </a:r>
            <a:endParaRPr lang="en-GB"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42"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256" y="2597630"/>
            <a:ext cx="4894262"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359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17</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US" dirty="0"/>
              <a:t>History </a:t>
            </a:r>
            <a:r>
              <a:rPr lang="en-US" dirty="0" err="1" smtClean="0"/>
              <a:t>Pseudostate</a:t>
            </a:r>
            <a:r>
              <a:rPr lang="vi-VN" dirty="0" smtClean="0"/>
              <a:t>: </a:t>
            </a:r>
            <a:r>
              <a:rPr lang="en-US" dirty="0" smtClean="0"/>
              <a:t>Là </a:t>
            </a:r>
            <a:r>
              <a:rPr lang="en-US" dirty="0" err="1" smtClean="0"/>
              <a:t>điểm</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GB"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126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33" y="3433218"/>
            <a:ext cx="1664479" cy="11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4722" y="3417505"/>
            <a:ext cx="1543222" cy="11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4420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18</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t>Final State: Là biểu tượng trạng thái kết thúc trong state diagram. </a:t>
            </a:r>
            <a:endParaRPr lang="en-GB"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2290" name="Picture 2" descr="Final st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946" y="3400862"/>
            <a:ext cx="2724965" cy="117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008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smtClean="0"/>
              <a:t>3. </a:t>
            </a:r>
            <a:r>
              <a:rPr lang="en-US" sz="3000" b="1" dirty="0" err="1" smtClean="0"/>
              <a:t>Kết</a:t>
            </a:r>
            <a:r>
              <a:rPr lang="en-US" sz="3000" b="1" dirty="0" smtClean="0"/>
              <a:t> </a:t>
            </a:r>
            <a:r>
              <a:rPr lang="en-US" sz="3000" b="1" dirty="0" err="1" smtClean="0"/>
              <a:t>luận</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Content Placeholder 2"/>
          <p:cNvSpPr>
            <a:spLocks noGrp="1"/>
          </p:cNvSpPr>
          <p:nvPr>
            <p:ph idx="1"/>
          </p:nvPr>
        </p:nvSpPr>
        <p:spPr>
          <a:xfrm>
            <a:off x="495797" y="1193864"/>
            <a:ext cx="6746832" cy="1489376"/>
          </a:xfrm>
        </p:spPr>
        <p:txBody>
          <a:bodyPr>
            <a:normAutofit/>
          </a:bodyPr>
          <a:lstStyle/>
          <a:p>
            <a:pPr marL="514350" indent="-514350">
              <a:buAutoNum type="arabicPeriod"/>
            </a:pPr>
            <a:r>
              <a:rPr lang="en-US" dirty="0" err="1" smtClean="0">
                <a:latin typeface="+mj-lt"/>
              </a:rPr>
              <a:t>Đọc</a:t>
            </a:r>
            <a:r>
              <a:rPr lang="en-US" dirty="0" smtClean="0">
                <a:latin typeface="+mj-lt"/>
              </a:rPr>
              <a:t> và </a:t>
            </a:r>
            <a:r>
              <a:rPr lang="en-US" dirty="0" err="1" smtClean="0">
                <a:latin typeface="+mj-lt"/>
              </a:rPr>
              <a:t>hiểu</a:t>
            </a:r>
            <a:r>
              <a:rPr lang="en-US" dirty="0" smtClean="0">
                <a:latin typeface="+mj-lt"/>
              </a:rPr>
              <a:t> state diagram </a:t>
            </a:r>
            <a:r>
              <a:rPr lang="en-US" dirty="0" err="1" smtClean="0">
                <a:latin typeface="+mj-lt"/>
              </a:rPr>
              <a:t>giúp</a:t>
            </a:r>
            <a:r>
              <a:rPr lang="en-US" dirty="0" smtClean="0">
                <a:latin typeface="+mj-lt"/>
              </a:rPr>
              <a:t> ta </a:t>
            </a:r>
            <a:r>
              <a:rPr lang="en-US" dirty="0" err="1" smtClean="0">
                <a:latin typeface="+mj-lt"/>
              </a:rPr>
              <a:t>hiểu</a:t>
            </a:r>
            <a:r>
              <a:rPr lang="en-US" dirty="0" smtClean="0">
                <a:latin typeface="+mj-lt"/>
              </a:rPr>
              <a:t> </a:t>
            </a:r>
            <a:r>
              <a:rPr lang="en-US" dirty="0" err="1" smtClean="0">
                <a:latin typeface="+mj-lt"/>
              </a:rPr>
              <a:t>rõ</a:t>
            </a:r>
            <a:r>
              <a:rPr lang="en-US" dirty="0" smtClean="0">
                <a:latin typeface="+mj-lt"/>
              </a:rPr>
              <a:t> </a:t>
            </a:r>
            <a:r>
              <a:rPr lang="en-US" dirty="0" err="1" smtClean="0">
                <a:latin typeface="+mj-lt"/>
              </a:rPr>
              <a:t>hơn</a:t>
            </a:r>
            <a:r>
              <a:rPr lang="en-US" dirty="0" smtClean="0">
                <a:latin typeface="+mj-lt"/>
              </a:rPr>
              <a:t> về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đó</a:t>
            </a:r>
            <a:r>
              <a:rPr lang="en-US" dirty="0" smtClean="0">
                <a:latin typeface="+mj-lt"/>
              </a:rPr>
              <a:t> </a:t>
            </a:r>
            <a:r>
              <a:rPr lang="en-US" dirty="0" err="1" smtClean="0">
                <a:latin typeface="+mj-lt"/>
              </a:rPr>
              <a:t>giúp</a:t>
            </a:r>
            <a:r>
              <a:rPr lang="en-US" dirty="0" smtClean="0">
                <a:latin typeface="+mj-lt"/>
              </a:rPr>
              <a:t> ta </a:t>
            </a:r>
            <a:r>
              <a:rPr lang="en-US" dirty="0" err="1" smtClean="0">
                <a:latin typeface="+mj-lt"/>
              </a:rPr>
              <a:t>phát</a:t>
            </a:r>
            <a:r>
              <a:rPr lang="en-US" dirty="0" smtClean="0">
                <a:latin typeface="+mj-lt"/>
              </a:rPr>
              <a:t> </a:t>
            </a:r>
            <a:r>
              <a:rPr lang="en-US" dirty="0" err="1" smtClean="0">
                <a:latin typeface="+mj-lt"/>
              </a:rPr>
              <a:t>triển</a:t>
            </a:r>
            <a:r>
              <a:rPr lang="en-US" dirty="0" smtClean="0">
                <a:latin typeface="+mj-lt"/>
              </a:rPr>
              <a:t> và </a:t>
            </a:r>
            <a:r>
              <a:rPr lang="en-US" dirty="0" err="1" smtClean="0">
                <a:latin typeface="+mj-lt"/>
              </a:rPr>
              <a:t>lập</a:t>
            </a:r>
            <a:r>
              <a:rPr lang="en-US" dirty="0" smtClean="0">
                <a:latin typeface="+mj-lt"/>
              </a:rPr>
              <a:t> </a:t>
            </a:r>
            <a:r>
              <a:rPr lang="en-US" dirty="0" err="1" smtClean="0">
                <a:latin typeface="+mj-lt"/>
              </a:rPr>
              <a:t>trình</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a:latin typeface="+mj-lt"/>
              </a:rPr>
              <a:t> </a:t>
            </a:r>
            <a:r>
              <a:rPr lang="en-US" dirty="0" err="1" smtClean="0">
                <a:latin typeface="+mj-lt"/>
              </a:rPr>
              <a:t>có</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phức</a:t>
            </a:r>
            <a:r>
              <a:rPr lang="en-US" dirty="0" smtClean="0">
                <a:latin typeface="+mj-lt"/>
              </a:rPr>
              <a:t> </a:t>
            </a:r>
            <a:r>
              <a:rPr lang="en-US" dirty="0" err="1" smtClean="0">
                <a:latin typeface="+mj-lt"/>
              </a:rPr>
              <a:t>tạp</a:t>
            </a:r>
            <a:r>
              <a:rPr lang="en-US" dirty="0" smtClean="0">
                <a:latin typeface="+mj-lt"/>
              </a:rPr>
              <a:t>.</a:t>
            </a:r>
            <a:endParaRPr lang="en-US" sz="1800" dirty="0" smtClean="0">
              <a:latin typeface="+mj-lt"/>
            </a:endParaRPr>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787730" y="6356351"/>
            <a:ext cx="2057400" cy="365125"/>
          </a:xfrm>
        </p:spPr>
        <p:txBody>
          <a:bodyPr/>
          <a:lstStyle/>
          <a:p>
            <a:r>
              <a:rPr lang="en-US" dirty="0" smtClean="0"/>
              <a:t>5</a:t>
            </a:r>
            <a:endParaRPr lang="en-US" dirty="0"/>
          </a:p>
        </p:txBody>
      </p:sp>
    </p:spTree>
    <p:extLst>
      <p:ext uri="{BB962C8B-B14F-4D97-AF65-F5344CB8AC3E}">
        <p14:creationId xmlns:p14="http://schemas.microsoft.com/office/powerpoint/2010/main" val="2511453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err="1" smtClean="0"/>
              <a:t>Nghị</a:t>
            </a:r>
            <a:r>
              <a:rPr lang="en-US" sz="3000" b="1" dirty="0" smtClean="0"/>
              <a:t> </a:t>
            </a:r>
            <a:r>
              <a:rPr lang="en-US" sz="3000" b="1" dirty="0" err="1" smtClean="0"/>
              <a:t>trình</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Content Placeholder 2"/>
          <p:cNvSpPr>
            <a:spLocks noGrp="1"/>
          </p:cNvSpPr>
          <p:nvPr>
            <p:ph idx="1"/>
          </p:nvPr>
        </p:nvSpPr>
        <p:spPr>
          <a:xfrm>
            <a:off x="495797" y="1193864"/>
            <a:ext cx="8349334" cy="4176626"/>
          </a:xfrm>
        </p:spPr>
        <p:txBody>
          <a:bodyPr>
            <a:normAutofit/>
          </a:bodyPr>
          <a:lstStyle/>
          <a:p>
            <a:pPr marL="514350" indent="-514350">
              <a:buAutoNum type="arabicPeriod"/>
            </a:pPr>
            <a:r>
              <a:rPr lang="en-US" sz="2000" b="1" dirty="0" err="1" smtClean="0">
                <a:latin typeface="+mj-lt"/>
              </a:rPr>
              <a:t>Giới</a:t>
            </a:r>
            <a:r>
              <a:rPr lang="en-US" sz="2000" b="1" dirty="0" smtClean="0">
                <a:latin typeface="+mj-lt"/>
              </a:rPr>
              <a:t> </a:t>
            </a:r>
            <a:r>
              <a:rPr lang="en-US" sz="2000" b="1" dirty="0" err="1" smtClean="0">
                <a:latin typeface="+mj-lt"/>
              </a:rPr>
              <a:t>thiệu</a:t>
            </a:r>
            <a:r>
              <a:rPr lang="en-US" sz="2000" b="1" dirty="0" smtClean="0">
                <a:latin typeface="+mj-lt"/>
              </a:rPr>
              <a:t> </a:t>
            </a:r>
            <a:r>
              <a:rPr lang="en-US" sz="2000" b="1" dirty="0" err="1" smtClean="0">
                <a:latin typeface="+mj-lt"/>
              </a:rPr>
              <a:t>đề</a:t>
            </a:r>
            <a:r>
              <a:rPr lang="en-US" sz="2000" b="1" dirty="0" smtClean="0">
                <a:latin typeface="+mj-lt"/>
              </a:rPr>
              <a:t> </a:t>
            </a:r>
            <a:r>
              <a:rPr lang="en-US" sz="2000" b="1" dirty="0" err="1" smtClean="0">
                <a:latin typeface="+mj-lt"/>
              </a:rPr>
              <a:t>tài</a:t>
            </a:r>
            <a:r>
              <a:rPr lang="en-US" sz="2000" b="1" dirty="0" smtClean="0">
                <a:latin typeface="+mj-lt"/>
              </a:rPr>
              <a:t>.</a:t>
            </a:r>
          </a:p>
          <a:p>
            <a:pPr marL="514350" indent="-514350">
              <a:buAutoNum type="arabicPeriod"/>
            </a:pPr>
            <a:r>
              <a:rPr lang="en-US" sz="2000" b="1" dirty="0" err="1" smtClean="0">
                <a:latin typeface="+mj-lt"/>
              </a:rPr>
              <a:t>Nội</a:t>
            </a:r>
            <a:r>
              <a:rPr lang="en-US" sz="2000" b="1" dirty="0" smtClean="0">
                <a:latin typeface="+mj-lt"/>
              </a:rPr>
              <a:t> dung </a:t>
            </a:r>
            <a:r>
              <a:rPr lang="en-US" sz="2000" b="1" dirty="0" err="1" smtClean="0">
                <a:latin typeface="+mj-lt"/>
              </a:rPr>
              <a:t>nghiên</a:t>
            </a:r>
            <a:r>
              <a:rPr lang="en-US" sz="2000" b="1" dirty="0" smtClean="0">
                <a:latin typeface="+mj-lt"/>
              </a:rPr>
              <a:t> </a:t>
            </a:r>
            <a:r>
              <a:rPr lang="en-US" sz="2000" b="1" dirty="0" err="1" smtClean="0">
                <a:latin typeface="+mj-lt"/>
              </a:rPr>
              <a:t>cứu</a:t>
            </a:r>
            <a:endParaRPr lang="en-US" sz="2000" b="1" dirty="0" smtClean="0">
              <a:latin typeface="+mj-lt"/>
            </a:endParaRPr>
          </a:p>
          <a:p>
            <a:pPr marL="514350" indent="-514350">
              <a:buAutoNum type="arabicPeriod"/>
            </a:pPr>
            <a:r>
              <a:rPr lang="en-US" sz="2000" b="1" dirty="0" err="1" smtClean="0">
                <a:latin typeface="+mj-lt"/>
              </a:rPr>
              <a:t>Kết</a:t>
            </a:r>
            <a:r>
              <a:rPr lang="en-US" sz="2000" b="1" dirty="0" smtClean="0">
                <a:latin typeface="+mj-lt"/>
              </a:rPr>
              <a:t> </a:t>
            </a:r>
            <a:r>
              <a:rPr lang="en-US" sz="2000" b="1" dirty="0" err="1" smtClean="0">
                <a:latin typeface="+mj-lt"/>
              </a:rPr>
              <a:t>luận</a:t>
            </a:r>
            <a:endParaRPr lang="en-US" sz="2000" b="1" dirty="0" smtClean="0">
              <a:latin typeface="+mj-lt"/>
            </a:endParaRPr>
          </a:p>
          <a:p>
            <a:pPr marL="514350" indent="-514350">
              <a:buAutoNum type="arabicPeriod"/>
            </a:pPr>
            <a:r>
              <a:rPr lang="en-US" sz="2000" b="1" dirty="0" smtClean="0">
                <a:latin typeface="+mj-lt"/>
              </a:rPr>
              <a:t>Workshop</a:t>
            </a:r>
            <a:endParaRPr lang="en-US" sz="2000" b="1" dirty="0">
              <a:latin typeface="+mj-lt"/>
            </a:endParaRPr>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787730" y="6356351"/>
            <a:ext cx="2057400" cy="365125"/>
          </a:xfrm>
        </p:spPr>
        <p:txBody>
          <a:bodyPr/>
          <a:lstStyle/>
          <a:p>
            <a:r>
              <a:rPr lang="en-US" dirty="0" smtClean="0"/>
              <a:t>2</a:t>
            </a:r>
            <a:endParaRPr lang="en-US" dirty="0"/>
          </a:p>
        </p:txBody>
      </p:sp>
    </p:spTree>
    <p:extLst>
      <p:ext uri="{BB962C8B-B14F-4D97-AF65-F5344CB8AC3E}">
        <p14:creationId xmlns:p14="http://schemas.microsoft.com/office/powerpoint/2010/main" val="2864487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smtClean="0"/>
              <a:t>4. Workshop</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Content Placeholder 2"/>
          <p:cNvSpPr>
            <a:spLocks noGrp="1"/>
          </p:cNvSpPr>
          <p:nvPr>
            <p:ph idx="1"/>
          </p:nvPr>
        </p:nvSpPr>
        <p:spPr>
          <a:xfrm>
            <a:off x="495797" y="1193864"/>
            <a:ext cx="8349334" cy="1489376"/>
          </a:xfrm>
        </p:spPr>
        <p:txBody>
          <a:bodyPr>
            <a:normAutofit/>
          </a:bodyPr>
          <a:lstStyle/>
          <a:p>
            <a:pPr marL="514350" indent="-514350">
              <a:buAutoNum type="arabicPeriod"/>
            </a:pPr>
            <a:endParaRPr lang="en-US" sz="1800" dirty="0" smtClean="0">
              <a:latin typeface="+mj-lt"/>
            </a:endParaRPr>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787730" y="6356351"/>
            <a:ext cx="2057400" cy="365125"/>
          </a:xfrm>
        </p:spPr>
        <p:txBody>
          <a:bodyPr/>
          <a:lstStyle/>
          <a:p>
            <a:r>
              <a:rPr lang="en-US" dirty="0" smtClean="0"/>
              <a:t>6</a:t>
            </a:r>
            <a:endParaRPr lang="en-US" dirty="0"/>
          </a:p>
        </p:txBody>
      </p:sp>
    </p:spTree>
    <p:extLst>
      <p:ext uri="{BB962C8B-B14F-4D97-AF65-F5344CB8AC3E}">
        <p14:creationId xmlns:p14="http://schemas.microsoft.com/office/powerpoint/2010/main" val="3510346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73818" y="2710013"/>
            <a:ext cx="8471312" cy="1564045"/>
          </a:xfrm>
        </p:spPr>
        <p:txBody>
          <a:bodyPr>
            <a:noAutofit/>
          </a:bodyPr>
          <a:lstStyle/>
          <a:p>
            <a:pPr algn="ctr"/>
            <a:r>
              <a:rPr lang="en-US" sz="9600" i="1" dirty="0" smtClean="0">
                <a:effectLst>
                  <a:outerShdw blurRad="38100" dist="38100" dir="2700000" algn="tl">
                    <a:srgbClr val="000000">
                      <a:alpha val="43137"/>
                    </a:srgbClr>
                  </a:outerShdw>
                </a:effectLst>
              </a:rPr>
              <a:t>Thank you!</a:t>
            </a:r>
            <a:endParaRPr lang="en-US" sz="9600" i="1" dirty="0">
              <a:effectLst>
                <a:outerShdw blurRad="38100" dist="38100" dir="2700000" algn="tl">
                  <a:srgbClr val="000000">
                    <a:alpha val="43137"/>
                  </a:srgbClr>
                </a:outerShdw>
              </a:effectLst>
            </a:endParaRPr>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787730" y="6356351"/>
            <a:ext cx="2057400" cy="365125"/>
          </a:xfrm>
        </p:spPr>
        <p:txBody>
          <a:bodyPr/>
          <a:lstStyle/>
          <a:p>
            <a:r>
              <a:rPr lang="en-US" dirty="0" smtClean="0"/>
              <a:t>7</a:t>
            </a:r>
            <a:endParaRPr lang="en-US" dirty="0"/>
          </a:p>
        </p:txBody>
      </p:sp>
    </p:spTree>
    <p:extLst>
      <p:ext uri="{BB962C8B-B14F-4D97-AF65-F5344CB8AC3E}">
        <p14:creationId xmlns:p14="http://schemas.microsoft.com/office/powerpoint/2010/main" val="4169777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err="1" smtClean="0"/>
              <a:t>Giới</a:t>
            </a:r>
            <a:r>
              <a:rPr lang="en-US" sz="3000" b="1" dirty="0" smtClean="0"/>
              <a:t> </a:t>
            </a:r>
            <a:r>
              <a:rPr lang="en-US" sz="3000" b="1" dirty="0" err="1" smtClean="0"/>
              <a:t>thiệu</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Content Placeholder 2"/>
          <p:cNvSpPr>
            <a:spLocks noGrp="1"/>
          </p:cNvSpPr>
          <p:nvPr>
            <p:ph idx="1"/>
          </p:nvPr>
        </p:nvSpPr>
        <p:spPr>
          <a:xfrm>
            <a:off x="495797" y="1193864"/>
            <a:ext cx="6774798" cy="4789158"/>
          </a:xfrm>
        </p:spPr>
        <p:txBody>
          <a:bodyPr>
            <a:normAutofit/>
          </a:bodyPr>
          <a:lstStyle/>
          <a:p>
            <a:pPr marL="0" indent="0">
              <a:buNone/>
            </a:pPr>
            <a:r>
              <a:rPr lang="en-US" dirty="0"/>
              <a:t>Activity </a:t>
            </a:r>
            <a:r>
              <a:rPr lang="en-US" dirty="0" smtClean="0"/>
              <a:t>diagram và State diagram </a:t>
            </a:r>
            <a:r>
              <a:rPr lang="en-US" dirty="0" err="1" smtClean="0"/>
              <a:t>là</a:t>
            </a:r>
            <a:r>
              <a:rPr lang="en-US" dirty="0" smtClean="0"/>
              <a:t> </a:t>
            </a:r>
            <a:r>
              <a:rPr lang="en-US" dirty="0" err="1" smtClean="0"/>
              <a:t>các</a:t>
            </a:r>
            <a:r>
              <a:rPr lang="en-US" dirty="0" smtClean="0"/>
              <a:t> </a:t>
            </a:r>
            <a:r>
              <a:rPr lang="en-US" dirty="0" err="1" smtClean="0"/>
              <a:t>biểu</a:t>
            </a:r>
            <a:r>
              <a:rPr lang="en-US" dirty="0" smtClean="0"/>
              <a:t> </a:t>
            </a:r>
            <a:r>
              <a:rPr lang="en-US" dirty="0" err="1" smtClean="0"/>
              <a:t>đồ</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trong</a:t>
            </a:r>
            <a:r>
              <a:rPr lang="en-US" dirty="0" smtClean="0"/>
              <a:t> </a:t>
            </a:r>
            <a:r>
              <a:rPr lang="en-US" dirty="0" err="1" smtClean="0"/>
              <a:t>phân</a:t>
            </a:r>
            <a:r>
              <a:rPr lang="en-US" dirty="0" smtClean="0"/>
              <a:t> </a:t>
            </a:r>
            <a:r>
              <a:rPr lang="en-US" dirty="0" err="1" smtClean="0"/>
              <a:t>tích</a:t>
            </a:r>
            <a:r>
              <a:rPr lang="en-US" dirty="0" smtClean="0"/>
              <a:t> và </a:t>
            </a:r>
            <a:r>
              <a:rPr lang="en-US" dirty="0" err="1" smtClean="0"/>
              <a:t>thiết</a:t>
            </a:r>
            <a:r>
              <a:rPr lang="en-US" dirty="0" smtClean="0"/>
              <a:t> </a:t>
            </a:r>
            <a:r>
              <a:rPr lang="en-US" dirty="0" err="1" smtClean="0"/>
              <a:t>kế</a:t>
            </a:r>
            <a:r>
              <a:rPr lang="en-US" dirty="0" smtClean="0"/>
              <a:t> </a:t>
            </a:r>
            <a:r>
              <a:rPr lang="en-US" dirty="0" err="1" smtClean="0"/>
              <a:t>phần</a:t>
            </a:r>
            <a:r>
              <a:rPr lang="en-US" dirty="0" smtClean="0"/>
              <a:t> </a:t>
            </a:r>
            <a:r>
              <a:rPr lang="en-US" dirty="0" err="1" smtClean="0"/>
              <a:t>mềm</a:t>
            </a:r>
            <a:r>
              <a:rPr lang="en-US" dirty="0" smtClean="0"/>
              <a:t>.</a:t>
            </a:r>
            <a:r>
              <a:rPr lang="en-US" dirty="0"/>
              <a:t> </a:t>
            </a:r>
            <a:endParaRPr lang="en-US" dirty="0" smtClean="0"/>
          </a:p>
          <a:p>
            <a:pPr marL="0" indent="0">
              <a:buNone/>
            </a:pPr>
            <a:r>
              <a:rPr lang="en-US" dirty="0" err="1" smtClean="0"/>
              <a:t>Đọc</a:t>
            </a:r>
            <a:r>
              <a:rPr lang="en-US" dirty="0" smtClean="0"/>
              <a:t> và </a:t>
            </a:r>
            <a:r>
              <a:rPr lang="en-US" dirty="0" err="1" smtClean="0"/>
              <a:t>hiểu</a:t>
            </a:r>
            <a:r>
              <a:rPr lang="en-US" dirty="0" smtClean="0"/>
              <a:t> </a:t>
            </a:r>
            <a:r>
              <a:rPr lang="en-US" dirty="0" err="1" smtClean="0"/>
              <a:t>loại</a:t>
            </a:r>
            <a:r>
              <a:rPr lang="en-US" dirty="0" smtClean="0"/>
              <a:t> </a:t>
            </a:r>
            <a:r>
              <a:rPr lang="en-US" dirty="0" err="1" smtClean="0"/>
              <a:t>biểu</a:t>
            </a:r>
            <a:r>
              <a:rPr lang="en-US" dirty="0" smtClean="0"/>
              <a:t> </a:t>
            </a:r>
            <a:r>
              <a:rPr lang="en-US" dirty="0" err="1" smtClean="0"/>
              <a:t>đồ</a:t>
            </a:r>
            <a:r>
              <a:rPr lang="en-US" dirty="0" smtClean="0"/>
              <a:t> </a:t>
            </a:r>
            <a:r>
              <a:rPr lang="en-US" dirty="0" err="1" smtClean="0"/>
              <a:t>giúp</a:t>
            </a:r>
            <a:r>
              <a:rPr lang="en-US" dirty="0" smtClean="0"/>
              <a:t> trên </a:t>
            </a:r>
            <a:r>
              <a:rPr lang="en-US" dirty="0" err="1" smtClean="0"/>
              <a:t>giúp</a:t>
            </a:r>
            <a:r>
              <a:rPr lang="en-US" dirty="0" smtClean="0"/>
              <a:t> </a:t>
            </a:r>
            <a:r>
              <a:rPr lang="en-US" dirty="0" err="1" smtClean="0"/>
              <a:t>cho</a:t>
            </a:r>
            <a:r>
              <a:rPr lang="en-US" dirty="0" smtClean="0"/>
              <a:t> việc </a:t>
            </a:r>
            <a:r>
              <a:rPr lang="en-US" dirty="0" err="1" smtClean="0"/>
              <a:t>hiểu</a:t>
            </a:r>
            <a:r>
              <a:rPr lang="en-US" dirty="0"/>
              <a:t> </a:t>
            </a:r>
            <a:r>
              <a:rPr lang="en-US" dirty="0" smtClean="0"/>
              <a:t>và </a:t>
            </a:r>
            <a:r>
              <a:rPr lang="en-US" dirty="0" err="1" smtClean="0"/>
              <a:t>nắm</a:t>
            </a:r>
            <a:r>
              <a:rPr lang="en-US" dirty="0" smtClean="0"/>
              <a:t> </a:t>
            </a:r>
            <a:r>
              <a:rPr lang="en-US" dirty="0" err="1" smtClean="0"/>
              <a:t>rõ</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làm</a:t>
            </a:r>
            <a:r>
              <a:rPr lang="en-US" dirty="0" smtClean="0"/>
              <a:t> </a:t>
            </a:r>
            <a:r>
              <a:rPr lang="en-US" dirty="0" err="1" smtClean="0"/>
              <a:t>trong</a:t>
            </a:r>
            <a:r>
              <a:rPr lang="en-US" dirty="0" smtClean="0"/>
              <a:t> </a:t>
            </a:r>
            <a:r>
              <a:rPr lang="en-US" dirty="0" err="1" smtClean="0"/>
              <a:t>lúc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a:t>
            </a:r>
          </a:p>
          <a:p>
            <a:pPr marL="0" indent="0">
              <a:buNone/>
            </a:pPr>
            <a:endParaRPr lang="en-US" dirty="0" smtClean="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3</a:t>
            </a:fld>
            <a:endParaRPr lang="en-US" sz="1400" dirty="0">
              <a:solidFill>
                <a:schemeClr val="accent3">
                  <a:lumMod val="40000"/>
                  <a:lumOff val="60000"/>
                </a:schemeClr>
              </a:solidFill>
            </a:endParaRPr>
          </a:p>
        </p:txBody>
      </p:sp>
    </p:spTree>
    <p:extLst>
      <p:ext uri="{BB962C8B-B14F-4D97-AF65-F5344CB8AC3E}">
        <p14:creationId xmlns:p14="http://schemas.microsoft.com/office/powerpoint/2010/main" val="2457418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4</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Khái</a:t>
            </a:r>
            <a:r>
              <a:rPr lang="en-US" dirty="0" smtClean="0"/>
              <a:t> </a:t>
            </a:r>
            <a:r>
              <a:rPr lang="en-US" dirty="0" err="1" smtClean="0"/>
              <a:t>Niệm</a:t>
            </a:r>
            <a:endParaRPr lang="en-GB" dirty="0"/>
          </a:p>
        </p:txBody>
      </p:sp>
      <p:sp>
        <p:nvSpPr>
          <p:cNvPr id="13" name="Content Placeholder 2"/>
          <p:cNvSpPr>
            <a:spLocks noGrp="1"/>
          </p:cNvSpPr>
          <p:nvPr>
            <p:ph idx="1"/>
          </p:nvPr>
        </p:nvSpPr>
        <p:spPr>
          <a:xfrm>
            <a:off x="899531" y="2197618"/>
            <a:ext cx="6347714" cy="1616099"/>
          </a:xfrm>
        </p:spPr>
        <p:txBody>
          <a:bodyPr>
            <a:normAutofit/>
          </a:bodyPr>
          <a:lstStyle/>
          <a:p>
            <a:pPr marL="0" indent="0">
              <a:buNone/>
            </a:pPr>
            <a:r>
              <a:rPr lang="en-US" dirty="0" smtClean="0"/>
              <a:t>State diagram </a:t>
            </a:r>
            <a:r>
              <a:rPr lang="en-US" dirty="0" err="1" smtClean="0"/>
              <a:t>là</a:t>
            </a:r>
            <a:r>
              <a:rPr lang="en-US" dirty="0" smtClean="0"/>
              <a:t> </a:t>
            </a:r>
            <a:r>
              <a:rPr lang="en-US" dirty="0" err="1" smtClean="0"/>
              <a:t>biểu</a:t>
            </a:r>
            <a:r>
              <a:rPr lang="en-US" dirty="0" smtClean="0"/>
              <a:t> </a:t>
            </a:r>
            <a:r>
              <a:rPr lang="en-US" dirty="0" err="1" smtClean="0"/>
              <a:t>đồ</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miêu</a:t>
            </a:r>
            <a:r>
              <a:rPr lang="en-US" dirty="0" smtClean="0"/>
              <a:t> </a:t>
            </a:r>
            <a:r>
              <a:rPr lang="en-US" dirty="0" err="1" smtClean="0"/>
              <a:t>tả</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một </a:t>
            </a:r>
            <a:r>
              <a:rPr lang="en-US" dirty="0" err="1" smtClean="0"/>
              <a:t>đối</a:t>
            </a:r>
            <a:r>
              <a:rPr lang="en-US" dirty="0" smtClean="0"/>
              <a:t> </a:t>
            </a:r>
            <a:r>
              <a:rPr lang="en-US" dirty="0" err="1" smtClean="0"/>
              <a:t>tượng</a:t>
            </a:r>
            <a:r>
              <a:rPr lang="en-US" dirty="0" smtClean="0"/>
              <a:t>, một </a:t>
            </a:r>
            <a:r>
              <a:rPr lang="en-US" dirty="0" err="1" smtClean="0"/>
              <a:t>hệ</a:t>
            </a:r>
            <a:r>
              <a:rPr lang="en-US" dirty="0" smtClean="0"/>
              <a:t> </a:t>
            </a:r>
            <a:r>
              <a:rPr lang="en-US" dirty="0" err="1" smtClean="0"/>
              <a:t>thống</a:t>
            </a:r>
            <a:r>
              <a:rPr lang="en-US" dirty="0" smtClean="0"/>
              <a:t> </a:t>
            </a:r>
            <a:r>
              <a:rPr lang="en-US" dirty="0" err="1" smtClean="0"/>
              <a:t>cụ</a:t>
            </a:r>
            <a:r>
              <a:rPr lang="en-US" dirty="0" smtClean="0"/>
              <a:t> </a:t>
            </a:r>
            <a:r>
              <a:rPr lang="en-US" dirty="0" err="1" smtClean="0"/>
              <a:t>thể</a:t>
            </a:r>
            <a:r>
              <a:rPr lang="en-US" dirty="0" smtClean="0"/>
              <a:t>. </a:t>
            </a:r>
            <a:r>
              <a:rPr lang="en-US" dirty="0" err="1" smtClean="0"/>
              <a:t>Biểu</a:t>
            </a:r>
            <a:r>
              <a:rPr lang="en-US" dirty="0" smtClean="0"/>
              <a:t> </a:t>
            </a:r>
            <a:r>
              <a:rPr lang="en-US" dirty="0" err="1" smtClean="0"/>
              <a:t>đồ</a:t>
            </a:r>
            <a:r>
              <a:rPr lang="en-US" dirty="0" smtClean="0"/>
              <a:t> state diagram </a:t>
            </a:r>
            <a:r>
              <a:rPr lang="en-US" dirty="0" err="1" smtClean="0"/>
              <a:t>giúp</a:t>
            </a:r>
            <a:r>
              <a:rPr lang="en-US" dirty="0" smtClean="0"/>
              <a:t> ta </a:t>
            </a:r>
            <a:r>
              <a:rPr lang="en-US" dirty="0" err="1" smtClean="0"/>
              <a:t>nắm</a:t>
            </a:r>
            <a:r>
              <a:rPr lang="en-US" dirty="0" smtClean="0"/>
              <a:t> </a:t>
            </a:r>
            <a:r>
              <a:rPr lang="en-US" dirty="0" err="1" smtClean="0"/>
              <a:t>rõ</a:t>
            </a:r>
            <a:r>
              <a:rPr lang="en-US" dirty="0" smtClean="0"/>
              <a:t> về </a:t>
            </a:r>
            <a:r>
              <a:rPr lang="en-US" dirty="0" err="1" smtClean="0"/>
              <a:t>trạng</a:t>
            </a:r>
            <a:r>
              <a:rPr lang="en-US" dirty="0" smtClean="0"/>
              <a:t> </a:t>
            </a:r>
            <a:r>
              <a:rPr lang="en-US" dirty="0" err="1" smtClean="0"/>
              <a:t>thái</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dẫn</a:t>
            </a:r>
            <a:r>
              <a:rPr lang="en-US" dirty="0" smtClean="0"/>
              <a:t> đến </a:t>
            </a: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trạng</a:t>
            </a:r>
            <a:r>
              <a:rPr lang="en-US" dirty="0" smtClean="0"/>
              <a:t> </a:t>
            </a:r>
            <a:r>
              <a:rPr lang="en-US" dirty="0" err="1" smtClean="0"/>
              <a:t>thái</a:t>
            </a:r>
            <a:r>
              <a:rPr lang="en-US" dirty="0" smtClean="0"/>
              <a:t>.</a:t>
            </a:r>
          </a:p>
          <a:p>
            <a:pPr marL="0" indent="0">
              <a:buNone/>
            </a:pPr>
            <a:endParaRPr lang="en-US" dirty="0" smtClean="0"/>
          </a:p>
        </p:txBody>
      </p:sp>
    </p:spTree>
    <p:extLst>
      <p:ext uri="{BB962C8B-B14F-4D97-AF65-F5344CB8AC3E}">
        <p14:creationId xmlns:p14="http://schemas.microsoft.com/office/powerpoint/2010/main" val="327937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5</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smtClean="0"/>
              <a:t>State</a:t>
            </a:r>
            <a:endParaRPr lang="en-GB" dirty="0"/>
          </a:p>
        </p:txBody>
      </p:sp>
      <p:sp>
        <p:nvSpPr>
          <p:cNvPr id="13" name="Content Placeholder 2"/>
          <p:cNvSpPr>
            <a:spLocks noGrp="1"/>
          </p:cNvSpPr>
          <p:nvPr>
            <p:ph idx="1"/>
          </p:nvPr>
        </p:nvSpPr>
        <p:spPr>
          <a:xfrm>
            <a:off x="899531" y="2197617"/>
            <a:ext cx="6347714" cy="1982497"/>
          </a:xfrm>
        </p:spPr>
        <p:txBody>
          <a:bodyPr>
            <a:normAutofit/>
          </a:bodyPr>
          <a:lstStyle/>
          <a:p>
            <a:pPr marL="0" indent="0">
              <a:buNone/>
            </a:pPr>
            <a:r>
              <a:rPr lang="en-US" dirty="0" smtClean="0"/>
              <a:t>State: </a:t>
            </a:r>
            <a:r>
              <a:rPr lang="en-US" dirty="0" err="1" smtClean="0"/>
              <a:t>là</a:t>
            </a:r>
            <a:r>
              <a:rPr lang="en-US" dirty="0" smtClean="0"/>
              <a:t> một </a:t>
            </a:r>
            <a:r>
              <a:rPr lang="en-US" dirty="0" err="1" smtClean="0"/>
              <a:t>điểm</a:t>
            </a:r>
            <a:r>
              <a:rPr lang="en-US" dirty="0" smtClean="0"/>
              <a:t>(chop) </a:t>
            </a:r>
            <a:r>
              <a:rPr lang="en-US" dirty="0" err="1" smtClean="0"/>
              <a:t>trong</a:t>
            </a:r>
            <a:r>
              <a:rPr lang="en-US" dirty="0" smtClean="0"/>
              <a:t> </a:t>
            </a:r>
            <a:r>
              <a:rPr lang="en-US" dirty="0" err="1" smtClean="0"/>
              <a:t>vòng</a:t>
            </a:r>
            <a:r>
              <a:rPr lang="en-US" dirty="0" smtClean="0"/>
              <a:t> </a:t>
            </a:r>
            <a:r>
              <a:rPr lang="en-US" dirty="0" err="1" smtClean="0"/>
              <a:t>đời</a:t>
            </a:r>
            <a:r>
              <a:rPr lang="en-US" dirty="0" smtClean="0"/>
              <a:t> </a:t>
            </a:r>
            <a:r>
              <a:rPr lang="en-US" dirty="0" err="1" smtClean="0"/>
              <a:t>của</a:t>
            </a:r>
            <a:r>
              <a:rPr lang="en-US" dirty="0" smtClean="0"/>
              <a:t> một </a:t>
            </a:r>
            <a:r>
              <a:rPr lang="en-US" dirty="0" err="1" smtClean="0"/>
              <a:t>đối</a:t>
            </a:r>
            <a:r>
              <a:rPr lang="en-US" dirty="0" smtClean="0"/>
              <a:t> </a:t>
            </a:r>
            <a:r>
              <a:rPr lang="en-US" dirty="0" err="1" smtClean="0"/>
              <a:t>tượng</a:t>
            </a:r>
            <a:r>
              <a:rPr lang="en-US" dirty="0" smtClean="0"/>
              <a:t> một </a:t>
            </a:r>
            <a:r>
              <a:rPr lang="en-US" dirty="0" err="1" smtClean="0"/>
              <a:t>hệ</a:t>
            </a:r>
            <a:r>
              <a:rPr lang="en-US" dirty="0" smtClean="0"/>
              <a:t> </a:t>
            </a:r>
            <a:r>
              <a:rPr lang="en-US" dirty="0" err="1" smtClean="0"/>
              <a:t>thống</a:t>
            </a:r>
            <a:r>
              <a:rPr lang="en-US" dirty="0" smtClean="0"/>
              <a:t>. State </a:t>
            </a:r>
            <a:r>
              <a:rPr lang="en-US" dirty="0" err="1" smtClean="0"/>
              <a:t>là</a:t>
            </a:r>
            <a:r>
              <a:rPr lang="en-US" dirty="0" smtClean="0"/>
              <a:t> </a:t>
            </a:r>
            <a:r>
              <a:rPr lang="en-US" dirty="0" err="1" smtClean="0"/>
              <a:t>nơi</a:t>
            </a:r>
            <a:r>
              <a:rPr lang="en-US" dirty="0" smtClean="0"/>
              <a:t> </a:t>
            </a:r>
            <a:r>
              <a:rPr lang="en-US" dirty="0" err="1" smtClean="0"/>
              <a:t>diễn</a:t>
            </a:r>
            <a:r>
              <a:rPr lang="en-US" dirty="0" smtClean="0"/>
              <a:t> </a:t>
            </a:r>
            <a:r>
              <a:rPr lang="en-US" dirty="0" err="1" smtClean="0"/>
              <a:t>ra</a:t>
            </a:r>
            <a:r>
              <a:rPr lang="en-US" dirty="0" smtClean="0"/>
              <a:t> </a:t>
            </a:r>
            <a:r>
              <a:rPr lang="en-US" dirty="0" err="1" smtClean="0"/>
              <a:t>của</a:t>
            </a:r>
            <a:r>
              <a:rPr lang="en-US" dirty="0" smtClean="0"/>
              <a:t> </a:t>
            </a:r>
            <a:r>
              <a:rPr lang="en-US" dirty="0" err="1" smtClean="0"/>
              <a:t>các</a:t>
            </a:r>
            <a:r>
              <a:rPr lang="en-US" dirty="0" smtClean="0"/>
              <a:t> event, </a:t>
            </a:r>
            <a:r>
              <a:rPr lang="en-US" dirty="0" err="1" smtClean="0"/>
              <a:t>nơi</a:t>
            </a:r>
            <a:r>
              <a:rPr lang="en-US" dirty="0" smtClean="0"/>
              <a:t> một số event </a:t>
            </a:r>
            <a:r>
              <a:rPr lang="en-US" dirty="0" err="1" smtClean="0"/>
              <a:t>đang</a:t>
            </a:r>
            <a:r>
              <a:rPr lang="en-US" dirty="0" smtClean="0"/>
              <a:t> </a:t>
            </a:r>
            <a:r>
              <a:rPr lang="en-US" dirty="0" err="1" smtClean="0"/>
              <a:t>chờ</a:t>
            </a:r>
            <a:r>
              <a:rPr lang="en-US" dirty="0" smtClean="0"/>
              <a:t> </a:t>
            </a:r>
            <a:r>
              <a:rPr lang="en-US" dirty="0" err="1" smtClean="0"/>
              <a:t>đợi</a:t>
            </a:r>
            <a:r>
              <a:rPr lang="en-US" dirty="0" smtClean="0"/>
              <a:t>.</a:t>
            </a:r>
          </a:p>
          <a:p>
            <a:pPr marL="0" indent="0">
              <a:buNone/>
            </a:pPr>
            <a:r>
              <a:rPr lang="en-US" dirty="0" err="1" smtClean="0"/>
              <a:t>Để</a:t>
            </a:r>
            <a:r>
              <a:rPr lang="en-US" dirty="0" smtClean="0"/>
              <a:t> </a:t>
            </a:r>
            <a:r>
              <a:rPr lang="en-US" dirty="0" err="1" smtClean="0"/>
              <a:t>biểu</a:t>
            </a:r>
            <a:r>
              <a:rPr lang="en-US" dirty="0" smtClean="0"/>
              <a:t> </a:t>
            </a:r>
            <a:r>
              <a:rPr lang="en-US" dirty="0" err="1" smtClean="0"/>
              <a:t>diễn</a:t>
            </a:r>
            <a:r>
              <a:rPr lang="en-US" dirty="0" smtClean="0"/>
              <a:t> state ta </a:t>
            </a:r>
            <a:r>
              <a:rPr lang="en-US" dirty="0" err="1" smtClean="0"/>
              <a:t>dùng</a:t>
            </a:r>
            <a:r>
              <a:rPr lang="en-US" dirty="0" smtClean="0"/>
              <a:t> </a:t>
            </a:r>
            <a:r>
              <a:rPr lang="en-US" dirty="0" err="1" smtClean="0"/>
              <a:t>hình</a:t>
            </a:r>
            <a:r>
              <a:rPr lang="en-US" dirty="0" smtClean="0"/>
              <a:t> </a:t>
            </a:r>
            <a:r>
              <a:rPr lang="en-US" dirty="0" err="1" smtClean="0"/>
              <a:t>chữ</a:t>
            </a:r>
            <a:r>
              <a:rPr lang="en-US" dirty="0" smtClean="0"/>
              <a:t> </a:t>
            </a:r>
            <a:r>
              <a:rPr lang="en-US" dirty="0" err="1" smtClean="0"/>
              <a:t>nhật</a:t>
            </a:r>
            <a:r>
              <a:rPr lang="en-US" dirty="0" smtClean="0"/>
              <a:t> </a:t>
            </a:r>
            <a:r>
              <a:rPr lang="en-US" dirty="0" err="1" smtClean="0"/>
              <a:t>bo</a:t>
            </a:r>
            <a:r>
              <a:rPr lang="en-US" dirty="0" smtClean="0"/>
              <a:t> </a:t>
            </a:r>
            <a:r>
              <a:rPr lang="en-US" dirty="0" err="1" smtClean="0"/>
              <a:t>tròn</a:t>
            </a:r>
            <a:r>
              <a:rPr lang="en-US" dirty="0" smtClean="0"/>
              <a:t> </a:t>
            </a:r>
            <a:r>
              <a:rPr lang="en-US" dirty="0" err="1" smtClean="0"/>
              <a:t>với</a:t>
            </a:r>
            <a:r>
              <a:rPr lang="en-US" dirty="0" smtClean="0"/>
              <a:t> </a:t>
            </a:r>
            <a:r>
              <a:rPr lang="en-US" dirty="0" err="1" smtClean="0"/>
              <a:t>tên</a:t>
            </a:r>
            <a:r>
              <a:rPr lang="en-US" dirty="0" smtClean="0"/>
              <a:t> </a:t>
            </a:r>
            <a:r>
              <a:rPr lang="en-US" dirty="0" err="1" smtClean="0"/>
              <a:t>của</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bên</a:t>
            </a:r>
            <a:r>
              <a:rPr lang="en-US" dirty="0" smtClean="0"/>
              <a:t> </a:t>
            </a:r>
            <a:r>
              <a:rPr lang="en-US" dirty="0" err="1" smtClean="0"/>
              <a:t>trong</a:t>
            </a:r>
            <a:r>
              <a:rPr lang="en-US" dirty="0" smtClean="0"/>
              <a:t>.</a:t>
            </a:r>
          </a:p>
          <a:p>
            <a:pPr marL="0" indent="0">
              <a:buNone/>
            </a:pPr>
            <a:endParaRPr lang="en-US" dirty="0" smtClean="0"/>
          </a:p>
        </p:txBody>
      </p:sp>
      <p:pic>
        <p:nvPicPr>
          <p:cNvPr id="1027" name="Picture 12" descr="Simple state Waiting for Customer In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11" y="4244695"/>
            <a:ext cx="12366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3" descr="Simple state Waiting for Customer Input with name and internal activities compart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0667" y="4102911"/>
            <a:ext cx="14303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4" descr="Simple composite state Serving Customer has two substat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4875" y="4032872"/>
            <a:ext cx="3238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154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6</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smtClean="0"/>
              <a:t>Transitions</a:t>
            </a:r>
            <a:endParaRPr lang="en-GB" dirty="0"/>
          </a:p>
        </p:txBody>
      </p:sp>
      <p:sp>
        <p:nvSpPr>
          <p:cNvPr id="13" name="Content Placeholder 2"/>
          <p:cNvSpPr>
            <a:spLocks noGrp="1"/>
          </p:cNvSpPr>
          <p:nvPr>
            <p:ph idx="1"/>
          </p:nvPr>
        </p:nvSpPr>
        <p:spPr>
          <a:xfrm>
            <a:off x="899531" y="2197617"/>
            <a:ext cx="6347714" cy="2544504"/>
          </a:xfrm>
        </p:spPr>
        <p:txBody>
          <a:bodyPr>
            <a:normAutofit/>
          </a:bodyPr>
          <a:lstStyle/>
          <a:p>
            <a:pPr marL="0" indent="0">
              <a:buNone/>
            </a:pPr>
            <a:r>
              <a:rPr lang="en-US" dirty="0" smtClean="0"/>
              <a:t>Transitions: </a:t>
            </a:r>
            <a:r>
              <a:rPr lang="en-US" dirty="0" err="1" smtClean="0"/>
              <a:t>là</a:t>
            </a:r>
            <a:r>
              <a:rPr lang="en-US" dirty="0" smtClean="0"/>
              <a:t> </a:t>
            </a:r>
            <a:r>
              <a:rPr lang="en-US" dirty="0" err="1" smtClean="0"/>
              <a:t>sự</a:t>
            </a:r>
            <a:r>
              <a:rPr lang="en-US" dirty="0" smtClean="0"/>
              <a:t> </a:t>
            </a:r>
            <a:r>
              <a:rPr lang="en-US" dirty="0" err="1" smtClean="0"/>
              <a:t>chuyển</a:t>
            </a:r>
            <a:r>
              <a:rPr lang="en-US" dirty="0" smtClean="0"/>
              <a:t> </a:t>
            </a:r>
            <a:r>
              <a:rPr lang="en-US" dirty="0" err="1" smtClean="0"/>
              <a:t>tiếp</a:t>
            </a:r>
            <a:r>
              <a:rPr lang="en-US" dirty="0" smtClean="0"/>
              <a:t> </a:t>
            </a:r>
            <a:r>
              <a:rPr lang="en-US" dirty="0" err="1" smtClean="0"/>
              <a:t>giữa</a:t>
            </a:r>
            <a:r>
              <a:rPr lang="en-US" dirty="0" smtClean="0"/>
              <a:t> </a:t>
            </a:r>
            <a:r>
              <a:rPr lang="en-US" dirty="0" err="1" smtClean="0"/>
              <a:t>trạng</a:t>
            </a:r>
            <a:r>
              <a:rPr lang="en-US" dirty="0" smtClean="0"/>
              <a:t> </a:t>
            </a:r>
            <a:r>
              <a:rPr lang="en-US" dirty="0" err="1" smtClean="0"/>
              <a:t>thái</a:t>
            </a:r>
            <a:r>
              <a:rPr lang="en-US" dirty="0" smtClean="0"/>
              <a:t> này sang </a:t>
            </a:r>
            <a:r>
              <a:rPr lang="en-US" dirty="0" err="1" smtClean="0"/>
              <a:t>trạng</a:t>
            </a:r>
            <a:r>
              <a:rPr lang="en-US" dirty="0" smtClean="0"/>
              <a:t> </a:t>
            </a:r>
            <a:r>
              <a:rPr lang="en-US" dirty="0" err="1" smtClean="0"/>
              <a:t>thái</a:t>
            </a:r>
            <a:r>
              <a:rPr lang="en-US" dirty="0" smtClean="0"/>
              <a:t> </a:t>
            </a:r>
            <a:r>
              <a:rPr lang="en-US" dirty="0" err="1" smtClean="0"/>
              <a:t>khác</a:t>
            </a:r>
            <a:r>
              <a:rPr lang="en-US" dirty="0" smtClean="0"/>
              <a:t> </a:t>
            </a:r>
            <a:r>
              <a:rPr lang="en-US" dirty="0" err="1" smtClean="0"/>
              <a:t>hoặc</a:t>
            </a:r>
            <a:r>
              <a:rPr lang="en-US" dirty="0" smtClean="0"/>
              <a:t> </a:t>
            </a:r>
            <a:r>
              <a:rPr lang="en-US" dirty="0" err="1" smtClean="0"/>
              <a:t>chính</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đó</a:t>
            </a:r>
            <a:r>
              <a:rPr lang="en-US" dirty="0" smtClean="0"/>
              <a:t>.</a:t>
            </a:r>
          </a:p>
          <a:p>
            <a:pPr marL="0" indent="0">
              <a:buNone/>
            </a:pPr>
            <a:r>
              <a:rPr lang="en-US" dirty="0" smtClean="0"/>
              <a:t>Một transitions </a:t>
            </a:r>
            <a:r>
              <a:rPr lang="en-US" dirty="0" err="1" smtClean="0"/>
              <a:t>cho</a:t>
            </a:r>
            <a:r>
              <a:rPr lang="en-US" dirty="0" smtClean="0"/>
              <a:t> ta </a:t>
            </a:r>
            <a:r>
              <a:rPr lang="en-US" dirty="0" err="1" smtClean="0"/>
              <a:t>biết</a:t>
            </a:r>
            <a:r>
              <a:rPr lang="en-US" dirty="0" smtClean="0"/>
              <a:t> state </a:t>
            </a:r>
            <a:r>
              <a:rPr lang="en-US" dirty="0" err="1" smtClean="0"/>
              <a:t>nguồn</a:t>
            </a:r>
            <a:r>
              <a:rPr lang="en-US" dirty="0" smtClean="0"/>
              <a:t> </a:t>
            </a:r>
            <a:r>
              <a:rPr lang="en-US" dirty="0" err="1" smtClean="0"/>
              <a:t>là</a:t>
            </a:r>
            <a:r>
              <a:rPr lang="en-US" dirty="0" smtClean="0"/>
              <a:t> </a:t>
            </a:r>
            <a:r>
              <a:rPr lang="en-US" dirty="0" err="1" smtClean="0"/>
              <a:t>gì</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nào</a:t>
            </a:r>
            <a:r>
              <a:rPr lang="en-US" dirty="0" smtClean="0"/>
              <a:t> </a:t>
            </a:r>
            <a:r>
              <a:rPr lang="en-US" dirty="0" err="1" smtClean="0"/>
              <a:t>đang</a:t>
            </a:r>
            <a:r>
              <a:rPr lang="en-US" dirty="0" smtClean="0"/>
              <a:t> </a:t>
            </a:r>
            <a:r>
              <a:rPr lang="en-US" dirty="0" err="1" smtClean="0"/>
              <a:t>diễn</a:t>
            </a:r>
            <a:r>
              <a:rPr lang="en-US" dirty="0" smtClean="0"/>
              <a:t> </a:t>
            </a:r>
            <a:r>
              <a:rPr lang="en-US" dirty="0" err="1" smtClean="0"/>
              <a:t>ra</a:t>
            </a:r>
            <a:r>
              <a:rPr lang="en-US" dirty="0" smtClean="0"/>
              <a:t>, action </a:t>
            </a:r>
            <a:r>
              <a:rPr lang="en-US" dirty="0" err="1" smtClean="0"/>
              <a:t>nào</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state đến </a:t>
            </a:r>
            <a:r>
              <a:rPr lang="en-US" dirty="0" err="1" smtClean="0"/>
              <a:t>là</a:t>
            </a:r>
            <a:r>
              <a:rPr lang="en-US" dirty="0" smtClean="0"/>
              <a:t> </a:t>
            </a:r>
            <a:r>
              <a:rPr lang="en-US" dirty="0" err="1" smtClean="0"/>
              <a:t>gì</a:t>
            </a:r>
            <a:r>
              <a:rPr lang="en-US" dirty="0" smtClean="0"/>
              <a:t>.</a:t>
            </a:r>
          </a:p>
          <a:p>
            <a:pPr marL="0" indent="0">
              <a:buNone/>
            </a:pPr>
            <a:r>
              <a:rPr lang="en-US" dirty="0" err="1" smtClean="0"/>
              <a:t>Để</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được</a:t>
            </a:r>
            <a:r>
              <a:rPr lang="en-US" dirty="0" smtClean="0"/>
              <a:t> </a:t>
            </a:r>
            <a:r>
              <a:rPr lang="en-US" dirty="0" err="1" smtClean="0"/>
              <a:t>những</a:t>
            </a:r>
            <a:r>
              <a:rPr lang="en-US" dirty="0" smtClean="0"/>
              <a:t> </a:t>
            </a:r>
            <a:r>
              <a:rPr lang="en-US" dirty="0" err="1" smtClean="0"/>
              <a:t>điều</a:t>
            </a:r>
            <a:r>
              <a:rPr lang="en-US" dirty="0" smtClean="0"/>
              <a:t> </a:t>
            </a:r>
            <a:r>
              <a:rPr lang="en-US" dirty="0" err="1" smtClean="0"/>
              <a:t>đó</a:t>
            </a:r>
            <a:r>
              <a:rPr lang="en-US" dirty="0" smtClean="0"/>
              <a:t>  1 transition </a:t>
            </a:r>
            <a:r>
              <a:rPr lang="en-US" dirty="0" err="1" smtClean="0"/>
              <a:t>có</a:t>
            </a:r>
            <a:r>
              <a:rPr lang="en-US" dirty="0" smtClean="0"/>
              <a:t> format </a:t>
            </a:r>
            <a:r>
              <a:rPr lang="en-US" dirty="0" err="1" smtClean="0"/>
              <a:t>như</a:t>
            </a:r>
            <a:r>
              <a:rPr lang="en-US" dirty="0" smtClean="0"/>
              <a:t> </a:t>
            </a:r>
            <a:r>
              <a:rPr lang="en-US" dirty="0" err="1" smtClean="0"/>
              <a:t>sau</a:t>
            </a:r>
            <a:r>
              <a:rPr lang="en-US" dirty="0" smtClean="0"/>
              <a:t>:</a:t>
            </a:r>
          </a:p>
          <a:p>
            <a:pPr marL="0" indent="0">
              <a:buNone/>
            </a:pPr>
            <a:endParaRPr lang="en-US"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1"/>
          <p:cNvSpPr>
            <a:spLocks noChangeArrowheads="1"/>
          </p:cNvSpPr>
          <p:nvPr/>
        </p:nvSpPr>
        <p:spPr bwMode="auto">
          <a:xfrm>
            <a:off x="1665149" y="4379377"/>
            <a:ext cx="4816475" cy="7254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transition</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triggers</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guard</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behavior-expression</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b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b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triggers</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3"/>
              </a:rPr>
              <a:t>trigger</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3"/>
              </a:rPr>
              <a:t>trigger</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b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b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guard</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4"/>
              </a:rPr>
              <a:t>constraint</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4384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7</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smtClean="0"/>
              <a:t>Transitions</a:t>
            </a:r>
            <a:endParaRPr lang="en-GB" dirty="0"/>
          </a:p>
        </p:txBody>
      </p:sp>
      <p:sp>
        <p:nvSpPr>
          <p:cNvPr id="13" name="Content Placeholder 2"/>
          <p:cNvSpPr>
            <a:spLocks noGrp="1"/>
          </p:cNvSpPr>
          <p:nvPr>
            <p:ph idx="1"/>
          </p:nvPr>
        </p:nvSpPr>
        <p:spPr>
          <a:xfrm>
            <a:off x="899531" y="2197617"/>
            <a:ext cx="6347714" cy="2544504"/>
          </a:xfrm>
        </p:spPr>
        <p:txBody>
          <a:bodyPr>
            <a:normAutofit/>
          </a:bodyPr>
          <a:lstStyle/>
          <a:p>
            <a:pPr marL="0" indent="0">
              <a:buNone/>
            </a:pPr>
            <a:r>
              <a:rPr lang="en-US" dirty="0" smtClean="0"/>
              <a:t>Transitions: </a:t>
            </a:r>
            <a:r>
              <a:rPr lang="en-US" dirty="0" err="1" smtClean="0"/>
              <a:t>là</a:t>
            </a:r>
            <a:r>
              <a:rPr lang="en-US" dirty="0" smtClean="0"/>
              <a:t> </a:t>
            </a:r>
            <a:r>
              <a:rPr lang="en-US" dirty="0" err="1" smtClean="0"/>
              <a:t>sự</a:t>
            </a:r>
            <a:r>
              <a:rPr lang="en-US" dirty="0" smtClean="0"/>
              <a:t> </a:t>
            </a:r>
            <a:r>
              <a:rPr lang="en-US" dirty="0" err="1" smtClean="0"/>
              <a:t>chuyển</a:t>
            </a:r>
            <a:r>
              <a:rPr lang="en-US" dirty="0" smtClean="0"/>
              <a:t> </a:t>
            </a:r>
            <a:r>
              <a:rPr lang="en-US" dirty="0" err="1" smtClean="0"/>
              <a:t>tiếp</a:t>
            </a:r>
            <a:r>
              <a:rPr lang="en-US" dirty="0" smtClean="0"/>
              <a:t> </a:t>
            </a:r>
            <a:r>
              <a:rPr lang="en-US" dirty="0" err="1" smtClean="0"/>
              <a:t>giữa</a:t>
            </a:r>
            <a:r>
              <a:rPr lang="en-US" dirty="0" smtClean="0"/>
              <a:t> </a:t>
            </a:r>
            <a:r>
              <a:rPr lang="en-US" dirty="0" err="1" smtClean="0"/>
              <a:t>trạng</a:t>
            </a:r>
            <a:r>
              <a:rPr lang="en-US" dirty="0" smtClean="0"/>
              <a:t> </a:t>
            </a:r>
            <a:r>
              <a:rPr lang="en-US" dirty="0" err="1" smtClean="0"/>
              <a:t>thái</a:t>
            </a:r>
            <a:r>
              <a:rPr lang="en-US" dirty="0" smtClean="0"/>
              <a:t> này sang </a:t>
            </a:r>
            <a:r>
              <a:rPr lang="en-US" dirty="0" err="1" smtClean="0"/>
              <a:t>trạng</a:t>
            </a:r>
            <a:r>
              <a:rPr lang="en-US" dirty="0" smtClean="0"/>
              <a:t> </a:t>
            </a:r>
            <a:r>
              <a:rPr lang="en-US" dirty="0" err="1" smtClean="0"/>
              <a:t>thái</a:t>
            </a:r>
            <a:r>
              <a:rPr lang="en-US" dirty="0" smtClean="0"/>
              <a:t> </a:t>
            </a:r>
            <a:r>
              <a:rPr lang="en-US" dirty="0" err="1" smtClean="0"/>
              <a:t>khác</a:t>
            </a:r>
            <a:r>
              <a:rPr lang="en-US" dirty="0" smtClean="0"/>
              <a:t> </a:t>
            </a:r>
            <a:r>
              <a:rPr lang="en-US" dirty="0" err="1" smtClean="0"/>
              <a:t>hoặc</a:t>
            </a:r>
            <a:r>
              <a:rPr lang="en-US" dirty="0" smtClean="0"/>
              <a:t> </a:t>
            </a:r>
            <a:r>
              <a:rPr lang="en-US" dirty="0" err="1" smtClean="0"/>
              <a:t>chính</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đó</a:t>
            </a:r>
            <a:r>
              <a:rPr lang="en-US" dirty="0" smtClean="0"/>
              <a:t>.</a:t>
            </a:r>
          </a:p>
          <a:p>
            <a:pPr marL="0" indent="0">
              <a:buNone/>
            </a:pPr>
            <a:r>
              <a:rPr lang="en-US" dirty="0" smtClean="0"/>
              <a:t>Một transitions </a:t>
            </a:r>
            <a:r>
              <a:rPr lang="en-US" dirty="0" err="1" smtClean="0"/>
              <a:t>cho</a:t>
            </a:r>
            <a:r>
              <a:rPr lang="en-US" dirty="0" smtClean="0"/>
              <a:t> ta </a:t>
            </a:r>
            <a:r>
              <a:rPr lang="en-US" dirty="0" err="1" smtClean="0"/>
              <a:t>biết</a:t>
            </a:r>
            <a:r>
              <a:rPr lang="en-US" dirty="0" smtClean="0"/>
              <a:t> state </a:t>
            </a:r>
            <a:r>
              <a:rPr lang="en-US" dirty="0" err="1" smtClean="0"/>
              <a:t>nguồn</a:t>
            </a:r>
            <a:r>
              <a:rPr lang="en-US" dirty="0" smtClean="0"/>
              <a:t> </a:t>
            </a:r>
            <a:r>
              <a:rPr lang="en-US" dirty="0" err="1" smtClean="0"/>
              <a:t>là</a:t>
            </a:r>
            <a:r>
              <a:rPr lang="en-US" dirty="0" smtClean="0"/>
              <a:t> </a:t>
            </a:r>
            <a:r>
              <a:rPr lang="en-US" dirty="0" err="1" smtClean="0"/>
              <a:t>gì</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nào</a:t>
            </a:r>
            <a:r>
              <a:rPr lang="en-US" dirty="0" smtClean="0"/>
              <a:t> </a:t>
            </a:r>
            <a:r>
              <a:rPr lang="en-US" dirty="0" err="1" smtClean="0"/>
              <a:t>đang</a:t>
            </a:r>
            <a:r>
              <a:rPr lang="en-US" dirty="0" smtClean="0"/>
              <a:t> </a:t>
            </a:r>
            <a:r>
              <a:rPr lang="en-US" dirty="0" err="1" smtClean="0"/>
              <a:t>diễn</a:t>
            </a:r>
            <a:r>
              <a:rPr lang="en-US" dirty="0" smtClean="0"/>
              <a:t> </a:t>
            </a:r>
            <a:r>
              <a:rPr lang="en-US" dirty="0" err="1" smtClean="0"/>
              <a:t>ra</a:t>
            </a:r>
            <a:r>
              <a:rPr lang="en-US" dirty="0" smtClean="0"/>
              <a:t>, action </a:t>
            </a:r>
            <a:r>
              <a:rPr lang="en-US" dirty="0" err="1" smtClean="0"/>
              <a:t>nào</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state đến </a:t>
            </a:r>
            <a:r>
              <a:rPr lang="en-US" dirty="0" err="1" smtClean="0"/>
              <a:t>là</a:t>
            </a:r>
            <a:r>
              <a:rPr lang="en-US" dirty="0" smtClean="0"/>
              <a:t> </a:t>
            </a:r>
            <a:r>
              <a:rPr lang="en-US" dirty="0" err="1" smtClean="0"/>
              <a:t>gì</a:t>
            </a:r>
            <a:r>
              <a:rPr lang="en-US" dirty="0" smtClean="0"/>
              <a:t>.</a:t>
            </a:r>
          </a:p>
          <a:p>
            <a:pPr marL="0" indent="0">
              <a:buNone/>
            </a:pPr>
            <a:r>
              <a:rPr lang="en-US" dirty="0" err="1" smtClean="0"/>
              <a:t>Để</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được</a:t>
            </a:r>
            <a:r>
              <a:rPr lang="en-US" dirty="0" smtClean="0"/>
              <a:t> </a:t>
            </a:r>
            <a:r>
              <a:rPr lang="en-US" dirty="0" err="1" smtClean="0"/>
              <a:t>những</a:t>
            </a:r>
            <a:r>
              <a:rPr lang="en-US" dirty="0" smtClean="0"/>
              <a:t> </a:t>
            </a:r>
            <a:r>
              <a:rPr lang="en-US" dirty="0" err="1" smtClean="0"/>
              <a:t>điều</a:t>
            </a:r>
            <a:r>
              <a:rPr lang="en-US" dirty="0" smtClean="0"/>
              <a:t> </a:t>
            </a:r>
            <a:r>
              <a:rPr lang="en-US" dirty="0" err="1" smtClean="0"/>
              <a:t>đó</a:t>
            </a:r>
            <a:r>
              <a:rPr lang="en-US" dirty="0" smtClean="0"/>
              <a:t>  1 transition </a:t>
            </a:r>
            <a:r>
              <a:rPr lang="en-US" dirty="0" err="1" smtClean="0"/>
              <a:t>có</a:t>
            </a:r>
            <a:r>
              <a:rPr lang="en-US" dirty="0" smtClean="0"/>
              <a:t> format </a:t>
            </a:r>
            <a:r>
              <a:rPr lang="en-US" dirty="0" err="1" smtClean="0"/>
              <a:t>như</a:t>
            </a:r>
            <a:r>
              <a:rPr lang="en-US" dirty="0" smtClean="0"/>
              <a:t> </a:t>
            </a:r>
            <a:r>
              <a:rPr lang="en-US" dirty="0" err="1" smtClean="0"/>
              <a:t>sau</a:t>
            </a:r>
            <a:r>
              <a:rPr lang="en-US" dirty="0" smtClean="0"/>
              <a: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1"/>
          <p:cNvSpPr>
            <a:spLocks noChangeArrowheads="1"/>
          </p:cNvSpPr>
          <p:nvPr/>
        </p:nvSpPr>
        <p:spPr bwMode="auto">
          <a:xfrm>
            <a:off x="1665149" y="4379377"/>
            <a:ext cx="4816475" cy="7254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transition</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triggers</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guard</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behavior-expression</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b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b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triggers</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3"/>
              </a:rPr>
              <a:t>trigger</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3"/>
              </a:rPr>
              <a:t>trigger</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b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b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guard</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4"/>
              </a:rPr>
              <a:t>constraint</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5052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8</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US" dirty="0" err="1" smtClean="0"/>
              <a:t>Pseudostate</a:t>
            </a:r>
            <a:r>
              <a:rPr lang="en-US" dirty="0" smtClean="0"/>
              <a:t>:</a:t>
            </a:r>
            <a:r>
              <a:rPr lang="vi-VN" dirty="0"/>
              <a:t> là các biểu tượng trừu tượng được định nghĩa trong state diagram dùng để thể hiện các điểm bắt đầu, kết thúc hoặc điểm chia trạng thái, điểm gộp của các trạng </a:t>
            </a:r>
            <a:r>
              <a:rPr lang="vi-VN" dirty="0" smtClean="0"/>
              <a:t>thái</a:t>
            </a:r>
            <a:endParaRPr lang="en-US"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892413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State diagram</a:t>
            </a:r>
            <a:endParaRPr lang="en-GB" sz="3000" b="1" dirty="0"/>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Footer Placeholder 1"/>
          <p:cNvSpPr>
            <a:spLocks noGrp="1"/>
          </p:cNvSpPr>
          <p:nvPr>
            <p:ph type="ftr" sz="quarter" idx="11"/>
          </p:nvPr>
        </p:nvSpPr>
        <p:spPr/>
        <p:txBody>
          <a:bodyPr/>
          <a:lstStyle/>
          <a:p>
            <a:r>
              <a:rPr lang="en-US" dirty="0" err="1" smtClean="0"/>
              <a:t>Transcosmos</a:t>
            </a:r>
            <a:r>
              <a:rPr lang="en-US" dirty="0" smtClean="0"/>
              <a:t> Technologies Vietnam Co., Ltd.</a:t>
            </a:r>
            <a:endParaRPr lang="en-US" dirty="0"/>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rPr>
              <a:t>9</a:t>
            </a:fld>
            <a:endParaRPr lang="en-US" sz="1400" dirty="0">
              <a:solidFill>
                <a:schemeClr val="accent3">
                  <a:lumMod val="40000"/>
                  <a:lumOff val="60000"/>
                </a:schemeClr>
              </a:solidFill>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t>Pseudostate</a:t>
            </a:r>
            <a:endParaRPr lang="en-GB" dirty="0"/>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US" dirty="0"/>
              <a:t>Initial </a:t>
            </a:r>
            <a:r>
              <a:rPr lang="en-US" dirty="0" err="1" smtClean="0"/>
              <a:t>pseudostate</a:t>
            </a:r>
            <a:r>
              <a:rPr lang="en-US" dirty="0"/>
              <a:t>: </a:t>
            </a:r>
            <a:r>
              <a:rPr lang="en-US" dirty="0" err="1"/>
              <a:t>là</a:t>
            </a:r>
            <a:r>
              <a:rPr lang="en-US" dirty="0"/>
              <a:t> </a:t>
            </a:r>
            <a:r>
              <a:rPr lang="en-US" dirty="0" err="1"/>
              <a:t>biểu</a:t>
            </a:r>
            <a:r>
              <a:rPr lang="en-US" dirty="0"/>
              <a:t> </a:t>
            </a:r>
            <a:r>
              <a:rPr lang="en-US" dirty="0" err="1"/>
              <a:t>tượng</a:t>
            </a:r>
            <a:r>
              <a:rPr lang="en-US" dirty="0"/>
              <a:t> </a:t>
            </a:r>
            <a:r>
              <a:rPr lang="en-US" dirty="0" err="1"/>
              <a:t>vòng</a:t>
            </a:r>
            <a:r>
              <a:rPr lang="en-US" dirty="0"/>
              <a:t> </a:t>
            </a:r>
            <a:r>
              <a:rPr lang="en-US" dirty="0" err="1"/>
              <a:t>tròn</a:t>
            </a:r>
            <a:r>
              <a:rPr lang="en-US" dirty="0"/>
              <a:t> </a:t>
            </a:r>
            <a:r>
              <a:rPr lang="en-US" dirty="0" err="1"/>
              <a:t>nhỏ</a:t>
            </a:r>
            <a:r>
              <a:rPr lang="en-US" dirty="0"/>
              <a:t> </a:t>
            </a:r>
            <a:r>
              <a:rPr lang="en-US" dirty="0" err="1"/>
              <a:t>đen</a:t>
            </a:r>
            <a:r>
              <a:rPr lang="en-US" dirty="0"/>
              <a:t> </a:t>
            </a:r>
            <a:r>
              <a:rPr lang="en-US" dirty="0" err="1"/>
              <a:t>dùng</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trạng</a:t>
            </a:r>
            <a:r>
              <a:rPr lang="en-US" dirty="0"/>
              <a:t> </a:t>
            </a:r>
            <a:r>
              <a:rPr lang="en-US" dirty="0" err="1"/>
              <a:t>thái</a:t>
            </a:r>
            <a:r>
              <a:rPr lang="en-US" dirty="0"/>
              <a:t> </a:t>
            </a:r>
            <a:r>
              <a:rPr lang="en-US" dirty="0" err="1"/>
              <a:t>khởi</a:t>
            </a:r>
            <a:r>
              <a:rPr lang="en-US" dirty="0"/>
              <a:t> </a:t>
            </a:r>
            <a:r>
              <a:rPr lang="en-US" dirty="0" smtClean="0"/>
              <a:t>tạo.</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3074" name="Picture 17" descr="An initial pseudostate is shown as a small solid filled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604" y="3259712"/>
            <a:ext cx="3111307" cy="109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9881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765</TotalTime>
  <Words>907</Words>
  <Application>Microsoft Office PowerPoint</Application>
  <PresentationFormat>On-screen Show (4:3)</PresentationFormat>
  <Paragraphs>135</Paragraphs>
  <Slides>21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ＭＳ 明朝</vt:lpstr>
      <vt:lpstr>Arial</vt:lpstr>
      <vt:lpstr>Calibri</vt:lpstr>
      <vt:lpstr>Trebuchet MS</vt:lpstr>
      <vt:lpstr>Wingdings 3</vt:lpstr>
      <vt:lpstr>Facet</vt:lpstr>
      <vt:lpstr>Activity &amp; State Diagram</vt:lpstr>
      <vt:lpstr>PowerPoint Presentation</vt:lpstr>
      <vt:lpstr>PowerPoint Presentation</vt:lpstr>
      <vt:lpstr>Khái Niệm</vt:lpstr>
      <vt:lpstr>State</vt:lpstr>
      <vt:lpstr>Transitions</vt:lpstr>
      <vt:lpstr>Transitions</vt:lpstr>
      <vt:lpstr>Pseudostate</vt:lpstr>
      <vt:lpstr>Pseudostate</vt:lpstr>
      <vt:lpstr>Pseudostate</vt:lpstr>
      <vt:lpstr>Pseudostate</vt:lpstr>
      <vt:lpstr>Pseudostate</vt:lpstr>
      <vt:lpstr>Pseudostate</vt:lpstr>
      <vt:lpstr>Pseudostate</vt:lpstr>
      <vt:lpstr>Pseudostate</vt:lpstr>
      <vt:lpstr>Pseudostate</vt:lpstr>
      <vt:lpstr>Pseudostate</vt:lpstr>
      <vt:lpstr>Pseudostate</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Planning</dc:title>
  <dc:creator>Nguyen The Phong</dc:creator>
  <cp:lastModifiedBy>Vu Minh Hoang</cp:lastModifiedBy>
  <cp:revision>106</cp:revision>
  <dcterms:created xsi:type="dcterms:W3CDTF">2016-02-28T03:46:41Z</dcterms:created>
  <dcterms:modified xsi:type="dcterms:W3CDTF">2017-05-03T08:39:13Z</dcterms:modified>
</cp:coreProperties>
</file>