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7" r:id="rId2"/>
    <p:sldId id="268" r:id="rId3"/>
    <p:sldId id="274" r:id="rId4"/>
    <p:sldId id="293" r:id="rId5"/>
    <p:sldId id="297" r:id="rId6"/>
    <p:sldId id="296" r:id="rId7"/>
    <p:sldId id="295" r:id="rId8"/>
    <p:sldId id="298" r:id="rId9"/>
    <p:sldId id="299" r:id="rId10"/>
    <p:sldId id="300" r:id="rId11"/>
    <p:sldId id="301" r:id="rId12"/>
    <p:sldId id="302"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72" r:id="rId29"/>
    <p:sldId id="270" r:id="rId30"/>
    <p:sldId id="2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137" autoAdjust="0"/>
  </p:normalViewPr>
  <p:slideViewPr>
    <p:cSldViewPr snapToGrid="0">
      <p:cViewPr varScale="1">
        <p:scale>
          <a:sx n="56" d="100"/>
          <a:sy n="56" d="100"/>
        </p:scale>
        <p:origin x="8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654A8-41A4-4985-9442-EFE9882D17D0}" type="datetimeFigureOut">
              <a:rPr lang="en-GB" smtClean="0"/>
              <a:t>03/05/2017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E8318-B42A-4C2B-85E4-BFB4B3AD7574}" type="slidenum">
              <a:rPr lang="en-GB" smtClean="0"/>
              <a:t>‹#›</a:t>
            </a:fld>
            <a:endParaRPr lang="en-GB"/>
          </a:p>
        </p:txBody>
      </p:sp>
    </p:spTree>
    <p:extLst>
      <p:ext uri="{BB962C8B-B14F-4D97-AF65-F5344CB8AC3E}">
        <p14:creationId xmlns:p14="http://schemas.microsoft.com/office/powerpoint/2010/main" val="82713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3</a:t>
            </a:fld>
            <a:endParaRPr lang="en-GB"/>
          </a:p>
        </p:txBody>
      </p:sp>
    </p:spTree>
    <p:extLst>
      <p:ext uri="{BB962C8B-B14F-4D97-AF65-F5344CB8AC3E}">
        <p14:creationId xmlns:p14="http://schemas.microsoft.com/office/powerpoint/2010/main" val="199479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12</a:t>
            </a:fld>
            <a:endParaRPr lang="en-GB"/>
          </a:p>
        </p:txBody>
      </p:sp>
    </p:spTree>
    <p:extLst>
      <p:ext uri="{BB962C8B-B14F-4D97-AF65-F5344CB8AC3E}">
        <p14:creationId xmlns:p14="http://schemas.microsoft.com/office/powerpoint/2010/main" val="118958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13</a:t>
            </a:fld>
            <a:endParaRPr lang="en-GB"/>
          </a:p>
        </p:txBody>
      </p:sp>
    </p:spTree>
    <p:extLst>
      <p:ext uri="{BB962C8B-B14F-4D97-AF65-F5344CB8AC3E}">
        <p14:creationId xmlns:p14="http://schemas.microsoft.com/office/powerpoint/2010/main" val="337450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Objects (or Systems) can be viewed as moving from state to state</a:t>
            </a:r>
          </a:p>
          <a:p>
            <a:r>
              <a:rPr lang="en-GB" dirty="0" smtClean="0"/>
              <a:t>• Viewing a system as a set of states and transitions between states is very useful for describing complex </a:t>
            </a:r>
            <a:r>
              <a:rPr lang="en-GB" dirty="0" err="1" smtClean="0"/>
              <a:t>behaviors</a:t>
            </a:r>
            <a:endParaRPr lang="en-GB" dirty="0" smtClean="0"/>
          </a:p>
          <a:p>
            <a:r>
              <a:rPr lang="en-GB" dirty="0" smtClean="0"/>
              <a:t>• Understanding state transitions is part of system analysis and design</a:t>
            </a:r>
          </a:p>
          <a:p>
            <a:r>
              <a:rPr lang="en-GB" dirty="0" smtClean="0"/>
              <a:t>• A point in the lifecycle of a model element that satisfies some condition, where some particular action is being </a:t>
            </a:r>
            <a:r>
              <a:rPr lang="en-GB" dirty="0" err="1" smtClean="0"/>
              <a:t>performed,or</a:t>
            </a:r>
            <a:r>
              <a:rPr lang="en-GB" dirty="0" smtClean="0"/>
              <a:t> where some event is waited</a:t>
            </a:r>
          </a:p>
          <a:p>
            <a:r>
              <a:rPr lang="en-GB" dirty="0" smtClean="0"/>
              <a:t>• Simple or Composite States</a:t>
            </a:r>
          </a:p>
          <a:p>
            <a:r>
              <a:rPr lang="en-GB" dirty="0" smtClean="0"/>
              <a:t>• Start and End States</a:t>
            </a:r>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14</a:t>
            </a:fld>
            <a:endParaRPr lang="en-GB"/>
          </a:p>
        </p:txBody>
      </p:sp>
    </p:spTree>
    <p:extLst>
      <p:ext uri="{BB962C8B-B14F-4D97-AF65-F5344CB8AC3E}">
        <p14:creationId xmlns:p14="http://schemas.microsoft.com/office/powerpoint/2010/main" val="3698210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Internal or External Events trigger some activity that changes the state of the system and of some of its parts</a:t>
            </a:r>
          </a:p>
          <a:p>
            <a:r>
              <a:rPr lang="en-GB" dirty="0" smtClean="0"/>
              <a:t>• Events pass information, which is elaborated by Objects operations. Objects realize Events</a:t>
            </a:r>
          </a:p>
          <a:p>
            <a:r>
              <a:rPr lang="en-GB" dirty="0" smtClean="0"/>
              <a:t>• Design involves examining events in a </a:t>
            </a:r>
            <a:r>
              <a:rPr lang="en-GB" dirty="0" err="1" smtClean="0"/>
              <a:t>Statechart</a:t>
            </a:r>
            <a:r>
              <a:rPr lang="en-GB" dirty="0" smtClean="0"/>
              <a:t> Diagram and considering how those events will be supported by system objects</a:t>
            </a:r>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15</a:t>
            </a:fld>
            <a:endParaRPr lang="en-GB"/>
          </a:p>
        </p:txBody>
      </p:sp>
    </p:spTree>
    <p:extLst>
      <p:ext uri="{BB962C8B-B14F-4D97-AF65-F5344CB8AC3E}">
        <p14:creationId xmlns:p14="http://schemas.microsoft.com/office/powerpoint/2010/main" val="378648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16</a:t>
            </a:fld>
            <a:endParaRPr lang="en-GB"/>
          </a:p>
        </p:txBody>
      </p:sp>
    </p:spTree>
    <p:extLst>
      <p:ext uri="{BB962C8B-B14F-4D97-AF65-F5344CB8AC3E}">
        <p14:creationId xmlns:p14="http://schemas.microsoft.com/office/powerpoint/2010/main" val="3642633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17</a:t>
            </a:fld>
            <a:endParaRPr lang="en-GB"/>
          </a:p>
        </p:txBody>
      </p:sp>
    </p:spTree>
    <p:extLst>
      <p:ext uri="{BB962C8B-B14F-4D97-AF65-F5344CB8AC3E}">
        <p14:creationId xmlns:p14="http://schemas.microsoft.com/office/powerpoint/2010/main" val="1584569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18</a:t>
            </a:fld>
            <a:endParaRPr lang="en-GB"/>
          </a:p>
        </p:txBody>
      </p:sp>
    </p:spTree>
    <p:extLst>
      <p:ext uri="{BB962C8B-B14F-4D97-AF65-F5344CB8AC3E}">
        <p14:creationId xmlns:p14="http://schemas.microsoft.com/office/powerpoint/2010/main" val="286510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19</a:t>
            </a:fld>
            <a:endParaRPr lang="en-GB"/>
          </a:p>
        </p:txBody>
      </p:sp>
    </p:spTree>
    <p:extLst>
      <p:ext uri="{BB962C8B-B14F-4D97-AF65-F5344CB8AC3E}">
        <p14:creationId xmlns:p14="http://schemas.microsoft.com/office/powerpoint/2010/main" val="652147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20</a:t>
            </a:fld>
            <a:endParaRPr lang="en-GB"/>
          </a:p>
        </p:txBody>
      </p:sp>
    </p:spTree>
    <p:extLst>
      <p:ext uri="{BB962C8B-B14F-4D97-AF65-F5344CB8AC3E}">
        <p14:creationId xmlns:p14="http://schemas.microsoft.com/office/powerpoint/2010/main" val="1646493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21</a:t>
            </a:fld>
            <a:endParaRPr lang="en-GB"/>
          </a:p>
        </p:txBody>
      </p:sp>
    </p:spTree>
    <p:extLst>
      <p:ext uri="{BB962C8B-B14F-4D97-AF65-F5344CB8AC3E}">
        <p14:creationId xmlns:p14="http://schemas.microsoft.com/office/powerpoint/2010/main" val="22953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4</a:t>
            </a:fld>
            <a:endParaRPr lang="en-GB"/>
          </a:p>
        </p:txBody>
      </p:sp>
    </p:spTree>
    <p:extLst>
      <p:ext uri="{BB962C8B-B14F-4D97-AF65-F5344CB8AC3E}">
        <p14:creationId xmlns:p14="http://schemas.microsoft.com/office/powerpoint/2010/main" val="84702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22</a:t>
            </a:fld>
            <a:endParaRPr lang="en-GB"/>
          </a:p>
        </p:txBody>
      </p:sp>
    </p:spTree>
    <p:extLst>
      <p:ext uri="{BB962C8B-B14F-4D97-AF65-F5344CB8AC3E}">
        <p14:creationId xmlns:p14="http://schemas.microsoft.com/office/powerpoint/2010/main" val="3077072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23</a:t>
            </a:fld>
            <a:endParaRPr lang="en-GB"/>
          </a:p>
        </p:txBody>
      </p:sp>
    </p:spTree>
    <p:extLst>
      <p:ext uri="{BB962C8B-B14F-4D97-AF65-F5344CB8AC3E}">
        <p14:creationId xmlns:p14="http://schemas.microsoft.com/office/powerpoint/2010/main" val="4186052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24</a:t>
            </a:fld>
            <a:endParaRPr lang="en-GB"/>
          </a:p>
        </p:txBody>
      </p:sp>
    </p:spTree>
    <p:extLst>
      <p:ext uri="{BB962C8B-B14F-4D97-AF65-F5344CB8AC3E}">
        <p14:creationId xmlns:p14="http://schemas.microsoft.com/office/powerpoint/2010/main" val="3430260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25</a:t>
            </a:fld>
            <a:endParaRPr lang="en-GB"/>
          </a:p>
        </p:txBody>
      </p:sp>
    </p:spTree>
    <p:extLst>
      <p:ext uri="{BB962C8B-B14F-4D97-AF65-F5344CB8AC3E}">
        <p14:creationId xmlns:p14="http://schemas.microsoft.com/office/powerpoint/2010/main" val="3804424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26</a:t>
            </a:fld>
            <a:endParaRPr lang="en-GB"/>
          </a:p>
        </p:txBody>
      </p:sp>
    </p:spTree>
    <p:extLst>
      <p:ext uri="{BB962C8B-B14F-4D97-AF65-F5344CB8AC3E}">
        <p14:creationId xmlns:p14="http://schemas.microsoft.com/office/powerpoint/2010/main" val="1910258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2E8318-B42A-4C2B-85E4-BFB4B3AD7574}" type="slidenum">
              <a:rPr lang="en-GB" smtClean="0"/>
              <a:t>27</a:t>
            </a:fld>
            <a:endParaRPr lang="en-GB"/>
          </a:p>
        </p:txBody>
      </p:sp>
    </p:spTree>
    <p:extLst>
      <p:ext uri="{BB962C8B-B14F-4D97-AF65-F5344CB8AC3E}">
        <p14:creationId xmlns:p14="http://schemas.microsoft.com/office/powerpoint/2010/main" val="1563599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5</a:t>
            </a:fld>
            <a:endParaRPr lang="en-GB"/>
          </a:p>
        </p:txBody>
      </p:sp>
    </p:spTree>
    <p:extLst>
      <p:ext uri="{BB962C8B-B14F-4D97-AF65-F5344CB8AC3E}">
        <p14:creationId xmlns:p14="http://schemas.microsoft.com/office/powerpoint/2010/main" val="47339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6</a:t>
            </a:fld>
            <a:endParaRPr lang="en-GB"/>
          </a:p>
        </p:txBody>
      </p:sp>
    </p:spTree>
    <p:extLst>
      <p:ext uri="{BB962C8B-B14F-4D97-AF65-F5344CB8AC3E}">
        <p14:creationId xmlns:p14="http://schemas.microsoft.com/office/powerpoint/2010/main" val="338745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7</a:t>
            </a:fld>
            <a:endParaRPr lang="en-GB"/>
          </a:p>
        </p:txBody>
      </p:sp>
    </p:spTree>
    <p:extLst>
      <p:ext uri="{BB962C8B-B14F-4D97-AF65-F5344CB8AC3E}">
        <p14:creationId xmlns:p14="http://schemas.microsoft.com/office/powerpoint/2010/main" val="385035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8</a:t>
            </a:fld>
            <a:endParaRPr lang="en-GB"/>
          </a:p>
        </p:txBody>
      </p:sp>
    </p:spTree>
    <p:extLst>
      <p:ext uri="{BB962C8B-B14F-4D97-AF65-F5344CB8AC3E}">
        <p14:creationId xmlns:p14="http://schemas.microsoft.com/office/powerpoint/2010/main" val="418207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9</a:t>
            </a:fld>
            <a:endParaRPr lang="en-GB"/>
          </a:p>
        </p:txBody>
      </p:sp>
    </p:spTree>
    <p:extLst>
      <p:ext uri="{BB962C8B-B14F-4D97-AF65-F5344CB8AC3E}">
        <p14:creationId xmlns:p14="http://schemas.microsoft.com/office/powerpoint/2010/main" val="2774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10</a:t>
            </a:fld>
            <a:endParaRPr lang="en-GB"/>
          </a:p>
        </p:txBody>
      </p:sp>
    </p:spTree>
    <p:extLst>
      <p:ext uri="{BB962C8B-B14F-4D97-AF65-F5344CB8AC3E}">
        <p14:creationId xmlns:p14="http://schemas.microsoft.com/office/powerpoint/2010/main" val="176604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2E8318-B42A-4C2B-85E4-BFB4B3AD7574}" type="slidenum">
              <a:rPr lang="en-GB" smtClean="0"/>
              <a:t>11</a:t>
            </a:fld>
            <a:endParaRPr lang="en-GB"/>
          </a:p>
        </p:txBody>
      </p:sp>
    </p:spTree>
    <p:extLst>
      <p:ext uri="{BB962C8B-B14F-4D97-AF65-F5344CB8AC3E}">
        <p14:creationId xmlns:p14="http://schemas.microsoft.com/office/powerpoint/2010/main" val="72314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C674C1-40AF-4316-930F-D25F741B3544}"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08909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42D95-1B45-4571-A4C7-4C17201C7290}"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8575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2DC59E-863D-4616-A153-5B5198F947C1}"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1252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31063-6FC5-4257-9ABE-61FB1429951C}"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335528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6EFAF-DB67-48E3-9577-47B2462A2173}"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36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6AD102-80D0-4A81-B3FD-A48DFC1337F8}"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310150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D1185-F8F0-428D-98D1-A69E72340E00}"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91310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42BF1-8622-4CFA-8F2B-7E12C8B638C6}"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8568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18934B-8833-44AF-81E2-B02A01865058}"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40852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78E10-B549-4E0B-94E2-D919194D701A}" type="datetime1">
              <a:rPr lang="en-GB" smtClean="0"/>
              <a:t>03/05/2017</a:t>
            </a:fld>
            <a:endParaRPr lang="en-GB"/>
          </a:p>
        </p:txBody>
      </p:sp>
      <p:sp>
        <p:nvSpPr>
          <p:cNvPr id="5" name="Footer Placeholder 4"/>
          <p:cNvSpPr>
            <a:spLocks noGrp="1"/>
          </p:cNvSpPr>
          <p:nvPr>
            <p:ph type="ftr" sz="quarter" idx="11"/>
          </p:nvPr>
        </p:nvSpPr>
        <p:spPr/>
        <p:txBody>
          <a:bodyPr/>
          <a:lstStyle/>
          <a:p>
            <a:r>
              <a:rPr lang="en-GB" smtClean="0"/>
              <a:t>Transcosmos Technologies Vietnam Co., Ltd.</a:t>
            </a:r>
            <a:endParaRPr lang="en-GB"/>
          </a:p>
        </p:txBody>
      </p:sp>
      <p:sp>
        <p:nvSpPr>
          <p:cNvPr id="6" name="Slide Number Placeholder 5"/>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60617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4A8662-5C29-416D-AC71-A17950895207}" type="datetime1">
              <a:rPr lang="en-GB" smtClean="0"/>
              <a:t>03/05/2017</a:t>
            </a:fld>
            <a:endParaRPr lang="en-GB"/>
          </a:p>
        </p:txBody>
      </p:sp>
      <p:sp>
        <p:nvSpPr>
          <p:cNvPr id="6" name="Footer Placeholder 5"/>
          <p:cNvSpPr>
            <a:spLocks noGrp="1"/>
          </p:cNvSpPr>
          <p:nvPr>
            <p:ph type="ftr" sz="quarter" idx="11"/>
          </p:nvPr>
        </p:nvSpPr>
        <p:spPr/>
        <p:txBody>
          <a:bodyPr/>
          <a:lstStyle/>
          <a:p>
            <a:r>
              <a:rPr lang="en-GB" smtClean="0"/>
              <a:t>Transcosmos Technologies Vietnam Co., Ltd.</a:t>
            </a:r>
            <a:endParaRPr lang="en-GB"/>
          </a:p>
        </p:txBody>
      </p:sp>
      <p:sp>
        <p:nvSpPr>
          <p:cNvPr id="7" name="Slide Number Placeholder 6"/>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362710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31A1FE-73D2-46B8-9C4F-2AA70310383B}" type="datetime1">
              <a:rPr lang="en-GB" smtClean="0"/>
              <a:t>03/05/2017</a:t>
            </a:fld>
            <a:endParaRPr lang="en-GB"/>
          </a:p>
        </p:txBody>
      </p:sp>
      <p:sp>
        <p:nvSpPr>
          <p:cNvPr id="8" name="Footer Placeholder 7"/>
          <p:cNvSpPr>
            <a:spLocks noGrp="1"/>
          </p:cNvSpPr>
          <p:nvPr>
            <p:ph type="ftr" sz="quarter" idx="11"/>
          </p:nvPr>
        </p:nvSpPr>
        <p:spPr/>
        <p:txBody>
          <a:bodyPr/>
          <a:lstStyle/>
          <a:p>
            <a:r>
              <a:rPr lang="en-GB" smtClean="0"/>
              <a:t>Transcosmos Technologies Vietnam Co., Ltd.</a:t>
            </a:r>
            <a:endParaRPr lang="en-GB"/>
          </a:p>
        </p:txBody>
      </p:sp>
      <p:sp>
        <p:nvSpPr>
          <p:cNvPr id="9" name="Slide Number Placeholder 8"/>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99833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BF5BD3-0B0C-4D05-B37F-F0D29517F10C}" type="datetime1">
              <a:rPr lang="en-GB" smtClean="0"/>
              <a:t>03/05/2017</a:t>
            </a:fld>
            <a:endParaRPr lang="en-GB"/>
          </a:p>
        </p:txBody>
      </p:sp>
      <p:sp>
        <p:nvSpPr>
          <p:cNvPr id="4" name="Footer Placeholder 3"/>
          <p:cNvSpPr>
            <a:spLocks noGrp="1"/>
          </p:cNvSpPr>
          <p:nvPr>
            <p:ph type="ftr" sz="quarter" idx="11"/>
          </p:nvPr>
        </p:nvSpPr>
        <p:spPr/>
        <p:txBody>
          <a:bodyPr/>
          <a:lstStyle/>
          <a:p>
            <a:r>
              <a:rPr lang="en-GB" smtClean="0"/>
              <a:t>Transcosmos Technologies Vietnam Co., Ltd.</a:t>
            </a:r>
            <a:endParaRPr lang="en-GB"/>
          </a:p>
        </p:txBody>
      </p:sp>
      <p:sp>
        <p:nvSpPr>
          <p:cNvPr id="5" name="Slide Number Placeholder 4"/>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21777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40AB3-E1BD-4D35-ACE6-2FAFBC403068}" type="datetime1">
              <a:rPr lang="en-GB" smtClean="0"/>
              <a:t>03/05/2017</a:t>
            </a:fld>
            <a:endParaRPr lang="en-GB"/>
          </a:p>
        </p:txBody>
      </p:sp>
      <p:sp>
        <p:nvSpPr>
          <p:cNvPr id="3" name="Footer Placeholder 2"/>
          <p:cNvSpPr>
            <a:spLocks noGrp="1"/>
          </p:cNvSpPr>
          <p:nvPr>
            <p:ph type="ftr" sz="quarter" idx="11"/>
          </p:nvPr>
        </p:nvSpPr>
        <p:spPr/>
        <p:txBody>
          <a:bodyPr/>
          <a:lstStyle/>
          <a:p>
            <a:r>
              <a:rPr lang="en-GB" smtClean="0"/>
              <a:t>Transcosmos Technologies Vietnam Co., Ltd.</a:t>
            </a:r>
            <a:endParaRPr lang="en-GB"/>
          </a:p>
        </p:txBody>
      </p:sp>
      <p:sp>
        <p:nvSpPr>
          <p:cNvPr id="4" name="Slide Number Placeholder 3"/>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149794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B4129-08DF-4195-A913-CD6C4C184CBF}" type="datetime1">
              <a:rPr lang="en-GB" smtClean="0"/>
              <a:t>03/05/2017</a:t>
            </a:fld>
            <a:endParaRPr lang="en-GB"/>
          </a:p>
        </p:txBody>
      </p:sp>
      <p:sp>
        <p:nvSpPr>
          <p:cNvPr id="6" name="Footer Placeholder 5"/>
          <p:cNvSpPr>
            <a:spLocks noGrp="1"/>
          </p:cNvSpPr>
          <p:nvPr>
            <p:ph type="ftr" sz="quarter" idx="11"/>
          </p:nvPr>
        </p:nvSpPr>
        <p:spPr/>
        <p:txBody>
          <a:bodyPr/>
          <a:lstStyle/>
          <a:p>
            <a:r>
              <a:rPr lang="en-GB" smtClean="0"/>
              <a:t>Transcosmos Technologies Vietnam Co., Ltd.</a:t>
            </a:r>
            <a:endParaRPr lang="en-GB"/>
          </a:p>
        </p:txBody>
      </p:sp>
      <p:sp>
        <p:nvSpPr>
          <p:cNvPr id="7" name="Slide Number Placeholder 6"/>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420631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1B261-F0E9-42DE-95F0-06F4202DD224}" type="datetime1">
              <a:rPr lang="en-GB" smtClean="0"/>
              <a:t>03/05/2017</a:t>
            </a:fld>
            <a:endParaRPr lang="en-GB"/>
          </a:p>
        </p:txBody>
      </p:sp>
      <p:sp>
        <p:nvSpPr>
          <p:cNvPr id="6" name="Footer Placeholder 5"/>
          <p:cNvSpPr>
            <a:spLocks noGrp="1"/>
          </p:cNvSpPr>
          <p:nvPr>
            <p:ph type="ftr" sz="quarter" idx="11"/>
          </p:nvPr>
        </p:nvSpPr>
        <p:spPr/>
        <p:txBody>
          <a:bodyPr/>
          <a:lstStyle/>
          <a:p>
            <a:r>
              <a:rPr lang="en-GB" smtClean="0"/>
              <a:t>Transcosmos Technologies Vietnam Co., Ltd.</a:t>
            </a:r>
            <a:endParaRPr lang="en-GB"/>
          </a:p>
        </p:txBody>
      </p:sp>
      <p:sp>
        <p:nvSpPr>
          <p:cNvPr id="7" name="Slide Number Placeholder 6"/>
          <p:cNvSpPr>
            <a:spLocks noGrp="1"/>
          </p:cNvSpPr>
          <p:nvPr>
            <p:ph type="sldNum" sz="quarter" idx="12"/>
          </p:nvPr>
        </p:nvSpPr>
        <p:spPr/>
        <p:txBody>
          <a:bodyPr/>
          <a:lstStyle/>
          <a:p>
            <a:fld id="{032BB5ED-DF96-4688-801B-0488603F8F90}" type="slidenum">
              <a:rPr lang="en-GB" smtClean="0"/>
              <a:t>‹#›</a:t>
            </a:fld>
            <a:endParaRPr lang="en-GB"/>
          </a:p>
        </p:txBody>
      </p:sp>
    </p:spTree>
    <p:extLst>
      <p:ext uri="{BB962C8B-B14F-4D97-AF65-F5344CB8AC3E}">
        <p14:creationId xmlns:p14="http://schemas.microsoft.com/office/powerpoint/2010/main" val="60481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3A6243-BFC1-4C64-A456-0B0E1C1EC41D}" type="datetime1">
              <a:rPr lang="en-GB" smtClean="0"/>
              <a:t>03/05/2017</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Transcosmos Technologies Vietnam Co., Ltd.</a:t>
            </a:r>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32BB5ED-DF96-4688-801B-0488603F8F90}" type="slidenum">
              <a:rPr lang="en-GB" smtClean="0"/>
              <a:t>‹#›</a:t>
            </a:fld>
            <a:endParaRPr lang="en-GB"/>
          </a:p>
        </p:txBody>
      </p:sp>
    </p:spTree>
    <p:extLst>
      <p:ext uri="{BB962C8B-B14F-4D97-AF65-F5344CB8AC3E}">
        <p14:creationId xmlns:p14="http://schemas.microsoft.com/office/powerpoint/2010/main" val="40631019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www.uml-diagrams.org/common-behaviors.html#trigger-synta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uml-diagrams.org/constraint.html#constraint-synta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uml-diagrams.org/common-behaviors.html#trigger-synta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uml-diagrams.org/constraint.html#constraint-synta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4557" y="2220686"/>
            <a:ext cx="8019737" cy="943427"/>
          </a:xfrm>
          <a:effectLst>
            <a:outerShdw blurRad="50800" dist="38100" dir="2700000" algn="tl" rotWithShape="0">
              <a:prstClr val="black">
                <a:alpha val="40000"/>
              </a:prstClr>
            </a:outerShdw>
          </a:effectLst>
        </p:spPr>
        <p:txBody>
          <a:bodyPr vert="horz" lIns="68580" tIns="34290" rIns="68580" bIns="34290" rtlCol="0" anchor="b">
            <a:normAutofit/>
          </a:bodyPr>
          <a:lstStyle/>
          <a:p>
            <a:r>
              <a:rPr lang="en-US" sz="5400" dirty="0">
                <a:latin typeface="Arial" panose="020B0604020202020204" pitchFamily="34" charset="0"/>
                <a:cs typeface="Arial" panose="020B0604020202020204" pitchFamily="34" charset="0"/>
              </a:rPr>
              <a:t>Activity &amp; State </a:t>
            </a:r>
            <a:r>
              <a:rPr lang="en-US" sz="5400" dirty="0" smtClean="0">
                <a:latin typeface="Arial" panose="020B0604020202020204" pitchFamily="34" charset="0"/>
                <a:cs typeface="Arial" panose="020B0604020202020204" pitchFamily="34" charset="0"/>
              </a:rPr>
              <a:t>Diagram</a:t>
            </a:r>
            <a:endParaRPr lang="en-GB" sz="5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8" name="Subtitle 2"/>
          <p:cNvSpPr txBox="1">
            <a:spLocks/>
          </p:cNvSpPr>
          <p:nvPr/>
        </p:nvSpPr>
        <p:spPr>
          <a:xfrm>
            <a:off x="712657" y="4351255"/>
            <a:ext cx="3205025" cy="108089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latin typeface="Arial" panose="020B0604020202020204" pitchFamily="34" charset="0"/>
                <a:cs typeface="Arial" panose="020B0604020202020204" pitchFamily="34" charset="0"/>
              </a:rPr>
              <a:t>Đinh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Toàn</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Vũ</a:t>
            </a:r>
            <a:r>
              <a:rPr lang="en-US" dirty="0" smtClean="0">
                <a:latin typeface="Arial" panose="020B0604020202020204" pitchFamily="34" charset="0"/>
                <a:cs typeface="Arial" panose="020B0604020202020204" pitchFamily="34" charset="0"/>
              </a:rPr>
              <a:t> Minh </a:t>
            </a:r>
            <a:r>
              <a:rPr lang="en-US" dirty="0" err="1" smtClean="0">
                <a:latin typeface="Arial" panose="020B0604020202020204" pitchFamily="34" charset="0"/>
                <a:cs typeface="Arial" panose="020B0604020202020204" pitchFamily="34" charset="0"/>
              </a:rPr>
              <a:t>Hoàng</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05-03-2017</a:t>
            </a:r>
            <a:endParaRPr lang="en-US" dirty="0">
              <a:latin typeface="Arial" panose="020B0604020202020204" pitchFamily="34" charset="0"/>
              <a:cs typeface="Arial" panose="020B0604020202020204" pitchFamily="34" charset="0"/>
            </a:endParaRPr>
          </a:p>
        </p:txBody>
      </p:sp>
      <p:pic>
        <p:nvPicPr>
          <p:cNvPr id="9" name="Picture 2" descr="Image result for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895" y="3841479"/>
            <a:ext cx="2362200" cy="15906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886" y="445617"/>
            <a:ext cx="2185420" cy="1627635"/>
          </a:xfrm>
          <a:prstGeom prst="rect">
            <a:avLst/>
          </a:prstGeom>
        </p:spPr>
      </p:pic>
      <p:sp>
        <p:nvSpPr>
          <p:cNvPr id="6" name="Slide Number Placeholder 5"/>
          <p:cNvSpPr>
            <a:spLocks noGrp="1"/>
          </p:cNvSpPr>
          <p:nvPr>
            <p:ph type="sldNum" sz="quarter" idx="12"/>
          </p:nvPr>
        </p:nvSpPr>
        <p:spPr/>
        <p:txBody>
          <a:bodyPr/>
          <a:lstStyle/>
          <a:p>
            <a:fld id="{032BB5ED-DF96-4688-801B-0488603F8F90}" type="slidenum">
              <a:rPr lang="en-GB" smtClean="0">
                <a:latin typeface="Arial" panose="020B0604020202020204" pitchFamily="34" charset="0"/>
                <a:cs typeface="Arial" panose="020B0604020202020204" pitchFamily="34" charset="0"/>
              </a:rPr>
              <a:t>1</a:t>
            </a:fld>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214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lvl="1"/>
            <a:r>
              <a:rPr lang="en-GB" dirty="0">
                <a:latin typeface="Arial" panose="020B0604020202020204" pitchFamily="34" charset="0"/>
                <a:cs typeface="Arial" panose="020B0604020202020204" pitchFamily="34" charset="0"/>
              </a:rPr>
              <a:t>Fork: Fork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trường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hợp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thực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xong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rồi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nhánh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tthực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nhiều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theo.</a:t>
            </a: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10</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pic>
        <p:nvPicPr>
          <p:cNvPr id="6152" name="Picture 2" descr="F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072" y="1988839"/>
            <a:ext cx="2857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890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r>
              <a:rPr lang="en-GB" dirty="0">
                <a:latin typeface="Arial" panose="020B0604020202020204" pitchFamily="34" charset="0"/>
                <a:cs typeface="Arial" panose="020B0604020202020204" pitchFamily="34" charset="0"/>
              </a:rPr>
              <a:t>Join: </a:t>
            </a:r>
            <a:r>
              <a:rPr lang="en-GB" dirty="0" err="1">
                <a:latin typeface="Arial" panose="020B0604020202020204" pitchFamily="34" charset="0"/>
                <a:cs typeface="Arial" panose="020B0604020202020204" pitchFamily="34" charset="0"/>
              </a:rPr>
              <a:t>Cùng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với</a:t>
            </a:r>
            <a:r>
              <a:rPr lang="en-GB" dirty="0">
                <a:latin typeface="Arial" panose="020B0604020202020204" pitchFamily="34" charset="0"/>
                <a:cs typeface="Arial" panose="020B0604020202020204" pitchFamily="34" charset="0"/>
              </a:rPr>
              <a:t> Fork </a:t>
            </a:r>
            <a:r>
              <a:rPr lang="en-GB" dirty="0" err="1">
                <a:latin typeface="Arial" panose="020B0604020202020204" pitchFamily="34" charset="0"/>
                <a:cs typeface="Arial" panose="020B0604020202020204" pitchFamily="34" charset="0"/>
              </a:rPr>
              <a:t>nhưng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trường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hợp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thực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hai</a:t>
            </a:r>
            <a:r>
              <a:rPr lang="en-GB" dirty="0">
                <a:latin typeface="Arial" panose="020B0604020202020204" pitchFamily="34" charset="0"/>
                <a:cs typeface="Arial" panose="020B0604020202020204" pitchFamily="34" charset="0"/>
              </a:rPr>
              <a:t> hay </a:t>
            </a:r>
            <a:r>
              <a:rPr lang="en-GB" dirty="0" err="1">
                <a:latin typeface="Arial" panose="020B0604020202020204" pitchFamily="34" charset="0"/>
                <a:cs typeface="Arial" panose="020B0604020202020204" pitchFamily="34" charset="0"/>
              </a:rPr>
              <a:t>nhiều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hành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trước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rồi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mới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thực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hành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theo.</a:t>
            </a:r>
            <a:endParaRPr lang="en-GB"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11</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pic>
        <p:nvPicPr>
          <p:cNvPr id="5121" name="Picture 1" descr="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333" y="2213125"/>
            <a:ext cx="28575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8895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lvl="1"/>
            <a:r>
              <a:rPr lang="en-US" dirty="0" err="1" smtClean="0">
                <a:latin typeface="Arial" panose="020B0604020202020204" pitchFamily="34" charset="0"/>
                <a:cs typeface="Arial" panose="020B0604020202020204" pitchFamily="34" charset="0"/>
              </a:rPr>
              <a:t>Ví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a:t>
            </a:r>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12</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pic>
        <p:nvPicPr>
          <p:cNvPr id="4097" name="Picture 8" descr="Activity Diagram Practic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389" y="1193864"/>
            <a:ext cx="3568898" cy="368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724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13</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Khái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Niệm</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8"/>
            <a:ext cx="6347714" cy="1616099"/>
          </a:xfrm>
        </p:spPr>
        <p:txBody>
          <a:bodyPr>
            <a:normAutofit/>
          </a:bodyPr>
          <a:lstStyle/>
          <a:p>
            <a:pPr marL="0" indent="0">
              <a:buNone/>
            </a:pPr>
            <a:r>
              <a:rPr lang="en-US" dirty="0" smtClean="0">
                <a:latin typeface="Arial" panose="020B0604020202020204" pitchFamily="34" charset="0"/>
                <a:cs typeface="Arial" panose="020B0604020202020204" pitchFamily="34" charset="0"/>
              </a:rPr>
              <a:t>State diagram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miêu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một </a:t>
            </a:r>
            <a:r>
              <a:rPr lang="en-US" dirty="0" err="1" smtClean="0">
                <a:latin typeface="Arial" panose="020B0604020202020204" pitchFamily="34" charset="0"/>
                <a:cs typeface="Arial" panose="020B0604020202020204" pitchFamily="34" charset="0"/>
              </a:rPr>
              <a:t>đối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tượng</a:t>
            </a:r>
            <a:r>
              <a:rPr lang="en-US" dirty="0" smtClean="0">
                <a:latin typeface="Arial" panose="020B0604020202020204" pitchFamily="34" charset="0"/>
                <a:cs typeface="Arial" panose="020B0604020202020204" pitchFamily="34" charset="0"/>
              </a:rPr>
              <a:t>, một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state diagram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nắm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rõ</a:t>
            </a:r>
            <a:r>
              <a:rPr lang="en-US" dirty="0" smtClean="0">
                <a:latin typeface="Arial" panose="020B0604020202020204" pitchFamily="34" charset="0"/>
                <a:cs typeface="Arial" panose="020B0604020202020204" pitchFamily="34" charset="0"/>
              </a:rPr>
              <a:t> về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đến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9371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14</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smtClean="0">
                <a:latin typeface="Arial" panose="020B0604020202020204" pitchFamily="34" charset="0"/>
                <a:cs typeface="Arial" panose="020B0604020202020204" pitchFamily="34" charset="0"/>
              </a:rPr>
              <a:t>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982497"/>
          </a:xfrm>
        </p:spPr>
        <p:txBody>
          <a:bodyPr>
            <a:normAutofit/>
          </a:bodyPr>
          <a:lstStyle/>
          <a:p>
            <a:pPr marL="0" indent="0">
              <a:buNone/>
            </a:pPr>
            <a:r>
              <a:rPr lang="en-US" dirty="0" smtClean="0">
                <a:latin typeface="Arial" panose="020B0604020202020204" pitchFamily="34" charset="0"/>
                <a:cs typeface="Arial" panose="020B0604020202020204" pitchFamily="34" charset="0"/>
              </a:rPr>
              <a:t>State: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một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(chop)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vòng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một </a:t>
            </a:r>
            <a:r>
              <a:rPr lang="en-US" dirty="0" err="1" smtClean="0">
                <a:latin typeface="Arial" panose="020B0604020202020204" pitchFamily="34" charset="0"/>
                <a:cs typeface="Arial" panose="020B0604020202020204" pitchFamily="34" charset="0"/>
              </a:rPr>
              <a:t>đối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tượng</a:t>
            </a:r>
            <a:r>
              <a:rPr lang="en-US" dirty="0" smtClean="0">
                <a:latin typeface="Arial" panose="020B0604020202020204" pitchFamily="34" charset="0"/>
                <a:cs typeface="Arial" panose="020B0604020202020204" pitchFamily="34" charset="0"/>
              </a:rPr>
              <a:t> một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State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event, </a:t>
            </a:r>
            <a:r>
              <a:rPr lang="en-US" dirty="0" err="1" smtClean="0">
                <a:latin typeface="Arial" panose="020B0604020202020204" pitchFamily="34" charset="0"/>
                <a:cs typeface="Arial" panose="020B0604020202020204" pitchFamily="34" charset="0"/>
              </a:rPr>
              <a:t>nơi</a:t>
            </a:r>
            <a:r>
              <a:rPr lang="en-US" dirty="0" smtClean="0">
                <a:latin typeface="Arial" panose="020B0604020202020204" pitchFamily="34" charset="0"/>
                <a:cs typeface="Arial" panose="020B0604020202020204" pitchFamily="34" charset="0"/>
              </a:rPr>
              <a:t> một số event </a:t>
            </a:r>
            <a:r>
              <a:rPr lang="en-US" dirty="0" err="1" smtClean="0">
                <a:latin typeface="Arial" panose="020B0604020202020204" pitchFamily="34" charset="0"/>
                <a:cs typeface="Arial" panose="020B0604020202020204" pitchFamily="34" charset="0"/>
              </a:rPr>
              <a:t>đang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chờ</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đợi</a:t>
            </a:r>
            <a:r>
              <a:rPr lang="en-US" dirty="0" smtClean="0">
                <a:latin typeface="Arial" panose="020B0604020202020204" pitchFamily="34" charset="0"/>
                <a:cs typeface="Arial" panose="020B0604020202020204" pitchFamily="34" charset="0"/>
              </a:rPr>
              <a:t>.</a:t>
            </a:r>
          </a:p>
          <a:p>
            <a:pPr marL="0" indent="0">
              <a:buNone/>
            </a:pP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state ta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tròn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pic>
        <p:nvPicPr>
          <p:cNvPr id="1027" name="Picture 12" descr="Simple state Waiting for Customer In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11" y="4244695"/>
            <a:ext cx="12366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3" descr="Simple state Waiting for Customer Input with name and internal activities compart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0667" y="4102911"/>
            <a:ext cx="14303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4" descr="Simple composite state Serving Customer has two substa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875" y="4032872"/>
            <a:ext cx="3238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15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15</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smtClean="0">
                <a:latin typeface="Arial" panose="020B0604020202020204" pitchFamily="34" charset="0"/>
                <a:cs typeface="Arial" panose="020B0604020202020204" pitchFamily="34" charset="0"/>
              </a:rPr>
              <a:t>Transitions</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2544504"/>
          </a:xfrm>
        </p:spPr>
        <p:txBody>
          <a:bodyPr>
            <a:normAutofit/>
          </a:bodyPr>
          <a:lstStyle/>
          <a:p>
            <a:pPr marL="0" indent="0">
              <a:buNone/>
            </a:pPr>
            <a:r>
              <a:rPr lang="en-US" dirty="0" smtClean="0">
                <a:latin typeface="Arial" panose="020B0604020202020204" pitchFamily="34" charset="0"/>
                <a:cs typeface="Arial" panose="020B0604020202020204" pitchFamily="34" charset="0"/>
              </a:rPr>
              <a:t>Transitions: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này sang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Một transitions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biết</a:t>
            </a:r>
            <a:r>
              <a:rPr lang="en-US" dirty="0" smtClean="0">
                <a:latin typeface="Arial" panose="020B0604020202020204" pitchFamily="34" charset="0"/>
                <a:cs typeface="Arial" panose="020B0604020202020204" pitchFamily="34" charset="0"/>
              </a:rPr>
              <a:t> state </a:t>
            </a:r>
            <a:r>
              <a:rPr lang="en-US" dirty="0" err="1" smtClean="0">
                <a:latin typeface="Arial" panose="020B0604020202020204" pitchFamily="34" charset="0"/>
                <a:cs typeface="Arial" panose="020B0604020202020204" pitchFamily="34" charset="0"/>
              </a:rPr>
              <a:t>nguồn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action </a:t>
            </a:r>
            <a:r>
              <a:rPr lang="en-US" dirty="0" err="1" smtClean="0">
                <a:latin typeface="Arial" panose="020B0604020202020204" pitchFamily="34" charset="0"/>
                <a:cs typeface="Arial" panose="020B0604020202020204" pitchFamily="34" charset="0"/>
              </a:rPr>
              <a:t>nào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state đến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gì</a:t>
            </a:r>
            <a:r>
              <a:rPr lang="en-US" dirty="0" smtClean="0">
                <a:latin typeface="Arial" panose="020B0604020202020204" pitchFamily="34" charset="0"/>
                <a:cs typeface="Arial" panose="020B0604020202020204" pitchFamily="34" charset="0"/>
              </a:rPr>
              <a:t>.</a:t>
            </a:r>
          </a:p>
          <a:p>
            <a:pPr marL="0" indent="0">
              <a:buNone/>
            </a:pP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1 transition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format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665149" y="4379377"/>
            <a:ext cx="4816475" cy="725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transition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behavior-expression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4"/>
              </a:rPr>
              <a:t>constraint</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384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16</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smtClean="0">
                <a:latin typeface="Arial" panose="020B0604020202020204" pitchFamily="34" charset="0"/>
                <a:cs typeface="Arial" panose="020B0604020202020204" pitchFamily="34" charset="0"/>
              </a:rPr>
              <a:t>Transitions</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2544504"/>
          </a:xfrm>
        </p:spPr>
        <p:txBody>
          <a:bodyPr>
            <a:normAutofit/>
          </a:bodyPr>
          <a:lstStyle/>
          <a:p>
            <a:pPr marL="0" indent="0">
              <a:buNone/>
            </a:pPr>
            <a:r>
              <a:rPr lang="en-US" dirty="0" smtClean="0">
                <a:latin typeface="Arial" panose="020B0604020202020204" pitchFamily="34" charset="0"/>
                <a:cs typeface="Arial" panose="020B0604020202020204" pitchFamily="34" charset="0"/>
              </a:rPr>
              <a:t>Transitions: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này sang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Một transitions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biết</a:t>
            </a:r>
            <a:r>
              <a:rPr lang="en-US" dirty="0" smtClean="0">
                <a:latin typeface="Arial" panose="020B0604020202020204" pitchFamily="34" charset="0"/>
                <a:cs typeface="Arial" panose="020B0604020202020204" pitchFamily="34" charset="0"/>
              </a:rPr>
              <a:t> state </a:t>
            </a:r>
            <a:r>
              <a:rPr lang="en-US" dirty="0" err="1" smtClean="0">
                <a:latin typeface="Arial" panose="020B0604020202020204" pitchFamily="34" charset="0"/>
                <a:cs typeface="Arial" panose="020B0604020202020204" pitchFamily="34" charset="0"/>
              </a:rPr>
              <a:t>nguồn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action </a:t>
            </a:r>
            <a:r>
              <a:rPr lang="en-US" dirty="0" err="1" smtClean="0">
                <a:latin typeface="Arial" panose="020B0604020202020204" pitchFamily="34" charset="0"/>
                <a:cs typeface="Arial" panose="020B0604020202020204" pitchFamily="34" charset="0"/>
              </a:rPr>
              <a:t>nào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state đến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gì</a:t>
            </a:r>
            <a:r>
              <a:rPr lang="en-US" dirty="0" smtClean="0">
                <a:latin typeface="Arial" panose="020B0604020202020204" pitchFamily="34" charset="0"/>
                <a:cs typeface="Arial" panose="020B0604020202020204" pitchFamily="34" charset="0"/>
              </a:rPr>
              <a:t>.</a:t>
            </a:r>
          </a:p>
          <a:p>
            <a:pPr marL="0" indent="0">
              <a:buNone/>
            </a:pP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1 transition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format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a:t>
            </a: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665149" y="4379377"/>
            <a:ext cx="4816475" cy="725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transition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 </a:t>
            </a: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behavior-expression</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triggers</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3"/>
              </a:rPr>
              <a:t>trigger</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a:t>
            </a:r>
            <a:b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br>
            <a:r>
              <a:rPr kumimoji="0" lang="en-US" altLang="en-US" sz="1100" b="1" i="1" u="none" strike="noStrike" cap="none" normalizeH="0" baseline="0" dirty="0" smtClean="0">
                <a:ln>
                  <a:noFill/>
                </a:ln>
                <a:solidFill>
                  <a:srgbClr val="006600"/>
                </a:solidFill>
                <a:effectLst/>
                <a:latin typeface="Arial" panose="020B0604020202020204" pitchFamily="34" charset="0"/>
                <a:ea typeface="ＭＳ 明朝" panose="02020609040205080304" pitchFamily="17" charset="-128"/>
                <a:cs typeface="Arial" panose="020B0604020202020204" pitchFamily="34" charset="0"/>
              </a:rPr>
              <a:t>guard</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  '[' </a:t>
            </a:r>
            <a:r>
              <a:rPr kumimoji="0" lang="en-US" altLang="en-US" sz="1100" b="1" i="1" u="none" strike="noStrike" cap="none" normalizeH="0" baseline="0" dirty="0" smtClean="0">
                <a:ln>
                  <a:noFill/>
                </a:ln>
                <a:solidFill>
                  <a:srgbClr val="008000"/>
                </a:solidFill>
                <a:effectLst/>
                <a:latin typeface="Arial" panose="020B0604020202020204" pitchFamily="34" charset="0"/>
                <a:ea typeface="ＭＳ 明朝" panose="02020609040205080304" pitchFamily="17" charset="-128"/>
                <a:cs typeface="Arial" panose="020B0604020202020204" pitchFamily="34" charset="0"/>
                <a:hlinkClick r:id="rId4"/>
              </a:rPr>
              <a:t>constraint</a:t>
            </a:r>
            <a:r>
              <a:rPr kumimoji="0" lang="en-US" altLang="en-US" sz="1100" b="0" i="0" u="none" strike="noStrike" cap="none" normalizeH="0" baseline="0" dirty="0" smtClean="0">
                <a:ln>
                  <a:noFill/>
                </a:ln>
                <a:solidFill>
                  <a:srgbClr val="000000"/>
                </a:solidFill>
                <a:effectLst/>
                <a:latin typeface="Arial" panose="020B0604020202020204" pitchFamily="34" charset="0"/>
                <a:ea typeface="ＭＳ 明朝" panose="02020609040205080304" pitchFamily="17" charset="-128"/>
                <a:cs typeface="Arial" panose="020B0604020202020204" pitchFamily="34"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5052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17</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US" dirty="0" err="1" smtClean="0">
                <a:latin typeface="Arial" panose="020B0604020202020204" pitchFamily="34" charset="0"/>
                <a:cs typeface="Arial" panose="020B0604020202020204" pitchFamily="34" charset="0"/>
              </a:rPr>
              <a:t>Pseudostate</a:t>
            </a:r>
            <a:r>
              <a:rPr lang="en-US" dirty="0" smtClean="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 là các biểu tượng trừu tượng được định nghĩa trong state diagram dùng để thể hiện các điểm bắt đầu, kết thúc hoặc điểm chia trạng thái, điểm gộp của các trạng </a:t>
            </a:r>
            <a:r>
              <a:rPr lang="vi-VN" dirty="0" smtClean="0">
                <a:latin typeface="Arial" panose="020B0604020202020204" pitchFamily="34" charset="0"/>
                <a:cs typeface="Arial" panose="020B0604020202020204" pitchFamily="34" charset="0"/>
              </a:rPr>
              <a:t>thái</a:t>
            </a:r>
            <a:endParaRPr lang="en-US" dirty="0" smtClean="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2413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18</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US" dirty="0">
                <a:latin typeface="Arial" panose="020B0604020202020204" pitchFamily="34" charset="0"/>
                <a:cs typeface="Arial" panose="020B0604020202020204" pitchFamily="34" charset="0"/>
              </a:rPr>
              <a:t>Initial </a:t>
            </a:r>
            <a:r>
              <a:rPr lang="en-US" dirty="0" err="1" smtClean="0">
                <a:latin typeface="Arial" panose="020B0604020202020204" pitchFamily="34" charset="0"/>
                <a:cs typeface="Arial" panose="020B0604020202020204" pitchFamily="34" charset="0"/>
              </a:rPr>
              <a:t>pseudostate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khởi</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tạo.</a:t>
            </a: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3074" name="Picture 17" descr="An initial pseudostate is shown as a small solid filled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604" y="3259712"/>
            <a:ext cx="3111307" cy="109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9881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19</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GB" dirty="0">
                <a:latin typeface="Arial" panose="020B0604020202020204" pitchFamily="34" charset="0"/>
                <a:cs typeface="Arial" panose="020B0604020202020204" pitchFamily="34" charset="0"/>
              </a:rPr>
              <a:t>Terminate </a:t>
            </a:r>
            <a:r>
              <a:rPr lang="en-GB" dirty="0" err="1">
                <a:latin typeface="Arial" panose="020B0604020202020204" pitchFamily="34" charset="0"/>
                <a:cs typeface="Arial" panose="020B0604020202020204" pitchFamily="34" charset="0"/>
              </a:rPr>
              <a:t>Pseudostate</a:t>
            </a:r>
            <a:r>
              <a:rPr lang="en-GB" b="1" dirty="0">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biểu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tượng</a:t>
            </a:r>
            <a:r>
              <a:rPr lang="en-GB" dirty="0">
                <a:latin typeface="Arial" panose="020B0604020202020204" pitchFamily="34" charset="0"/>
                <a:cs typeface="Arial" panose="020B0604020202020204" pitchFamily="34" charset="0"/>
              </a:rPr>
              <a:t> 2 </a:t>
            </a:r>
            <a:r>
              <a:rPr lang="en-GB" dirty="0" err="1">
                <a:latin typeface="Arial" panose="020B0604020202020204" pitchFamily="34" charset="0"/>
                <a:cs typeface="Arial" panose="020B0604020202020204" pitchFamily="34" charset="0"/>
              </a:rPr>
              <a:t>đường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chéo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cắt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nhau</a:t>
            </a:r>
            <a:r>
              <a:rPr lang="en-GB" dirty="0">
                <a:latin typeface="Arial" panose="020B0604020202020204" pitchFamily="34" charset="0"/>
                <a:cs typeface="Arial" panose="020B0604020202020204" pitchFamily="34" charset="0"/>
              </a:rPr>
              <a:t> 90 </a:t>
            </a:r>
            <a:r>
              <a:rPr lang="en-GB" dirty="0" err="1">
                <a:latin typeface="Arial" panose="020B0604020202020204" pitchFamily="34" charset="0"/>
                <a:cs typeface="Arial" panose="020B0604020202020204" pitchFamily="34" charset="0"/>
              </a:rPr>
              <a:t>dùng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sự</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chấm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dứt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state diagram</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4098" name="Picture 18" descr="A terminate pseudostate is shown as a cro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228" y="3259712"/>
            <a:ext cx="3590344" cy="118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558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err="1" smtClean="0">
                <a:latin typeface="Arial" panose="020B0604020202020204" pitchFamily="34" charset="0"/>
                <a:cs typeface="Arial" panose="020B0604020202020204" pitchFamily="34" charset="0"/>
              </a:rPr>
              <a:t>Nghị</a:t>
            </a:r>
            <a:r>
              <a:rPr lang="en-US" sz="3000" b="1" dirty="0" smtClean="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trình</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8349334" cy="4176626"/>
          </a:xfrm>
        </p:spPr>
        <p:txBody>
          <a:bodyPr>
            <a:normAutofit/>
          </a:bodyPr>
          <a:lstStyle/>
          <a:p>
            <a:pPr marL="514350" indent="-514350">
              <a:buAutoNum type="arabicPeriod"/>
            </a:pPr>
            <a:r>
              <a:rPr lang="en-US" sz="2000" b="1" dirty="0" err="1" smtClean="0">
                <a:latin typeface="Arial" panose="020B0604020202020204" pitchFamily="34" charset="0"/>
                <a:cs typeface="Arial" panose="020B0604020202020204" pitchFamily="34" charset="0"/>
              </a:rPr>
              <a:t>Giới</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thiệu</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đề</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tài</a:t>
            </a:r>
            <a:r>
              <a:rPr lang="en-US" sz="2000" b="1" dirty="0" smtClean="0">
                <a:latin typeface="Arial" panose="020B0604020202020204" pitchFamily="34" charset="0"/>
                <a:cs typeface="Arial" panose="020B0604020202020204" pitchFamily="34" charset="0"/>
              </a:rPr>
              <a:t>.</a:t>
            </a:r>
          </a:p>
          <a:p>
            <a:pPr marL="514350" indent="-514350">
              <a:buAutoNum type="arabicPeriod"/>
            </a:pPr>
            <a:r>
              <a:rPr lang="en-US" sz="2000" b="1" dirty="0" err="1" smtClean="0">
                <a:latin typeface="Arial" panose="020B0604020202020204" pitchFamily="34" charset="0"/>
                <a:cs typeface="Arial" panose="020B0604020202020204" pitchFamily="34" charset="0"/>
              </a:rPr>
              <a:t>Nội</a:t>
            </a:r>
            <a:r>
              <a:rPr lang="en-US" sz="2000" b="1" dirty="0" smtClean="0">
                <a:latin typeface="Arial" panose="020B0604020202020204" pitchFamily="34" charset="0"/>
                <a:cs typeface="Arial" panose="020B0604020202020204" pitchFamily="34" charset="0"/>
              </a:rPr>
              <a:t> dung </a:t>
            </a:r>
            <a:r>
              <a:rPr lang="en-US" sz="2000" b="1" dirty="0" err="1" smtClean="0">
                <a:latin typeface="Arial" panose="020B0604020202020204" pitchFamily="34" charset="0"/>
                <a:cs typeface="Arial" panose="020B0604020202020204" pitchFamily="34" charset="0"/>
              </a:rPr>
              <a:t>nghiên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cứu</a:t>
            </a:r>
            <a:endParaRPr lang="en-US" sz="2000" b="1" dirty="0" smtClean="0">
              <a:latin typeface="Arial" panose="020B0604020202020204" pitchFamily="34" charset="0"/>
              <a:cs typeface="Arial" panose="020B0604020202020204" pitchFamily="34" charset="0"/>
            </a:endParaRPr>
          </a:p>
          <a:p>
            <a:pPr marL="514350" indent="-514350">
              <a:buAutoNum type="arabicPeriod"/>
            </a:pPr>
            <a:r>
              <a:rPr lang="en-US" sz="2000" b="1" dirty="0" err="1" smtClean="0">
                <a:latin typeface="Arial" panose="020B0604020202020204" pitchFamily="34" charset="0"/>
                <a:cs typeface="Arial" panose="020B0604020202020204" pitchFamily="34" charset="0"/>
              </a:rPr>
              <a:t>Kết</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luận</a:t>
            </a:r>
            <a:endParaRPr lang="en-US" sz="2000" b="1" dirty="0" smtClean="0">
              <a:latin typeface="Arial" panose="020B0604020202020204" pitchFamily="34" charset="0"/>
              <a:cs typeface="Arial" panose="020B0604020202020204" pitchFamily="34" charset="0"/>
            </a:endParaRPr>
          </a:p>
          <a:p>
            <a:pPr marL="514350" indent="-514350">
              <a:buAutoNum type="arabicPeriod"/>
            </a:pPr>
            <a:r>
              <a:rPr lang="en-US" sz="2000" b="1" dirty="0" smtClean="0">
                <a:latin typeface="Arial" panose="020B0604020202020204" pitchFamily="34" charset="0"/>
                <a:cs typeface="Arial" panose="020B0604020202020204" pitchFamily="34" charset="0"/>
              </a:rPr>
              <a:t>Workshop</a:t>
            </a:r>
            <a:endParaRPr lang="en-US" sz="2000" b="1" dirty="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487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20</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GB" dirty="0">
                <a:latin typeface="Arial" panose="020B0604020202020204" pitchFamily="34" charset="0"/>
                <a:cs typeface="Arial" panose="020B0604020202020204" pitchFamily="34" charset="0"/>
              </a:rPr>
              <a:t>Entry Point: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một </a:t>
            </a:r>
            <a:r>
              <a:rPr lang="en-GB" dirty="0" err="1">
                <a:latin typeface="Arial" panose="020B0604020202020204" pitchFamily="34" charset="0"/>
                <a:cs typeface="Arial" panose="020B0604020202020204" pitchFamily="34" charset="0"/>
              </a:rPr>
              <a:t>điểm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truy</a:t>
            </a:r>
            <a:r>
              <a:rPr lang="en-GB" dirty="0">
                <a:latin typeface="Arial" panose="020B0604020202020204" pitchFamily="34" charset="0"/>
                <a:cs typeface="Arial" panose="020B0604020202020204" pitchFamily="34" charset="0"/>
              </a:rPr>
              <a:t> cập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một composite state,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một state machine</a:t>
            </a: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5122" name="Picture 20" descr="Entry point shown as a small circle on the border of the state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123" y="3067005"/>
            <a:ext cx="2367817" cy="222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597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21</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GB" dirty="0">
                <a:latin typeface="Arial" panose="020B0604020202020204" pitchFamily="34" charset="0"/>
                <a:cs typeface="Arial" panose="020B0604020202020204" pitchFamily="34" charset="0"/>
              </a:rPr>
              <a:t>Exit Point: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một </a:t>
            </a:r>
            <a:r>
              <a:rPr lang="en-GB" dirty="0" err="1">
                <a:latin typeface="Arial" panose="020B0604020202020204" pitchFamily="34" charset="0"/>
                <a:cs typeface="Arial" panose="020B0604020202020204" pitchFamily="34" charset="0"/>
              </a:rPr>
              <a:t>điểm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thoát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khỏi</a:t>
            </a:r>
            <a:r>
              <a:rPr lang="en-GB" dirty="0">
                <a:latin typeface="Arial" panose="020B0604020202020204" pitchFamily="34" charset="0"/>
                <a:cs typeface="Arial" panose="020B0604020202020204" pitchFamily="34" charset="0"/>
              </a:rPr>
              <a:t> một composite state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một state machine.</a:t>
            </a: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6146" name="Picture 21" descr="Exit point shown as a small circle with a cross on the border of the state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088" y="3127882"/>
            <a:ext cx="2108826" cy="210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054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22</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latin typeface="Arial" panose="020B0604020202020204" pitchFamily="34" charset="0"/>
                <a:cs typeface="Arial" panose="020B0604020202020204" pitchFamily="34" charset="0"/>
              </a:rPr>
              <a:t>Choice: Là một điểm được dùng để lựa chọn nhánh tiếp theo trạng thái.</a:t>
            </a:r>
            <a:endParaRPr lang="en-GB"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7170" name="Picture 22" descr="A choice pseudostate is shown as a diamond-shaped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485" y="3068406"/>
            <a:ext cx="3153229" cy="185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52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23</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latin typeface="Arial" panose="020B0604020202020204" pitchFamily="34" charset="0"/>
                <a:cs typeface="Arial" panose="020B0604020202020204" pitchFamily="34" charset="0"/>
              </a:rPr>
              <a:t>Fork: là điểm chia từ một chuyển đổi đầu vào thành 2 hoặc nhiều hơn chuyển đổi</a:t>
            </a:r>
            <a:endParaRPr lang="en-GB"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8194" name="Picture 24" descr="The notation for a fork is a short heavy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053" y="3259712"/>
            <a:ext cx="3527302" cy="17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564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24</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latin typeface="Arial" panose="020B0604020202020204" pitchFamily="34" charset="0"/>
                <a:cs typeface="Arial" panose="020B0604020202020204" pitchFamily="34" charset="0"/>
              </a:rPr>
              <a:t>Join: là điểm dùng để hợp các transitions thành một transitions.</a:t>
            </a:r>
            <a:endParaRPr lang="en-GB"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9218" name="Picture 26" descr="The notation for a join is a short heavy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167" y="3186223"/>
            <a:ext cx="3658429" cy="173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188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25</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latin typeface="Arial" panose="020B0604020202020204" pitchFamily="34" charset="0"/>
                <a:cs typeface="Arial" panose="020B0604020202020204" pitchFamily="34" charset="0"/>
              </a:rPr>
              <a:t>Junction: Điểm tập hợp của các của các transitions</a:t>
            </a:r>
            <a:endParaRPr lang="en-GB"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10242"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256" y="2597630"/>
            <a:ext cx="4894262"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359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26</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en-US" dirty="0">
                <a:latin typeface="Arial" panose="020B0604020202020204" pitchFamily="34" charset="0"/>
                <a:cs typeface="Arial" panose="020B0604020202020204" pitchFamily="34" charset="0"/>
              </a:rPr>
              <a:t>History </a:t>
            </a:r>
            <a:r>
              <a:rPr lang="en-US" dirty="0" err="1" smtClean="0">
                <a:latin typeface="Arial" panose="020B0604020202020204" pitchFamily="34" charset="0"/>
                <a:cs typeface="Arial" panose="020B0604020202020204" pitchFamily="34" charset="0"/>
              </a:rPr>
              <a:t>Pseudostate</a:t>
            </a:r>
            <a:r>
              <a:rPr lang="vi-V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Là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endParaRPr lang="en-GB"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112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33" y="3433218"/>
            <a:ext cx="1664479" cy="11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722" y="3417505"/>
            <a:ext cx="1543222" cy="11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420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State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27</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899531" y="1135523"/>
            <a:ext cx="6347713" cy="670975"/>
          </a:xfrm>
        </p:spPr>
        <p:txBody>
          <a:bodyPr/>
          <a:lstStyle/>
          <a:p>
            <a:pPr algn="ctr"/>
            <a:r>
              <a:rPr lang="en-US" dirty="0" err="1" smtClean="0">
                <a:latin typeface="Arial" panose="020B0604020202020204" pitchFamily="34" charset="0"/>
                <a:cs typeface="Arial" panose="020B0604020202020204" pitchFamily="34" charset="0"/>
              </a:rPr>
              <a:t>Pseudostate</a:t>
            </a:r>
            <a:endParaRPr lang="en-GB" dirty="0">
              <a:latin typeface="Arial" panose="020B0604020202020204" pitchFamily="34" charset="0"/>
              <a:cs typeface="Arial" panose="020B0604020202020204" pitchFamily="34" charset="0"/>
            </a:endParaRPr>
          </a:p>
        </p:txBody>
      </p:sp>
      <p:sp>
        <p:nvSpPr>
          <p:cNvPr id="13" name="Content Placeholder 2"/>
          <p:cNvSpPr>
            <a:spLocks noGrp="1"/>
          </p:cNvSpPr>
          <p:nvPr>
            <p:ph idx="1"/>
          </p:nvPr>
        </p:nvSpPr>
        <p:spPr>
          <a:xfrm>
            <a:off x="899531" y="2197617"/>
            <a:ext cx="6347714" cy="1401926"/>
          </a:xfrm>
        </p:spPr>
        <p:txBody>
          <a:bodyPr>
            <a:normAutofit/>
          </a:bodyPr>
          <a:lstStyle/>
          <a:p>
            <a:pPr marL="0" indent="0">
              <a:buNone/>
            </a:pPr>
            <a:r>
              <a:rPr lang="vi-VN" dirty="0">
                <a:latin typeface="Arial" panose="020B0604020202020204" pitchFamily="34" charset="0"/>
                <a:cs typeface="Arial" panose="020B0604020202020204" pitchFamily="34" charset="0"/>
              </a:rPr>
              <a:t>Final State: Là biểu tượng trạng thái kết thúc trong state diagram. </a:t>
            </a:r>
            <a:endParaRPr lang="en-GB"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Arial" panose="020B0604020202020204" pitchFamily="34" charset="0"/>
              <a:cs typeface="Arial" panose="020B0604020202020204" pitchFamily="34" charset="0"/>
            </a:endParaRPr>
          </a:p>
        </p:txBody>
      </p:sp>
      <p:pic>
        <p:nvPicPr>
          <p:cNvPr id="12290" name="Picture 2" descr="Final 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946" y="3400862"/>
            <a:ext cx="2724965" cy="117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008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latin typeface="Arial" panose="020B0604020202020204" pitchFamily="34" charset="0"/>
                <a:cs typeface="Arial" panose="020B0604020202020204" pitchFamily="34" charset="0"/>
              </a:rPr>
              <a:t>3. </a:t>
            </a:r>
            <a:r>
              <a:rPr lang="en-US" sz="3000" b="1" dirty="0" err="1" smtClean="0">
                <a:latin typeface="Arial" panose="020B0604020202020204" pitchFamily="34" charset="0"/>
                <a:cs typeface="Arial" panose="020B0604020202020204" pitchFamily="34" charset="0"/>
              </a:rPr>
              <a:t>Kết</a:t>
            </a:r>
            <a:r>
              <a:rPr lang="en-US" sz="3000" b="1" dirty="0" smtClean="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luận</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46832" cy="1489376"/>
          </a:xfrm>
        </p:spPr>
        <p:txBody>
          <a:bodyPr>
            <a:normAutofit fontScale="85000" lnSpcReduction="10000"/>
          </a:bodyPr>
          <a:lstStyle/>
          <a:p>
            <a:pPr marL="514350" indent="-514350">
              <a:buAutoNum type="arabicPeriod"/>
            </a:pPr>
            <a:r>
              <a:rPr lang="en-US" dirty="0" err="1" smtClean="0">
                <a:latin typeface="Arial" panose="020B0604020202020204" pitchFamily="34" charset="0"/>
                <a:cs typeface="Arial" panose="020B0604020202020204" pitchFamily="34" charset="0"/>
              </a:rPr>
              <a:t>Đọc</a:t>
            </a:r>
            <a:r>
              <a:rPr lang="en-US" dirty="0" smtClean="0">
                <a:latin typeface="Arial" panose="020B0604020202020204" pitchFamily="34" charset="0"/>
                <a:cs typeface="Arial" panose="020B0604020202020204" pitchFamily="34" charset="0"/>
              </a:rPr>
              <a:t> và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state diagram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rõ</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r>
              <a:rPr lang="en-US" dirty="0" smtClean="0">
                <a:latin typeface="Arial" panose="020B0604020202020204" pitchFamily="34" charset="0"/>
                <a:cs typeface="Arial" panose="020B0604020202020204" pitchFamily="34" charset="0"/>
              </a:rPr>
              <a:t> về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và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tạp</a:t>
            </a:r>
            <a:r>
              <a:rPr lang="en-US" dirty="0" smtClean="0">
                <a:latin typeface="Arial" panose="020B0604020202020204" pitchFamily="34" charset="0"/>
                <a:cs typeface="Arial" panose="020B0604020202020204" pitchFamily="34" charset="0"/>
              </a:rPr>
              <a:t>.</a:t>
            </a:r>
          </a:p>
          <a:p>
            <a:pPr marL="514350" indent="-514350">
              <a:buFont typeface="Wingdings 3" charset="2"/>
              <a:buAutoNum type="arabicPeriod"/>
            </a:pPr>
            <a:r>
              <a:rPr lang="en-GB" dirty="0">
                <a:latin typeface="Arial" panose="020B0604020202020204" pitchFamily="34" charset="0"/>
                <a:cs typeface="Arial" panose="020B0604020202020204" pitchFamily="34" charset="0"/>
              </a:rPr>
              <a:t>Activity Diagram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quan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trọng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mô</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tả</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hệ</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thống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Thông</a:t>
            </a:r>
            <a:r>
              <a:rPr lang="en-GB" dirty="0">
                <a:latin typeface="Arial" panose="020B0604020202020204" pitchFamily="34" charset="0"/>
                <a:cs typeface="Arial" panose="020B0604020202020204" pitchFamily="34" charset="0"/>
              </a:rPr>
              <a:t> qua </a:t>
            </a:r>
            <a:r>
              <a:rPr lang="en-GB" dirty="0" err="1">
                <a:latin typeface="Arial" panose="020B0604020202020204" pitchFamily="34" charset="0"/>
                <a:cs typeface="Arial" panose="020B0604020202020204" pitchFamily="34" charset="0"/>
              </a:rPr>
              <a:t>Actitivy</a:t>
            </a:r>
            <a:r>
              <a:rPr lang="en-GB" dirty="0">
                <a:latin typeface="Arial" panose="020B0604020202020204" pitchFamily="34" charset="0"/>
                <a:cs typeface="Arial" panose="020B0604020202020204" pitchFamily="34" charset="0"/>
              </a:rPr>
              <a:t> diagram </a:t>
            </a:r>
            <a:r>
              <a:rPr lang="en-GB" dirty="0" err="1">
                <a:latin typeface="Arial" panose="020B0604020202020204" pitchFamily="34" charset="0"/>
                <a:cs typeface="Arial" panose="020B0604020202020204" pitchFamily="34" charset="0"/>
              </a:rPr>
              <a:t>giúp</a:t>
            </a:r>
            <a:r>
              <a:rPr lang="en-GB" dirty="0">
                <a:latin typeface="Arial" panose="020B0604020202020204" pitchFamily="34" charset="0"/>
                <a:cs typeface="Arial" panose="020B0604020202020204" pitchFamily="34" charset="0"/>
              </a:rPr>
              <a:t> ta </a:t>
            </a:r>
            <a:r>
              <a:rPr lang="en-GB" dirty="0" err="1">
                <a:latin typeface="Arial" panose="020B0604020202020204" pitchFamily="34" charset="0"/>
                <a:cs typeface="Arial" panose="020B0604020202020204" pitchFamily="34" charset="0"/>
              </a:rPr>
              <a:t>biết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xử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theo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gì</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Thông</a:t>
            </a:r>
            <a:r>
              <a:rPr lang="en-GB" dirty="0">
                <a:latin typeface="Arial" panose="020B0604020202020204" pitchFamily="34" charset="0"/>
                <a:cs typeface="Arial" panose="020B0604020202020204" pitchFamily="34" charset="0"/>
              </a:rPr>
              <a:t> qua activity diagram ta </a:t>
            </a:r>
            <a:r>
              <a:rPr lang="en-GB" dirty="0" err="1">
                <a:latin typeface="Arial" panose="020B0604020202020204" pitchFamily="34" charset="0"/>
                <a:cs typeface="Arial" panose="020B0604020202020204" pitchFamily="34" charset="0"/>
              </a:rPr>
              <a:t>biết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cụ</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làm</a:t>
            </a:r>
            <a:r>
              <a:rPr lang="en-GB" dirty="0">
                <a:latin typeface="Arial" panose="020B0604020202020204" pitchFamily="34" charset="0"/>
                <a:cs typeface="Arial" panose="020B0604020202020204" pitchFamily="34" charset="0"/>
              </a:rPr>
              <a:t>.</a:t>
            </a:r>
          </a:p>
          <a:p>
            <a:pPr marL="514350" indent="-514350">
              <a:buAutoNum type="arabicPeriod"/>
            </a:pPr>
            <a:endParaRPr lang="en-US" sz="1800"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453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latin typeface="Arial" panose="020B0604020202020204" pitchFamily="34" charset="0"/>
                <a:cs typeface="Arial" panose="020B0604020202020204" pitchFamily="34" charset="0"/>
              </a:rPr>
              <a:t>4. Workshop</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681380" cy="1489376"/>
          </a:xfrm>
        </p:spPr>
        <p:txBody>
          <a:bodyPr>
            <a:normAutofit/>
          </a:bodyPr>
          <a:lstStyle/>
          <a:p>
            <a:pPr marL="514350" indent="-514350">
              <a:buAutoNum type="arabicPeriod"/>
            </a:pPr>
            <a:r>
              <a:rPr lang="en-US" sz="1800" dirty="0" smtClean="0">
                <a:latin typeface="Arial" panose="020B0604020202020204" pitchFamily="34" charset="0"/>
                <a:cs typeface="Arial" panose="020B0604020202020204" pitchFamily="34" charset="0"/>
              </a:rPr>
              <a:t>Activity diagram: </a:t>
            </a:r>
            <a:r>
              <a:rPr lang="en-US" sz="1800" dirty="0" err="1" smtClean="0">
                <a:latin typeface="Arial" panose="020B0604020202020204" pitchFamily="34" charset="0"/>
                <a:cs typeface="Arial" panose="020B0604020202020204" pitchFamily="34" charset="0"/>
              </a:rPr>
              <a:t>Từ</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trang</a:t>
            </a:r>
            <a:r>
              <a:rPr lang="en-US" sz="1800" dirty="0" smtClean="0">
                <a:latin typeface="Arial" panose="020B0604020202020204" pitchFamily="34" charset="0"/>
                <a:cs typeface="Arial" panose="020B0604020202020204" pitchFamily="34" charset="0"/>
              </a:rPr>
              <a:t> login Portal </a:t>
            </a:r>
            <a:r>
              <a:rPr lang="en-US" sz="1800" dirty="0" err="1" smtClean="0">
                <a:latin typeface="Arial" panose="020B0604020202020204" pitchFamily="34" charset="0"/>
                <a:cs typeface="Arial" panose="020B0604020202020204" pitchFamily="34" charset="0"/>
              </a:rPr>
              <a:t>vẽ</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biểu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đồ</a:t>
            </a:r>
            <a:r>
              <a:rPr lang="en-US" sz="1800" dirty="0" smtClean="0">
                <a:latin typeface="Arial" panose="020B0604020202020204" pitchFamily="34" charset="0"/>
                <a:cs typeface="Arial" panose="020B0604020202020204" pitchFamily="34" charset="0"/>
              </a:rPr>
              <a:t> diagram </a:t>
            </a:r>
            <a:r>
              <a:rPr lang="en-US" sz="1800" dirty="0" err="1" smtClean="0">
                <a:latin typeface="Arial" panose="020B0604020202020204" pitchFamily="34" charset="0"/>
                <a:cs typeface="Arial" panose="020B0604020202020204" pitchFamily="34" charset="0"/>
              </a:rPr>
              <a:t>thể</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hiện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quá</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trình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đăng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nhập</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vào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hệ</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thống</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346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err="1" smtClean="0">
                <a:latin typeface="Arial" panose="020B0604020202020204" pitchFamily="34" charset="0"/>
                <a:cs typeface="Arial" panose="020B0604020202020204" pitchFamily="34" charset="0"/>
              </a:rPr>
              <a:t>Giới</a:t>
            </a:r>
            <a:r>
              <a:rPr lang="en-US" sz="3000" b="1" dirty="0" smtClean="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thiệu</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marL="0" indent="0">
              <a:buNone/>
            </a:pPr>
            <a:r>
              <a:rPr lang="en-US" dirty="0">
                <a:latin typeface="Arial" panose="020B0604020202020204" pitchFamily="34" charset="0"/>
                <a:cs typeface="Arial" panose="020B0604020202020204" pitchFamily="34" charset="0"/>
              </a:rPr>
              <a:t>Activity </a:t>
            </a:r>
            <a:r>
              <a:rPr lang="en-US" dirty="0" smtClean="0">
                <a:latin typeface="Arial" panose="020B0604020202020204" pitchFamily="34" charset="0"/>
                <a:cs typeface="Arial" panose="020B0604020202020204" pitchFamily="34" charset="0"/>
              </a:rPr>
              <a:t>diagram và State diagram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tích</a:t>
            </a:r>
            <a:r>
              <a:rPr lang="en-US" dirty="0" smtClean="0">
                <a:latin typeface="Arial" panose="020B0604020202020204" pitchFamily="34" charset="0"/>
                <a:cs typeface="Arial" panose="020B0604020202020204" pitchFamily="34" charset="0"/>
              </a:rPr>
              <a:t> và </a:t>
            </a: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Đọc</a:t>
            </a:r>
            <a:r>
              <a:rPr lang="en-US" dirty="0" smtClean="0">
                <a:latin typeface="Arial" panose="020B0604020202020204" pitchFamily="34" charset="0"/>
                <a:cs typeface="Arial" panose="020B0604020202020204" pitchFamily="34" charset="0"/>
              </a:rPr>
              <a:t> và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loại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trên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việc </a:t>
            </a:r>
            <a:r>
              <a:rPr lang="en-US" dirty="0" err="1" smtClean="0">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và </a:t>
            </a:r>
            <a:r>
              <a:rPr lang="en-US" dirty="0" err="1" smtClean="0">
                <a:latin typeface="Arial" panose="020B0604020202020204" pitchFamily="34" charset="0"/>
                <a:cs typeface="Arial" panose="020B0604020202020204" pitchFamily="34" charset="0"/>
              </a:rPr>
              <a:t>nắm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rõ</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lúc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3</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418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73818" y="2710013"/>
            <a:ext cx="8471312" cy="1564045"/>
          </a:xfrm>
        </p:spPr>
        <p:txBody>
          <a:bodyPr>
            <a:noAutofit/>
          </a:bodyPr>
          <a:lstStyle/>
          <a:p>
            <a:pPr algn="ctr"/>
            <a:r>
              <a:rPr lang="en-US" sz="9600"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endParaRPr lang="en-US" sz="96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787730" y="6356351"/>
            <a:ext cx="2057400" cy="365125"/>
          </a:xfrm>
        </p:spPr>
        <p:txBody>
          <a:bodyPr/>
          <a:lstStyle/>
          <a:p>
            <a:r>
              <a:rPr lang="en-US" dirty="0" smtClean="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777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a:buAutoNum type="arabicPeriod"/>
            </a:pPr>
            <a:r>
              <a:rPr lang="en-US" dirty="0" err="1" smtClean="0">
                <a:latin typeface="Arial" panose="020B0604020202020204" pitchFamily="34" charset="0"/>
                <a:cs typeface="Arial" panose="020B0604020202020204" pitchFamily="34" charset="0"/>
              </a:rPr>
              <a:t>Khái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niệm</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Activity Diagram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qui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tượng</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4</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0360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a:buFont typeface="+mj-lt"/>
              <a:buAutoNum type="arabicPeriod" startAt="2"/>
            </a:pP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đích</a:t>
            </a:r>
            <a:endParaRPr lang="en-US" dirty="0">
              <a:latin typeface="Arial" panose="020B0604020202020204" pitchFamily="34" charset="0"/>
              <a:cs typeface="Arial" panose="020B0604020202020204" pitchFamily="34" charset="0"/>
            </a:endParaRPr>
          </a:p>
          <a:p>
            <a:r>
              <a:rPr lang="en-GB" dirty="0" err="1" smtClean="0">
                <a:latin typeface="Arial" panose="020B0604020202020204" pitchFamily="34" charset="0"/>
                <a:cs typeface="Arial" panose="020B0604020202020204" pitchFamily="34" charset="0"/>
              </a:rPr>
              <a:t>Phân</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tích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nghiệp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vụ</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hiểu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rõ</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hệ</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thống</a:t>
            </a:r>
            <a:endParaRPr lang="en-GB"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Phân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tích</a:t>
            </a:r>
            <a:r>
              <a:rPr lang="en-GB" dirty="0">
                <a:latin typeface="Arial" panose="020B0604020202020204" pitchFamily="34" charset="0"/>
                <a:cs typeface="Arial" panose="020B0604020202020204" pitchFamily="34" charset="0"/>
              </a:rPr>
              <a:t> Use Case</a:t>
            </a:r>
          </a:p>
          <a:p>
            <a:r>
              <a:rPr lang="en-GB" dirty="0" err="1">
                <a:latin typeface="Arial" panose="020B0604020202020204" pitchFamily="34" charset="0"/>
                <a:cs typeface="Arial" panose="020B0604020202020204" pitchFamily="34" charset="0"/>
              </a:rPr>
              <a:t>Cung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cấp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thông</a:t>
            </a:r>
            <a:r>
              <a:rPr lang="en-GB" dirty="0">
                <a:latin typeface="Arial" panose="020B0604020202020204" pitchFamily="34" charset="0"/>
                <a:cs typeface="Arial" panose="020B0604020202020204" pitchFamily="34" charset="0"/>
              </a:rPr>
              <a:t> tin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thiết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kế</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vẽ</a:t>
            </a:r>
            <a:r>
              <a:rPr lang="en-GB" dirty="0">
                <a:latin typeface="Arial" panose="020B0604020202020204" pitchFamily="34" charset="0"/>
                <a:cs typeface="Arial" panose="020B0604020202020204" pitchFamily="34" charset="0"/>
              </a:rPr>
              <a:t> Sequence Diagram.</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5</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86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a:buFont typeface="+mj-lt"/>
              <a:buAutoNum type="arabicPeriod" startAt="3"/>
            </a:pP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endParaRPr lang="en-US" dirty="0" smtClean="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Bước</a:t>
            </a:r>
            <a:r>
              <a:rPr lang="en-GB" dirty="0">
                <a:latin typeface="Arial" panose="020B0604020202020204" pitchFamily="34" charset="0"/>
                <a:cs typeface="Arial" panose="020B0604020202020204" pitchFamily="34" charset="0"/>
              </a:rPr>
              <a:t> 1: </a:t>
            </a:r>
            <a:r>
              <a:rPr lang="en-GB" dirty="0" err="1">
                <a:latin typeface="Arial" panose="020B0604020202020204" pitchFamily="34" charset="0"/>
                <a:cs typeface="Arial" panose="020B0604020202020204" pitchFamily="34" charset="0"/>
              </a:rPr>
              <a:t>Xác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nghiệp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vụ</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mô</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tả</a:t>
            </a:r>
            <a:endParaRPr lang="en-GB"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Xem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xét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vẽ</a:t>
            </a:r>
            <a:r>
              <a:rPr lang="en-GB" dirty="0">
                <a:latin typeface="Arial" panose="020B0604020202020204" pitchFamily="34" charset="0"/>
                <a:cs typeface="Arial" panose="020B0604020202020204" pitchFamily="34" charset="0"/>
              </a:rPr>
              <a:t> Use Case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xác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nghiệp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vụ</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mô</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tả</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Bước</a:t>
            </a:r>
            <a:r>
              <a:rPr lang="en-GB" dirty="0">
                <a:latin typeface="Arial" panose="020B0604020202020204" pitchFamily="34" charset="0"/>
                <a:cs typeface="Arial" panose="020B0604020202020204" pitchFamily="34" charset="0"/>
              </a:rPr>
              <a:t> 2: </a:t>
            </a:r>
            <a:r>
              <a:rPr lang="en-GB" dirty="0" err="1">
                <a:latin typeface="Arial" panose="020B0604020202020204" pitchFamily="34" charset="0"/>
                <a:cs typeface="Arial" panose="020B0604020202020204" pitchFamily="34" charset="0"/>
              </a:rPr>
              <a:t>Xác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đầu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kết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thúc</a:t>
            </a:r>
            <a:endParaRPr lang="en-GB"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Bước</a:t>
            </a:r>
            <a:r>
              <a:rPr lang="en-GB" dirty="0">
                <a:latin typeface="Arial" panose="020B0604020202020204" pitchFamily="34" charset="0"/>
                <a:cs typeface="Arial" panose="020B0604020202020204" pitchFamily="34" charset="0"/>
              </a:rPr>
              <a:t> 3: </a:t>
            </a:r>
            <a:r>
              <a:rPr lang="en-GB" dirty="0" err="1">
                <a:latin typeface="Arial" panose="020B0604020202020204" pitchFamily="34" charset="0"/>
                <a:cs typeface="Arial" panose="020B0604020202020204" pitchFamily="34" charset="0"/>
              </a:rPr>
              <a:t>Xác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theo</a:t>
            </a:r>
            <a:endParaRPr lang="en-GB"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6</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53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a:buFont typeface="+mj-lt"/>
              <a:buAutoNum type="arabicPeriod" startAt="4"/>
            </a:pP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tượng</a:t>
            </a:r>
            <a:endParaRPr lang="en-US" dirty="0">
              <a:latin typeface="Arial" panose="020B0604020202020204" pitchFamily="34" charset="0"/>
              <a:cs typeface="Arial" panose="020B0604020202020204" pitchFamily="34" charset="0"/>
            </a:endParaRPr>
          </a:p>
          <a:p>
            <a:pPr lvl="1"/>
            <a:r>
              <a:rPr lang="en-US" dirty="0" err="1" smtClean="0">
                <a:latin typeface="Arial" panose="020B0604020202020204" pitchFamily="34" charset="0"/>
                <a:cs typeface="Arial" panose="020B0604020202020204" pitchFamily="34" charset="0"/>
              </a:rPr>
              <a:t>Swimlance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Swimlance</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qui </a:t>
            </a:r>
            <a:r>
              <a:rPr lang="en-US" dirty="0" err="1">
                <a:latin typeface="Arial" panose="020B0604020202020204" pitchFamily="34" charset="0"/>
                <a:cs typeface="Arial" panose="020B0604020202020204" pitchFamily="34" charset="0"/>
              </a:rPr>
              <a:t>trình</a:t>
            </a:r>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7</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pic>
        <p:nvPicPr>
          <p:cNvPr id="1026" name="Picture 7" descr="Swiml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33" y="2412508"/>
            <a:ext cx="3793339" cy="117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07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pPr lvl="1"/>
            <a:r>
              <a:rPr lang="en-US" dirty="0" smtClean="0">
                <a:latin typeface="Arial" panose="020B0604020202020204" pitchFamily="34" charset="0"/>
                <a:cs typeface="Arial" panose="020B0604020202020204" pitchFamily="34" charset="0"/>
              </a:rPr>
              <a:t>Start</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Start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bắt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đầu</a:t>
            </a:r>
            <a:r>
              <a:rPr lang="en-US" dirty="0" smtClean="0">
                <a:latin typeface="Arial" panose="020B0604020202020204" pitchFamily="34" charset="0"/>
                <a:cs typeface="Arial" panose="020B0604020202020204" pitchFamily="34" charset="0"/>
              </a:rPr>
              <a:t> qui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a:t>
            </a:r>
          </a:p>
          <a:p>
            <a:pPr marL="457200" lvl="1" indent="0">
              <a:buNone/>
            </a:pPr>
            <a:endParaRPr lang="en-US" dirty="0" smtClean="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cs typeface="Arial" panose="020B0604020202020204" pitchFamily="34" charset="0"/>
            </a:endParaRPr>
          </a:p>
          <a:p>
            <a:pPr marL="457200" lvl="1" indent="0">
              <a:buNone/>
            </a:pP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End: </a:t>
            </a:r>
            <a:r>
              <a:rPr lang="en-US" dirty="0" smtClean="0">
                <a:latin typeface="Arial" panose="020B0604020202020204" pitchFamily="34" charset="0"/>
                <a:cs typeface="Arial" panose="020B0604020202020204" pitchFamily="34" charset="0"/>
              </a:rPr>
              <a:t>End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thúc</a:t>
            </a:r>
            <a:r>
              <a:rPr lang="en-US" dirty="0" smtClean="0">
                <a:latin typeface="Arial" panose="020B0604020202020204" pitchFamily="34" charset="0"/>
                <a:cs typeface="Arial" panose="020B0604020202020204" pitchFamily="34" charset="0"/>
              </a:rPr>
              <a:t> qui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8</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pic>
        <p:nvPicPr>
          <p:cNvPr id="2050" name="Picture 6" descr="St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514" y="1700575"/>
            <a:ext cx="542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descr="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8514" y="3432223"/>
            <a:ext cx="6572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459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73818" y="178261"/>
            <a:ext cx="7886700" cy="507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latin typeface="Arial" panose="020B0604020202020204" pitchFamily="34" charset="0"/>
                <a:cs typeface="Arial" panose="020B0604020202020204" pitchFamily="34" charset="0"/>
              </a:rPr>
              <a:t>Activity diagram</a:t>
            </a:r>
            <a:endParaRPr lang="en-GB" sz="3000" b="1" dirty="0">
              <a:latin typeface="Arial" panose="020B0604020202020204" pitchFamily="34" charset="0"/>
              <a:cs typeface="Arial" panose="020B0604020202020204" pitchFamily="34" charset="0"/>
            </a:endParaRPr>
          </a:p>
        </p:txBody>
      </p:sp>
      <p:sp>
        <p:nvSpPr>
          <p:cNvPr id="8" name="Rectangle 7"/>
          <p:cNvSpPr/>
          <p:nvPr/>
        </p:nvSpPr>
        <p:spPr>
          <a:xfrm>
            <a:off x="0" y="627722"/>
            <a:ext cx="9144000" cy="116681"/>
          </a:xfrm>
          <a:prstGeom prst="rect">
            <a:avLst/>
          </a:prstGeom>
          <a:gradFill flip="none" rotWithShape="1">
            <a:gsLst>
              <a:gs pos="0">
                <a:schemeClr val="accent1">
                  <a:lumMod val="75000"/>
                </a:schemeClr>
              </a:gs>
              <a:gs pos="100000">
                <a:schemeClr val="bg2">
                  <a:shade val="96000"/>
                  <a:satMod val="120000"/>
                  <a:lumMod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Arial" panose="020B0604020202020204" pitchFamily="34" charset="0"/>
              <a:cs typeface="Arial" panose="020B0604020202020204" pitchFamily="34" charset="0"/>
            </a:endParaRPr>
          </a:p>
        </p:txBody>
      </p:sp>
      <p:sp>
        <p:nvSpPr>
          <p:cNvPr id="12" name="Content Placeholder 2"/>
          <p:cNvSpPr>
            <a:spLocks noGrp="1"/>
          </p:cNvSpPr>
          <p:nvPr>
            <p:ph idx="1"/>
          </p:nvPr>
        </p:nvSpPr>
        <p:spPr>
          <a:xfrm>
            <a:off x="495797" y="1193864"/>
            <a:ext cx="6774798" cy="4789158"/>
          </a:xfrm>
        </p:spPr>
        <p:txBody>
          <a:bodyPr>
            <a:normAutofit/>
          </a:bodyPr>
          <a:lstStyle/>
          <a:p>
            <a:r>
              <a:rPr lang="en-GB" dirty="0">
                <a:latin typeface="Arial" panose="020B0604020202020204" pitchFamily="34" charset="0"/>
                <a:cs typeface="Arial" panose="020B0604020202020204" pitchFamily="34" charset="0"/>
              </a:rPr>
              <a:t>Activity: Activity </a:t>
            </a:r>
            <a:r>
              <a:rPr lang="en-GB" dirty="0" err="1">
                <a:latin typeface="Arial" panose="020B0604020202020204" pitchFamily="34" charset="0"/>
                <a:cs typeface="Arial" panose="020B0604020202020204" pitchFamily="34" charset="0"/>
              </a:rPr>
              <a:t>mô</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tả</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hệ</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thống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này</a:t>
            </a:r>
            <a:r>
              <a:rPr lang="en-GB" dirty="0">
                <a:latin typeface="Arial" panose="020B0604020202020204" pitchFamily="34" charset="0"/>
                <a:cs typeface="Arial" panose="020B0604020202020204" pitchFamily="34" charset="0"/>
              </a:rPr>
              <a:t> do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đối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tượng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thực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hiện</a:t>
            </a:r>
            <a:r>
              <a:rPr lang="en-GB" dirty="0">
                <a:latin typeface="Arial" panose="020B0604020202020204" pitchFamily="34" charset="0"/>
                <a:cs typeface="Arial" panose="020B0604020202020204" pitchFamily="34" charset="0"/>
              </a:rPr>
              <a:t>.</a:t>
            </a:r>
          </a:p>
          <a:p>
            <a:pPr lvl="1"/>
            <a:endParaRPr lang="en-US" dirty="0" smtClean="0">
              <a:latin typeface="Arial" panose="020B0604020202020204" pitchFamily="34" charset="0"/>
              <a:cs typeface="Arial" panose="020B0604020202020204" pitchFamily="34" charset="0"/>
            </a:endParaRPr>
          </a:p>
        </p:txBody>
      </p:sp>
      <p:sp>
        <p:nvSpPr>
          <p:cNvPr id="6" name="Footer Placeholder 1"/>
          <p:cNvSpPr>
            <a:spLocks noGrp="1"/>
          </p:cNvSpPr>
          <p:nvPr>
            <p:ph type="ftr" sz="quarter" idx="11"/>
          </p:nvPr>
        </p:nvSpPr>
        <p:spPr/>
        <p:txBody>
          <a:bodyPr/>
          <a:lstStyle/>
          <a:p>
            <a:r>
              <a:rPr lang="en-US" dirty="0" err="1" smtClean="0">
                <a:latin typeface="Arial" panose="020B0604020202020204" pitchFamily="34" charset="0"/>
                <a:cs typeface="Arial" panose="020B0604020202020204" pitchFamily="34" charset="0"/>
              </a:rPr>
              <a:t>Transcosmos</a:t>
            </a:r>
            <a:r>
              <a:rPr lang="en-US" dirty="0" smtClean="0">
                <a:latin typeface="Arial" panose="020B0604020202020204" pitchFamily="34" charset="0"/>
                <a:cs typeface="Arial" panose="020B0604020202020204" pitchFamily="34" charset="0"/>
              </a:rPr>
              <a:t> Technologies Vietnam Co., Ltd.</a:t>
            </a:r>
            <a:endParaRPr lang="en-US" dirty="0">
              <a:latin typeface="Arial" panose="020B0604020202020204" pitchFamily="34" charset="0"/>
              <a:cs typeface="Arial" panose="020B0604020202020204" pitchFamily="34" charset="0"/>
            </a:endParaRPr>
          </a:p>
        </p:txBody>
      </p:sp>
      <p:sp>
        <p:nvSpPr>
          <p:cNvPr id="9" name="Slide Number Placeholder 2"/>
          <p:cNvSpPr>
            <a:spLocks noGrp="1"/>
          </p:cNvSpPr>
          <p:nvPr>
            <p:ph type="sldNum" sz="quarter" idx="12"/>
          </p:nvPr>
        </p:nvSpPr>
        <p:spPr>
          <a:xfrm>
            <a:off x="6894103" y="6406488"/>
            <a:ext cx="2057400" cy="365125"/>
          </a:xfrm>
        </p:spPr>
        <p:txBody>
          <a:bodyPr/>
          <a:lstStyle/>
          <a:p>
            <a:fld id="{F51117D7-501C-4B92-81A7-C65712CE3B97}" type="slidenum">
              <a:rPr lang="en-US" sz="1400" smtClean="0">
                <a:solidFill>
                  <a:schemeClr val="accent3">
                    <a:lumMod val="40000"/>
                    <a:lumOff val="60000"/>
                  </a:schemeClr>
                </a:solidFill>
                <a:latin typeface="Arial" panose="020B0604020202020204" pitchFamily="34" charset="0"/>
                <a:cs typeface="Arial" panose="020B0604020202020204" pitchFamily="34" charset="0"/>
              </a:rPr>
              <a:t>9</a:t>
            </a:fld>
            <a:endParaRPr lang="en-US" sz="1400" dirty="0">
              <a:solidFill>
                <a:schemeClr val="accent3">
                  <a:lumMod val="40000"/>
                  <a:lumOff val="60000"/>
                </a:schemeClr>
              </a:solidFill>
              <a:latin typeface="Arial" panose="020B0604020202020204" pitchFamily="34" charset="0"/>
              <a:cs typeface="Arial" panose="020B0604020202020204" pitchFamily="34" charset="0"/>
            </a:endParaRPr>
          </a:p>
        </p:txBody>
      </p:sp>
      <p:pic>
        <p:nvPicPr>
          <p:cNvPr id="3074" name="Picture 4" descr="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073" y="2075103"/>
            <a:ext cx="2756978" cy="172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153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807</TotalTime>
  <Words>1291</Words>
  <Application>Microsoft Office PowerPoint</Application>
  <PresentationFormat>On-screen Show (4:3)</PresentationFormat>
  <Paragraphs>195</Paragraphs>
  <Slides>30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ＭＳ 明朝</vt:lpstr>
      <vt:lpstr>Arial</vt:lpstr>
      <vt:lpstr>Calibri</vt:lpstr>
      <vt:lpstr>Trebuchet MS</vt:lpstr>
      <vt:lpstr>Wingdings 3</vt:lpstr>
      <vt:lpstr>Facet</vt:lpstr>
      <vt:lpstr>Activity &amp; State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Khái Niệm</vt:lpstr>
      <vt:lpstr>State</vt:lpstr>
      <vt:lpstr>Transitions</vt:lpstr>
      <vt:lpstr>Transitions</vt:lpstr>
      <vt:lpstr>Pseudostate</vt:lpstr>
      <vt:lpstr>Pseudostate</vt:lpstr>
      <vt:lpstr>Pseudostate</vt:lpstr>
      <vt:lpstr>Pseudostate</vt:lpstr>
      <vt:lpstr>Pseudostate</vt:lpstr>
      <vt:lpstr>Pseudostate</vt:lpstr>
      <vt:lpstr>Pseudostate</vt:lpstr>
      <vt:lpstr>Pseudostate</vt:lpstr>
      <vt:lpstr>Pseudostate</vt:lpstr>
      <vt:lpstr>Pseudostate</vt:lpstr>
      <vt:lpstr>Pseudostate</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Planning</dc:title>
  <dc:creator>Nguyen The Phong</dc:creator>
  <cp:lastModifiedBy>Toan Dinh Bao</cp:lastModifiedBy>
  <cp:revision>109</cp:revision>
  <dcterms:created xsi:type="dcterms:W3CDTF">2016-02-28T03:46:41Z</dcterms:created>
  <dcterms:modified xsi:type="dcterms:W3CDTF">2017-05-03T09:22:49Z</dcterms:modified>
</cp:coreProperties>
</file>