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99" r:id="rId4"/>
    <p:sldId id="259" r:id="rId5"/>
    <p:sldId id="263" r:id="rId6"/>
    <p:sldId id="302" r:id="rId7"/>
    <p:sldId id="303" r:id="rId8"/>
    <p:sldId id="304" r:id="rId9"/>
    <p:sldId id="305" r:id="rId10"/>
    <p:sldId id="306" r:id="rId11"/>
    <p:sldId id="269" r:id="rId12"/>
    <p:sldId id="279" r:id="rId13"/>
    <p:sldId id="307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37254-EA5E-4C45-81C2-92E525205204}" v="31" dt="2023-02-03T08:13:22.015"/>
  </p1510:revLst>
</p1510:revInfo>
</file>

<file path=ppt/tableStyles.xml><?xml version="1.0" encoding="utf-8"?>
<a:tblStyleLst xmlns:a="http://schemas.openxmlformats.org/drawingml/2006/main" def="{1B3C3847-B051-4888-9905-AAF078EE7ABC}">
  <a:tblStyle styleId="{1B3C3847-B051-4888-9905-AAF078EE7AB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BC4018-45B9-4903-B550-396D1C2925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d96be1b45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d96be1b45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32b52f4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32b52f4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32b52f4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32b52f4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03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ad96be1b45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ad96be1b45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a2e635f374_0_15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a2e635f374_0_15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78600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688675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5088125" y="3464875"/>
            <a:ext cx="33600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98200" y="2942875"/>
            <a:ext cx="33600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78600" y="1716300"/>
            <a:ext cx="37224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678600" y="4035175"/>
            <a:ext cx="37224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85800" y="1268825"/>
            <a:ext cx="2531700" cy="17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1" r:id="rId6"/>
    <p:sldLayoutId id="2147483662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inotdailynews.com/news/local-news/2017/04/a-brief-history-of-the-sat-and-act/" TargetMode="External"/><Relationship Id="rId4" Type="http://schemas.openxmlformats.org/officeDocument/2006/relationships/hyperlink" Target="https://www.geeksforgeeks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ctrTitle"/>
          </p:nvPr>
        </p:nvSpPr>
        <p:spPr>
          <a:xfrm>
            <a:off x="463826" y="1992485"/>
            <a:ext cx="2704825" cy="744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ACT/SAT</a:t>
            </a:r>
            <a:br>
              <a:rPr lang="en" sz="4400" dirty="0"/>
            </a:br>
            <a:r>
              <a:rPr lang="en" sz="4400" dirty="0"/>
              <a:t>Trends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2017-2019</a:t>
            </a:r>
            <a:br>
              <a:rPr lang="en" dirty="0"/>
            </a:br>
            <a:endParaRPr dirty="0"/>
          </a:p>
        </p:txBody>
      </p:sp>
      <p:sp>
        <p:nvSpPr>
          <p:cNvPr id="138" name="Google Shape;138;p29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3457488" y="1602722"/>
            <a:ext cx="5696700" cy="2747360"/>
            <a:chOff x="3457488" y="1598990"/>
            <a:chExt cx="5696700" cy="2747360"/>
          </a:xfrm>
        </p:grpSpPr>
        <p:cxnSp>
          <p:nvCxnSpPr>
            <p:cNvPr id="140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" name="Google Shape;141;p29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142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29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300" name="Google Shape;300;p29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close up of a piece of paper with a pencil laying on top">
            <a:extLst>
              <a:ext uri="{FF2B5EF4-FFF2-40B4-BE49-F238E27FC236}">
                <a16:creationId xmlns:a16="http://schemas.microsoft.com/office/drawing/2014/main" id="{FB7434EC-87A8-3CD2-3BAD-B91563380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7699" y="1317523"/>
            <a:ext cx="5676301" cy="3212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2C7-BB93-C078-AA69-AF956DA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participation of west, east and center/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D6C1C-E90F-7B6D-ECF4-6C83A1CB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4" y="1043703"/>
            <a:ext cx="7624605" cy="4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2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ore trends</a:t>
            </a:r>
            <a:endParaRPr dirty="0"/>
          </a:p>
        </p:txBody>
      </p:sp>
      <p:sp>
        <p:nvSpPr>
          <p:cNvPr id="1228" name="Google Shape;1228;p42"/>
          <p:cNvSpPr txBox="1">
            <a:spLocks noGrp="1"/>
          </p:cNvSpPr>
          <p:nvPr>
            <p:ph type="body" idx="1"/>
          </p:nvPr>
        </p:nvSpPr>
        <p:spPr>
          <a:xfrm>
            <a:off x="596226" y="1304275"/>
            <a:ext cx="2531700" cy="17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Central US with the highest Average SAT Score</a:t>
            </a:r>
          </a:p>
        </p:txBody>
      </p:sp>
      <p:sp>
        <p:nvSpPr>
          <p:cNvPr id="1244" name="Google Shape;1244;p42"/>
          <p:cNvSpPr/>
          <p:nvPr/>
        </p:nvSpPr>
        <p:spPr>
          <a:xfrm>
            <a:off x="5343392" y="3137117"/>
            <a:ext cx="64387" cy="71334"/>
          </a:xfrm>
          <a:custGeom>
            <a:avLst/>
            <a:gdLst/>
            <a:ahLst/>
            <a:cxnLst/>
            <a:rect l="l" t="t" r="r" b="b"/>
            <a:pathLst>
              <a:path w="3337" h="3697" extrusionOk="0">
                <a:moveTo>
                  <a:pt x="361" y="0"/>
                </a:moveTo>
                <a:cubicBezTo>
                  <a:pt x="175" y="0"/>
                  <a:pt x="0" y="151"/>
                  <a:pt x="0" y="380"/>
                </a:cubicBezTo>
                <a:lnTo>
                  <a:pt x="0" y="3349"/>
                </a:lnTo>
                <a:cubicBezTo>
                  <a:pt x="0" y="3551"/>
                  <a:pt x="173" y="3696"/>
                  <a:pt x="358" y="3696"/>
                </a:cubicBezTo>
                <a:cubicBezTo>
                  <a:pt x="417" y="3696"/>
                  <a:pt x="478" y="3681"/>
                  <a:pt x="534" y="3649"/>
                </a:cubicBezTo>
                <a:lnTo>
                  <a:pt x="3103" y="2148"/>
                </a:lnTo>
                <a:cubicBezTo>
                  <a:pt x="3336" y="2015"/>
                  <a:pt x="3336" y="1681"/>
                  <a:pt x="3103" y="1548"/>
                </a:cubicBezTo>
                <a:lnTo>
                  <a:pt x="534" y="47"/>
                </a:lnTo>
                <a:cubicBezTo>
                  <a:pt x="479" y="15"/>
                  <a:pt x="419" y="0"/>
                  <a:pt x="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2"/>
          <p:cNvSpPr/>
          <p:nvPr/>
        </p:nvSpPr>
        <p:spPr>
          <a:xfrm>
            <a:off x="5421906" y="3132216"/>
            <a:ext cx="14182" cy="81116"/>
          </a:xfrm>
          <a:custGeom>
            <a:avLst/>
            <a:gdLst/>
            <a:ahLst/>
            <a:cxnLst/>
            <a:rect l="l" t="t" r="r" b="b"/>
            <a:pathLst>
              <a:path w="735" h="4204" extrusionOk="0">
                <a:moveTo>
                  <a:pt x="368" y="0"/>
                </a:moveTo>
                <a:cubicBezTo>
                  <a:pt x="168" y="0"/>
                  <a:pt x="1" y="167"/>
                  <a:pt x="1" y="367"/>
                </a:cubicBezTo>
                <a:lnTo>
                  <a:pt x="1" y="3836"/>
                </a:lnTo>
                <a:cubicBezTo>
                  <a:pt x="1" y="4037"/>
                  <a:pt x="168" y="4203"/>
                  <a:pt x="368" y="4203"/>
                </a:cubicBezTo>
                <a:cubicBezTo>
                  <a:pt x="568" y="4203"/>
                  <a:pt x="735" y="4037"/>
                  <a:pt x="735" y="3836"/>
                </a:cubicBezTo>
                <a:lnTo>
                  <a:pt x="735" y="367"/>
                </a:lnTo>
                <a:cubicBezTo>
                  <a:pt x="735" y="167"/>
                  <a:pt x="568" y="0"/>
                  <a:pt x="3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2"/>
          <p:cNvSpPr/>
          <p:nvPr/>
        </p:nvSpPr>
        <p:spPr>
          <a:xfrm>
            <a:off x="5190205" y="3132216"/>
            <a:ext cx="13526" cy="81116"/>
          </a:xfrm>
          <a:custGeom>
            <a:avLst/>
            <a:gdLst/>
            <a:ahLst/>
            <a:cxnLst/>
            <a:rect l="l" t="t" r="r" b="b"/>
            <a:pathLst>
              <a:path w="701" h="4204" extrusionOk="0">
                <a:moveTo>
                  <a:pt x="367" y="0"/>
                </a:moveTo>
                <a:cubicBezTo>
                  <a:pt x="167" y="0"/>
                  <a:pt x="0" y="167"/>
                  <a:pt x="0" y="367"/>
                </a:cubicBezTo>
                <a:lnTo>
                  <a:pt x="0" y="3836"/>
                </a:lnTo>
                <a:cubicBezTo>
                  <a:pt x="0" y="4037"/>
                  <a:pt x="167" y="4203"/>
                  <a:pt x="367" y="4203"/>
                </a:cubicBezTo>
                <a:cubicBezTo>
                  <a:pt x="534" y="4203"/>
                  <a:pt x="701" y="4037"/>
                  <a:pt x="701" y="3836"/>
                </a:cubicBezTo>
                <a:lnTo>
                  <a:pt x="701" y="367"/>
                </a:lnTo>
                <a:cubicBezTo>
                  <a:pt x="701" y="167"/>
                  <a:pt x="567" y="0"/>
                  <a:pt x="3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2"/>
          <p:cNvSpPr/>
          <p:nvPr/>
        </p:nvSpPr>
        <p:spPr>
          <a:xfrm>
            <a:off x="5154798" y="3132216"/>
            <a:ext cx="13545" cy="81116"/>
          </a:xfrm>
          <a:custGeom>
            <a:avLst/>
            <a:gdLst/>
            <a:ahLst/>
            <a:cxnLst/>
            <a:rect l="l" t="t" r="r" b="b"/>
            <a:pathLst>
              <a:path w="702" h="4204" extrusionOk="0">
                <a:moveTo>
                  <a:pt x="368" y="0"/>
                </a:moveTo>
                <a:cubicBezTo>
                  <a:pt x="168" y="0"/>
                  <a:pt x="1" y="167"/>
                  <a:pt x="1" y="367"/>
                </a:cubicBezTo>
                <a:lnTo>
                  <a:pt x="1" y="3836"/>
                </a:lnTo>
                <a:cubicBezTo>
                  <a:pt x="1" y="4037"/>
                  <a:pt x="168" y="4203"/>
                  <a:pt x="368" y="4203"/>
                </a:cubicBezTo>
                <a:cubicBezTo>
                  <a:pt x="568" y="4203"/>
                  <a:pt x="701" y="4037"/>
                  <a:pt x="701" y="3836"/>
                </a:cubicBezTo>
                <a:lnTo>
                  <a:pt x="701" y="367"/>
                </a:lnTo>
                <a:cubicBezTo>
                  <a:pt x="701" y="167"/>
                  <a:pt x="568" y="0"/>
                  <a:pt x="3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2"/>
          <p:cNvSpPr/>
          <p:nvPr/>
        </p:nvSpPr>
        <p:spPr>
          <a:xfrm>
            <a:off x="7833653" y="3132216"/>
            <a:ext cx="40558" cy="81116"/>
          </a:xfrm>
          <a:custGeom>
            <a:avLst/>
            <a:gdLst/>
            <a:ahLst/>
            <a:cxnLst/>
            <a:rect l="l" t="t" r="r" b="b"/>
            <a:pathLst>
              <a:path w="2102" h="4204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lnTo>
                  <a:pt x="0" y="3836"/>
                </a:lnTo>
                <a:cubicBezTo>
                  <a:pt x="0" y="4037"/>
                  <a:pt x="134" y="4203"/>
                  <a:pt x="334" y="4203"/>
                </a:cubicBezTo>
                <a:lnTo>
                  <a:pt x="1735" y="4203"/>
                </a:lnTo>
                <a:cubicBezTo>
                  <a:pt x="1935" y="4203"/>
                  <a:pt x="2102" y="4037"/>
                  <a:pt x="2102" y="3836"/>
                </a:cubicBezTo>
                <a:cubicBezTo>
                  <a:pt x="2102" y="3636"/>
                  <a:pt x="1935" y="3503"/>
                  <a:pt x="1735" y="3503"/>
                </a:cubicBezTo>
                <a:lnTo>
                  <a:pt x="701" y="3503"/>
                </a:lnTo>
                <a:lnTo>
                  <a:pt x="701" y="734"/>
                </a:lnTo>
                <a:lnTo>
                  <a:pt x="1735" y="734"/>
                </a:lnTo>
                <a:cubicBezTo>
                  <a:pt x="1935" y="734"/>
                  <a:pt x="2102" y="567"/>
                  <a:pt x="2102" y="367"/>
                </a:cubicBezTo>
                <a:cubicBezTo>
                  <a:pt x="2102" y="167"/>
                  <a:pt x="1935" y="0"/>
                  <a:pt x="17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2"/>
          <p:cNvSpPr/>
          <p:nvPr/>
        </p:nvSpPr>
        <p:spPr>
          <a:xfrm>
            <a:off x="7885134" y="3132216"/>
            <a:ext cx="41214" cy="81116"/>
          </a:xfrm>
          <a:custGeom>
            <a:avLst/>
            <a:gdLst/>
            <a:ahLst/>
            <a:cxnLst/>
            <a:rect l="l" t="t" r="r" b="b"/>
            <a:pathLst>
              <a:path w="2136" h="4204" extrusionOk="0">
                <a:moveTo>
                  <a:pt x="368" y="0"/>
                </a:moveTo>
                <a:cubicBezTo>
                  <a:pt x="168" y="0"/>
                  <a:pt x="1" y="167"/>
                  <a:pt x="1" y="367"/>
                </a:cubicBezTo>
                <a:cubicBezTo>
                  <a:pt x="1" y="567"/>
                  <a:pt x="168" y="734"/>
                  <a:pt x="368" y="734"/>
                </a:cubicBezTo>
                <a:lnTo>
                  <a:pt x="1402" y="734"/>
                </a:lnTo>
                <a:lnTo>
                  <a:pt x="1402" y="3503"/>
                </a:lnTo>
                <a:lnTo>
                  <a:pt x="368" y="3503"/>
                </a:lnTo>
                <a:cubicBezTo>
                  <a:pt x="168" y="3503"/>
                  <a:pt x="1" y="3636"/>
                  <a:pt x="1" y="3836"/>
                </a:cubicBezTo>
                <a:cubicBezTo>
                  <a:pt x="1" y="4037"/>
                  <a:pt x="168" y="4203"/>
                  <a:pt x="368" y="4203"/>
                </a:cubicBezTo>
                <a:lnTo>
                  <a:pt x="1769" y="4203"/>
                </a:lnTo>
                <a:cubicBezTo>
                  <a:pt x="1969" y="4203"/>
                  <a:pt x="2136" y="4037"/>
                  <a:pt x="2136" y="3836"/>
                </a:cubicBezTo>
                <a:lnTo>
                  <a:pt x="2136" y="367"/>
                </a:lnTo>
                <a:cubicBezTo>
                  <a:pt x="2136" y="167"/>
                  <a:pt x="1969" y="0"/>
                  <a:pt x="17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0" name="Google Shape;1250;p42"/>
          <p:cNvGrpSpPr/>
          <p:nvPr/>
        </p:nvGrpSpPr>
        <p:grpSpPr>
          <a:xfrm>
            <a:off x="5051181" y="3354908"/>
            <a:ext cx="1018263" cy="142919"/>
            <a:chOff x="5051181" y="3454533"/>
            <a:chExt cx="1018263" cy="142919"/>
          </a:xfrm>
        </p:grpSpPr>
        <p:sp>
          <p:nvSpPr>
            <p:cNvPr id="1251" name="Google Shape;1251;p42"/>
            <p:cNvSpPr/>
            <p:nvPr/>
          </p:nvSpPr>
          <p:spPr>
            <a:xfrm>
              <a:off x="5089791" y="3454533"/>
              <a:ext cx="97845" cy="106219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2169" y="1"/>
                  </a:moveTo>
                  <a:cubicBezTo>
                    <a:pt x="1969" y="1"/>
                    <a:pt x="1835" y="134"/>
                    <a:pt x="1802" y="334"/>
                  </a:cubicBezTo>
                  <a:cubicBezTo>
                    <a:pt x="1769" y="735"/>
                    <a:pt x="1669" y="1135"/>
                    <a:pt x="1502" y="1535"/>
                  </a:cubicBezTo>
                  <a:cubicBezTo>
                    <a:pt x="1402" y="1735"/>
                    <a:pt x="1202" y="1902"/>
                    <a:pt x="968" y="1902"/>
                  </a:cubicBezTo>
                  <a:lnTo>
                    <a:pt x="568" y="1902"/>
                  </a:lnTo>
                  <a:cubicBezTo>
                    <a:pt x="234" y="1902"/>
                    <a:pt x="1" y="2136"/>
                    <a:pt x="1" y="2436"/>
                  </a:cubicBezTo>
                  <a:lnTo>
                    <a:pt x="1" y="5038"/>
                  </a:lnTo>
                  <a:cubicBezTo>
                    <a:pt x="1" y="5305"/>
                    <a:pt x="201" y="5505"/>
                    <a:pt x="468" y="5505"/>
                  </a:cubicBezTo>
                  <a:lnTo>
                    <a:pt x="3770" y="5505"/>
                  </a:lnTo>
                  <a:cubicBezTo>
                    <a:pt x="3970" y="5505"/>
                    <a:pt x="4170" y="5338"/>
                    <a:pt x="4170" y="5105"/>
                  </a:cubicBezTo>
                  <a:cubicBezTo>
                    <a:pt x="4170" y="4938"/>
                    <a:pt x="4070" y="4804"/>
                    <a:pt x="3903" y="4738"/>
                  </a:cubicBezTo>
                  <a:cubicBezTo>
                    <a:pt x="3903" y="4738"/>
                    <a:pt x="3903" y="4704"/>
                    <a:pt x="3903" y="4704"/>
                  </a:cubicBezTo>
                  <a:lnTo>
                    <a:pt x="4037" y="4704"/>
                  </a:lnTo>
                  <a:cubicBezTo>
                    <a:pt x="4304" y="4704"/>
                    <a:pt x="4504" y="4504"/>
                    <a:pt x="4504" y="4237"/>
                  </a:cubicBezTo>
                  <a:cubicBezTo>
                    <a:pt x="4504" y="4037"/>
                    <a:pt x="4370" y="3870"/>
                    <a:pt x="4204" y="3804"/>
                  </a:cubicBezTo>
                  <a:cubicBezTo>
                    <a:pt x="4204" y="3804"/>
                    <a:pt x="4204" y="3804"/>
                    <a:pt x="4204" y="3770"/>
                  </a:cubicBezTo>
                  <a:lnTo>
                    <a:pt x="4337" y="3770"/>
                  </a:lnTo>
                  <a:cubicBezTo>
                    <a:pt x="4604" y="3770"/>
                    <a:pt x="4804" y="3570"/>
                    <a:pt x="4804" y="3303"/>
                  </a:cubicBezTo>
                  <a:cubicBezTo>
                    <a:pt x="4804" y="3103"/>
                    <a:pt x="4704" y="2936"/>
                    <a:pt x="4504" y="2870"/>
                  </a:cubicBezTo>
                  <a:cubicBezTo>
                    <a:pt x="4504" y="2870"/>
                    <a:pt x="4504" y="2836"/>
                    <a:pt x="4504" y="2836"/>
                  </a:cubicBezTo>
                  <a:lnTo>
                    <a:pt x="4571" y="2836"/>
                  </a:lnTo>
                  <a:cubicBezTo>
                    <a:pt x="4837" y="2836"/>
                    <a:pt x="5071" y="2603"/>
                    <a:pt x="5038" y="2336"/>
                  </a:cubicBezTo>
                  <a:cubicBezTo>
                    <a:pt x="5038" y="2069"/>
                    <a:pt x="4837" y="1902"/>
                    <a:pt x="4571" y="1902"/>
                  </a:cubicBezTo>
                  <a:lnTo>
                    <a:pt x="3136" y="1902"/>
                  </a:lnTo>
                  <a:cubicBezTo>
                    <a:pt x="2969" y="1902"/>
                    <a:pt x="2869" y="1769"/>
                    <a:pt x="2869" y="1602"/>
                  </a:cubicBezTo>
                  <a:lnTo>
                    <a:pt x="2903" y="1302"/>
                  </a:lnTo>
                  <a:cubicBezTo>
                    <a:pt x="2936" y="1002"/>
                    <a:pt x="2969" y="635"/>
                    <a:pt x="2803" y="368"/>
                  </a:cubicBezTo>
                  <a:cubicBezTo>
                    <a:pt x="2669" y="168"/>
                    <a:pt x="2436" y="1"/>
                    <a:pt x="2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5051181" y="3491233"/>
              <a:ext cx="34770" cy="69520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5278386" y="3491233"/>
              <a:ext cx="97845" cy="106219"/>
            </a:xfrm>
            <a:custGeom>
              <a:avLst/>
              <a:gdLst/>
              <a:ahLst/>
              <a:cxnLst/>
              <a:rect l="l" t="t" r="r" b="b"/>
              <a:pathLst>
                <a:path w="5071" h="5505" extrusionOk="0">
                  <a:moveTo>
                    <a:pt x="1301" y="0"/>
                  </a:moveTo>
                  <a:cubicBezTo>
                    <a:pt x="1068" y="0"/>
                    <a:pt x="901" y="200"/>
                    <a:pt x="901" y="401"/>
                  </a:cubicBezTo>
                  <a:cubicBezTo>
                    <a:pt x="901" y="567"/>
                    <a:pt x="1001" y="734"/>
                    <a:pt x="1134" y="801"/>
                  </a:cubicBezTo>
                  <a:cubicBezTo>
                    <a:pt x="1134" y="801"/>
                    <a:pt x="1168" y="801"/>
                    <a:pt x="1168" y="834"/>
                  </a:cubicBezTo>
                  <a:lnTo>
                    <a:pt x="1001" y="834"/>
                  </a:lnTo>
                  <a:cubicBezTo>
                    <a:pt x="768" y="834"/>
                    <a:pt x="534" y="1034"/>
                    <a:pt x="534" y="1301"/>
                  </a:cubicBezTo>
                  <a:cubicBezTo>
                    <a:pt x="534" y="1501"/>
                    <a:pt x="667" y="1668"/>
                    <a:pt x="834" y="1735"/>
                  </a:cubicBezTo>
                  <a:cubicBezTo>
                    <a:pt x="834" y="1735"/>
                    <a:pt x="834" y="1768"/>
                    <a:pt x="834" y="1768"/>
                  </a:cubicBezTo>
                  <a:lnTo>
                    <a:pt x="701" y="1768"/>
                  </a:lnTo>
                  <a:cubicBezTo>
                    <a:pt x="434" y="1768"/>
                    <a:pt x="234" y="1968"/>
                    <a:pt x="234" y="2235"/>
                  </a:cubicBezTo>
                  <a:cubicBezTo>
                    <a:pt x="234" y="2435"/>
                    <a:pt x="367" y="2602"/>
                    <a:pt x="534" y="2669"/>
                  </a:cubicBezTo>
                  <a:cubicBezTo>
                    <a:pt x="534" y="2702"/>
                    <a:pt x="534" y="2702"/>
                    <a:pt x="534" y="2702"/>
                  </a:cubicBezTo>
                  <a:lnTo>
                    <a:pt x="467" y="2702"/>
                  </a:lnTo>
                  <a:cubicBezTo>
                    <a:pt x="200" y="2702"/>
                    <a:pt x="0" y="2936"/>
                    <a:pt x="0" y="3203"/>
                  </a:cubicBezTo>
                  <a:cubicBezTo>
                    <a:pt x="0" y="3436"/>
                    <a:pt x="234" y="3636"/>
                    <a:pt x="467" y="3636"/>
                  </a:cubicBezTo>
                  <a:lnTo>
                    <a:pt x="1935" y="3636"/>
                  </a:lnTo>
                  <a:cubicBezTo>
                    <a:pt x="2068" y="3636"/>
                    <a:pt x="2202" y="3770"/>
                    <a:pt x="2169" y="3903"/>
                  </a:cubicBezTo>
                  <a:lnTo>
                    <a:pt x="2135" y="4237"/>
                  </a:lnTo>
                  <a:cubicBezTo>
                    <a:pt x="2102" y="4503"/>
                    <a:pt x="2068" y="4870"/>
                    <a:pt x="2235" y="5137"/>
                  </a:cubicBezTo>
                  <a:cubicBezTo>
                    <a:pt x="2369" y="5371"/>
                    <a:pt x="2636" y="5504"/>
                    <a:pt x="2902" y="5504"/>
                  </a:cubicBezTo>
                  <a:cubicBezTo>
                    <a:pt x="3069" y="5504"/>
                    <a:pt x="3236" y="5371"/>
                    <a:pt x="3236" y="5204"/>
                  </a:cubicBezTo>
                  <a:cubicBezTo>
                    <a:pt x="3269" y="4770"/>
                    <a:pt x="3369" y="4370"/>
                    <a:pt x="3536" y="4003"/>
                  </a:cubicBezTo>
                  <a:cubicBezTo>
                    <a:pt x="3636" y="3770"/>
                    <a:pt x="3870" y="3636"/>
                    <a:pt x="4103" y="3636"/>
                  </a:cubicBezTo>
                  <a:lnTo>
                    <a:pt x="4504" y="3636"/>
                  </a:lnTo>
                  <a:cubicBezTo>
                    <a:pt x="4804" y="3636"/>
                    <a:pt x="5071" y="3369"/>
                    <a:pt x="5071" y="3069"/>
                  </a:cubicBezTo>
                  <a:lnTo>
                    <a:pt x="5071" y="467"/>
                  </a:lnTo>
                  <a:cubicBezTo>
                    <a:pt x="5071" y="200"/>
                    <a:pt x="4837" y="0"/>
                    <a:pt x="4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5379436" y="3491233"/>
              <a:ext cx="35426" cy="69520"/>
            </a:xfrm>
            <a:custGeom>
              <a:avLst/>
              <a:gdLst/>
              <a:ahLst/>
              <a:cxnLst/>
              <a:rect l="l" t="t" r="r" b="b"/>
              <a:pathLst>
                <a:path w="1836" h="3603" extrusionOk="0">
                  <a:moveTo>
                    <a:pt x="434" y="0"/>
                  </a:moveTo>
                  <a:cubicBezTo>
                    <a:pt x="201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201" y="3603"/>
                    <a:pt x="434" y="3603"/>
                  </a:cubicBezTo>
                  <a:lnTo>
                    <a:pt x="1401" y="3603"/>
                  </a:lnTo>
                  <a:cubicBezTo>
                    <a:pt x="1635" y="3603"/>
                    <a:pt x="1835" y="3436"/>
                    <a:pt x="1835" y="3203"/>
                  </a:cubicBezTo>
                  <a:lnTo>
                    <a:pt x="1835" y="434"/>
                  </a:lnTo>
                  <a:cubicBezTo>
                    <a:pt x="1835" y="2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5510742" y="3485560"/>
              <a:ext cx="127443" cy="75193"/>
            </a:xfrm>
            <a:custGeom>
              <a:avLst/>
              <a:gdLst/>
              <a:ahLst/>
              <a:cxnLst/>
              <a:rect l="l" t="t" r="r" b="b"/>
              <a:pathLst>
                <a:path w="6605" h="3897" extrusionOk="0">
                  <a:moveTo>
                    <a:pt x="3697" y="0"/>
                  </a:moveTo>
                  <a:cubicBezTo>
                    <a:pt x="3490" y="0"/>
                    <a:pt x="3303" y="169"/>
                    <a:pt x="3303" y="394"/>
                  </a:cubicBezTo>
                  <a:lnTo>
                    <a:pt x="3303" y="1128"/>
                  </a:lnTo>
                  <a:cubicBezTo>
                    <a:pt x="2035" y="1195"/>
                    <a:pt x="0" y="1662"/>
                    <a:pt x="0" y="3897"/>
                  </a:cubicBezTo>
                  <a:cubicBezTo>
                    <a:pt x="0" y="3897"/>
                    <a:pt x="801" y="2796"/>
                    <a:pt x="3303" y="2563"/>
                  </a:cubicBezTo>
                  <a:lnTo>
                    <a:pt x="3303" y="3230"/>
                  </a:lnTo>
                  <a:cubicBezTo>
                    <a:pt x="3303" y="3458"/>
                    <a:pt x="3496" y="3610"/>
                    <a:pt x="3707" y="3610"/>
                  </a:cubicBezTo>
                  <a:cubicBezTo>
                    <a:pt x="3772" y="3610"/>
                    <a:pt x="3840" y="3595"/>
                    <a:pt x="3903" y="3563"/>
                  </a:cubicBezTo>
                  <a:lnTo>
                    <a:pt x="6338" y="2162"/>
                  </a:lnTo>
                  <a:cubicBezTo>
                    <a:pt x="6605" y="1995"/>
                    <a:pt x="6605" y="1629"/>
                    <a:pt x="6338" y="1462"/>
                  </a:cubicBezTo>
                  <a:lnTo>
                    <a:pt x="3903" y="61"/>
                  </a:lnTo>
                  <a:cubicBezTo>
                    <a:pt x="3836" y="19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5748251" y="3516337"/>
              <a:ext cx="32840" cy="8374"/>
            </a:xfrm>
            <a:custGeom>
              <a:avLst/>
              <a:gdLst/>
              <a:ahLst/>
              <a:cxnLst/>
              <a:rect l="l" t="t" r="r" b="b"/>
              <a:pathLst>
                <a:path w="1702" h="434" extrusionOk="0">
                  <a:moveTo>
                    <a:pt x="0" y="0"/>
                  </a:moveTo>
                  <a:lnTo>
                    <a:pt x="0" y="434"/>
                  </a:lnTo>
                  <a:lnTo>
                    <a:pt x="1701" y="43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5748251" y="3528551"/>
              <a:ext cx="32840" cy="8393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748251" y="3541441"/>
              <a:ext cx="32840" cy="7737"/>
            </a:xfrm>
            <a:custGeom>
              <a:avLst/>
              <a:gdLst/>
              <a:ahLst/>
              <a:cxnLst/>
              <a:rect l="l" t="t" r="r" b="b"/>
              <a:pathLst>
                <a:path w="1702" h="401" extrusionOk="0">
                  <a:moveTo>
                    <a:pt x="0" y="0"/>
                  </a:moveTo>
                  <a:lnTo>
                    <a:pt x="0" y="400"/>
                  </a:lnTo>
                  <a:lnTo>
                    <a:pt x="1701" y="400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5748251" y="3553655"/>
              <a:ext cx="32840" cy="8393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5800368" y="3516337"/>
              <a:ext cx="44436" cy="44417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002" y="0"/>
                  </a:moveTo>
                  <a:cubicBezTo>
                    <a:pt x="868" y="0"/>
                    <a:pt x="768" y="100"/>
                    <a:pt x="768" y="234"/>
                  </a:cubicBezTo>
                  <a:lnTo>
                    <a:pt x="768" y="534"/>
                  </a:lnTo>
                  <a:cubicBezTo>
                    <a:pt x="768" y="667"/>
                    <a:pt x="668" y="767"/>
                    <a:pt x="535" y="767"/>
                  </a:cubicBezTo>
                  <a:lnTo>
                    <a:pt x="234" y="767"/>
                  </a:lnTo>
                  <a:cubicBezTo>
                    <a:pt x="101" y="767"/>
                    <a:pt x="1" y="867"/>
                    <a:pt x="1" y="1001"/>
                  </a:cubicBezTo>
                  <a:lnTo>
                    <a:pt x="1" y="1301"/>
                  </a:lnTo>
                  <a:cubicBezTo>
                    <a:pt x="1" y="1435"/>
                    <a:pt x="101" y="1535"/>
                    <a:pt x="234" y="1535"/>
                  </a:cubicBezTo>
                  <a:lnTo>
                    <a:pt x="535" y="1535"/>
                  </a:lnTo>
                  <a:cubicBezTo>
                    <a:pt x="668" y="1535"/>
                    <a:pt x="768" y="1668"/>
                    <a:pt x="768" y="1801"/>
                  </a:cubicBezTo>
                  <a:lnTo>
                    <a:pt x="768" y="2068"/>
                  </a:lnTo>
                  <a:cubicBezTo>
                    <a:pt x="768" y="2202"/>
                    <a:pt x="868" y="2302"/>
                    <a:pt x="1002" y="2302"/>
                  </a:cubicBezTo>
                  <a:lnTo>
                    <a:pt x="1302" y="2302"/>
                  </a:lnTo>
                  <a:cubicBezTo>
                    <a:pt x="1435" y="2302"/>
                    <a:pt x="1535" y="2202"/>
                    <a:pt x="1535" y="2068"/>
                  </a:cubicBezTo>
                  <a:lnTo>
                    <a:pt x="1535" y="1801"/>
                  </a:lnTo>
                  <a:cubicBezTo>
                    <a:pt x="1535" y="1668"/>
                    <a:pt x="1635" y="1535"/>
                    <a:pt x="1802" y="1535"/>
                  </a:cubicBezTo>
                  <a:lnTo>
                    <a:pt x="2069" y="1535"/>
                  </a:lnTo>
                  <a:cubicBezTo>
                    <a:pt x="2203" y="1535"/>
                    <a:pt x="2303" y="1435"/>
                    <a:pt x="2303" y="1301"/>
                  </a:cubicBezTo>
                  <a:lnTo>
                    <a:pt x="2303" y="1001"/>
                  </a:lnTo>
                  <a:cubicBezTo>
                    <a:pt x="2303" y="867"/>
                    <a:pt x="2203" y="767"/>
                    <a:pt x="2069" y="767"/>
                  </a:cubicBezTo>
                  <a:lnTo>
                    <a:pt x="1802" y="767"/>
                  </a:lnTo>
                  <a:cubicBezTo>
                    <a:pt x="1669" y="767"/>
                    <a:pt x="1535" y="667"/>
                    <a:pt x="1535" y="534"/>
                  </a:cubicBezTo>
                  <a:lnTo>
                    <a:pt x="1535" y="234"/>
                  </a:lnTo>
                  <a:cubicBezTo>
                    <a:pt x="1535" y="100"/>
                    <a:pt x="1435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5987033" y="3518903"/>
              <a:ext cx="16111" cy="16111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6020511" y="3518903"/>
              <a:ext cx="16111" cy="16111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5"/>
                    <a:pt x="400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053332" y="3518903"/>
              <a:ext cx="16111" cy="16111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748251" y="3491233"/>
              <a:ext cx="105563" cy="8374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748251" y="3504103"/>
              <a:ext cx="105563" cy="7737"/>
            </a:xfrm>
            <a:custGeom>
              <a:avLst/>
              <a:gdLst/>
              <a:ahLst/>
              <a:cxnLst/>
              <a:rect l="l" t="t" r="r" b="b"/>
              <a:pathLst>
                <a:path w="5471" h="401" extrusionOk="0">
                  <a:moveTo>
                    <a:pt x="0" y="0"/>
                  </a:moveTo>
                  <a:lnTo>
                    <a:pt x="0" y="401"/>
                  </a:lnTo>
                  <a:lnTo>
                    <a:pt x="5471" y="401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6" name="Google Shape;1266;p42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043AEE95-A6EB-4472-E711-C5BCAC00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58" y="1393074"/>
            <a:ext cx="5026499" cy="3220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2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537" name="Google Shape;1537;p52"/>
          <p:cNvSpPr txBox="1">
            <a:spLocks noGrp="1"/>
          </p:cNvSpPr>
          <p:nvPr>
            <p:ph type="body" idx="1"/>
          </p:nvPr>
        </p:nvSpPr>
        <p:spPr>
          <a:xfrm>
            <a:off x="678600" y="1265231"/>
            <a:ext cx="3722400" cy="3306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600" dirty="0">
                <a:latin typeface="Palatino Linotype" panose="02040502050505030304" pitchFamily="18" charset="0"/>
                <a:hlinkClick r:id="rId3"/>
              </a:rPr>
              <a:t>https://stackoverflow.com/</a:t>
            </a:r>
            <a:endParaRPr lang="en-US" sz="1600" dirty="0">
              <a:solidFill>
                <a:schemeClr val="hlink"/>
              </a:solidFill>
              <a:uFill>
                <a:noFill/>
              </a:uFill>
              <a:latin typeface="Palatino Linotype" panose="02040502050505030304" pitchFamily="18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600" dirty="0">
                <a:latin typeface="Palatino Linotype" panose="02040502050505030304" pitchFamily="18" charset="0"/>
                <a:hlinkClick r:id="rId4"/>
              </a:rPr>
              <a:t>https://www.geeksforgeeks.org/</a:t>
            </a:r>
            <a:endParaRPr lang="en-US" sz="1600" dirty="0">
              <a:solidFill>
                <a:schemeClr val="hlink"/>
              </a:solidFill>
              <a:uFill>
                <a:noFill/>
              </a:uFill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1600" b="0" u="sng" dirty="0">
                <a:solidFill>
                  <a:schemeClr val="tx2">
                    <a:lumMod val="10000"/>
                  </a:schemeClr>
                </a:solidFill>
                <a:effectLst/>
                <a:latin typeface="Palatino Linotype" panose="02040502050505030304" pitchFamily="18" charset="0"/>
                <a:hlinkClick r:id="rId5"/>
              </a:rPr>
              <a:t>https://www.minotdailynews.com/news/local-news/2017/04/a-brief-history-of-the-sat-and-act/</a:t>
            </a:r>
            <a:endParaRPr lang="en-US" sz="1600" b="0" u="sng" dirty="0">
              <a:solidFill>
                <a:schemeClr val="tx2">
                  <a:lumMod val="10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>
              <a:buClr>
                <a:schemeClr val="accent1"/>
              </a:buClr>
            </a:pPr>
            <a:r>
              <a:rPr lang="en-US" sz="1600" b="0" u="sng" dirty="0">
                <a:solidFill>
                  <a:schemeClr val="tx2">
                    <a:lumMod val="10000"/>
                  </a:schemeClr>
                </a:solidFill>
                <a:effectLst/>
                <a:latin typeface="Palatino Linotype" panose="02040502050505030304" pitchFamily="18" charset="0"/>
              </a:rPr>
              <a:t>https://pandas.pydata.org/</a:t>
            </a:r>
          </a:p>
          <a:p>
            <a:pPr>
              <a:buClr>
                <a:schemeClr val="accent1"/>
              </a:buClr>
            </a:pPr>
            <a:endParaRPr lang="en-US" sz="1600" b="0" dirty="0">
              <a:solidFill>
                <a:schemeClr val="tx2">
                  <a:lumMod val="10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09080-C214-1660-FE5F-8A6B34CBDB03}"/>
              </a:ext>
            </a:extLst>
          </p:cNvPr>
          <p:cNvSpPr txBox="1"/>
          <p:nvPr/>
        </p:nvSpPr>
        <p:spPr>
          <a:xfrm>
            <a:off x="2840238" y="1358537"/>
            <a:ext cx="333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0268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 STATEMENT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0C25D-88E6-E6D4-1418-8D8168815EE7}"/>
              </a:ext>
            </a:extLst>
          </p:cNvPr>
          <p:cNvSpPr txBox="1"/>
          <p:nvPr/>
        </p:nvSpPr>
        <p:spPr>
          <a:xfrm>
            <a:off x="720323" y="1280160"/>
            <a:ext cx="736371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Palatino Linotype" panose="02040502050505030304" pitchFamily="18" charset="0"/>
              </a:rPr>
              <a:t>This project aims to: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Identify states that have decreasing ACT and SAT participation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Check the rate of participation for three different groups of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Compare the participation rate of western, eastern and central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Palatino Linotype" panose="02040502050505030304" pitchFamily="18" charset="0"/>
            </a:endParaRPr>
          </a:p>
          <a:p>
            <a:endParaRPr lang="en-US"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9D3-5D26-BDDF-0596-CC90036A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A08FC-5A72-420A-3990-E1F5F97627BA}"/>
              </a:ext>
            </a:extLst>
          </p:cNvPr>
          <p:cNvSpPr txBox="1"/>
          <p:nvPr/>
        </p:nvSpPr>
        <p:spPr>
          <a:xfrm>
            <a:off x="768842" y="1272696"/>
            <a:ext cx="7192036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Datasets with participation rates for 51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For 2017, 2018 and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For ACT and SAT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ighest and lowest participations</a:t>
            </a:r>
            <a:endParaRPr dirty="0"/>
          </a:p>
        </p:txBody>
      </p:sp>
      <p:sp>
        <p:nvSpPr>
          <p:cNvPr id="414" name="Google Shape;414;p32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EED07C3-3447-3970-1475-D815C12EA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18550"/>
              </p:ext>
            </p:extLst>
          </p:nvPr>
        </p:nvGraphicFramePr>
        <p:xfrm>
          <a:off x="824825" y="1781537"/>
          <a:ext cx="6628467" cy="23425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3042">
                  <a:extLst>
                    <a:ext uri="{9D8B030D-6E8A-4147-A177-3AD203B41FA5}">
                      <a16:colId xmlns:a16="http://schemas.microsoft.com/office/drawing/2014/main" val="472530701"/>
                    </a:ext>
                  </a:extLst>
                </a:gridCol>
                <a:gridCol w="1305815">
                  <a:extLst>
                    <a:ext uri="{9D8B030D-6E8A-4147-A177-3AD203B41FA5}">
                      <a16:colId xmlns:a16="http://schemas.microsoft.com/office/drawing/2014/main" val="4086173917"/>
                    </a:ext>
                  </a:extLst>
                </a:gridCol>
                <a:gridCol w="124936">
                  <a:extLst>
                    <a:ext uri="{9D8B030D-6E8A-4147-A177-3AD203B41FA5}">
                      <a16:colId xmlns:a16="http://schemas.microsoft.com/office/drawing/2014/main" val="3946724286"/>
                    </a:ext>
                  </a:extLst>
                </a:gridCol>
                <a:gridCol w="1301558">
                  <a:extLst>
                    <a:ext uri="{9D8B030D-6E8A-4147-A177-3AD203B41FA5}">
                      <a16:colId xmlns:a16="http://schemas.microsoft.com/office/drawing/2014/main" val="1137169301"/>
                    </a:ext>
                  </a:extLst>
                </a:gridCol>
                <a:gridCol w="1301558">
                  <a:extLst>
                    <a:ext uri="{9D8B030D-6E8A-4147-A177-3AD203B41FA5}">
                      <a16:colId xmlns:a16="http://schemas.microsoft.com/office/drawing/2014/main" val="3480224266"/>
                    </a:ext>
                  </a:extLst>
                </a:gridCol>
                <a:gridCol w="1301558">
                  <a:extLst>
                    <a:ext uri="{9D8B030D-6E8A-4147-A177-3AD203B41FA5}">
                      <a16:colId xmlns:a16="http://schemas.microsoft.com/office/drawing/2014/main" val="3508530363"/>
                    </a:ext>
                  </a:extLst>
                </a:gridCol>
              </a:tblGrid>
              <a:tr h="27997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SAT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00946"/>
                  </a:ext>
                </a:extLst>
              </a:tr>
              <a:tr h="4757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Minimum Participation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Maximum</a:t>
                      </a:r>
                    </a:p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Participation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Minimum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anose="02040502050505030304" pitchFamily="18" charset="0"/>
                        </a:rPr>
                        <a:t>Maximum Participation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13027"/>
                  </a:ext>
                </a:extLst>
              </a:tr>
              <a:tr h="4721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2017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Maine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Connecticut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45204"/>
                  </a:ext>
                </a:extLst>
              </a:tr>
              <a:tr h="524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2018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Maine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Colorado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7622"/>
                  </a:ext>
                </a:extLst>
              </a:tr>
              <a:tr h="5225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2019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Maine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anose="02040502050505030304" pitchFamily="18" charset="0"/>
                        </a:rPr>
                        <a:t>North Dakota</a:t>
                      </a:r>
                    </a:p>
                    <a:p>
                      <a:pPr algn="ctr"/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anose="02040502050505030304" pitchFamily="18" charset="0"/>
                        </a:rPr>
                        <a:t>Colorado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87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tates with decreasing participation /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ACT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8" name="Google Shape;728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606215-C6BE-0069-CC6C-8EA0DCDED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" b="50585"/>
          <a:stretch/>
        </p:blipFill>
        <p:spPr>
          <a:xfrm>
            <a:off x="197809" y="1694439"/>
            <a:ext cx="4105049" cy="2541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FAA8F6-70AA-2BFA-EDD5-856ABF78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25"/>
          <a:stretch/>
        </p:blipFill>
        <p:spPr>
          <a:xfrm>
            <a:off x="4451731" y="1694439"/>
            <a:ext cx="4104629" cy="2616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tates with decreasing participation /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SAT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8" name="Google Shape;728;p36"/>
          <p:cNvSpPr/>
          <p:nvPr/>
        </p:nvSpPr>
        <p:spPr>
          <a:xfrm>
            <a:off x="0" y="11728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 rot="-5400000">
            <a:off x="6931475" y="-109815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92E9A4-5E5E-0F20-9DE9-C423260EF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35"/>
          <a:stretch/>
        </p:blipFill>
        <p:spPr>
          <a:xfrm>
            <a:off x="2631234" y="2431599"/>
            <a:ext cx="4877255" cy="602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0039-FCC1-FCBA-3FDD-6171C56D6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510"/>
          <a:stretch/>
        </p:blipFill>
        <p:spPr>
          <a:xfrm>
            <a:off x="1961559" y="2431600"/>
            <a:ext cx="669675" cy="6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9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2C7-BB93-C078-AA69-AF956DA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participation of west, east and center/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92594-9DC0-A38C-9717-64825467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29" y="1948272"/>
            <a:ext cx="6602341" cy="17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9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2C7-BB93-C078-AA69-AF956DA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participation of west, east and center/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EC803-994C-27A4-7009-CED258A3E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5" y="1104454"/>
            <a:ext cx="7644210" cy="403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8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2C7-BB93-C078-AA69-AF956DA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participation of west, east and center/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74C1-44EE-F813-837A-65CB2AC7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58" y="1847605"/>
            <a:ext cx="6446483" cy="18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6965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Office PowerPoint</Application>
  <PresentationFormat>On-screen Show (16:9)</PresentationFormat>
  <Paragraphs>49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Bebas Neue</vt:lpstr>
      <vt:lpstr>Palatino Linotype</vt:lpstr>
      <vt:lpstr>Arial</vt:lpstr>
      <vt:lpstr>Lato</vt:lpstr>
      <vt:lpstr>Social Skills Learning by Slidesgo</vt:lpstr>
      <vt:lpstr>ACT/SAT Trends in 2017-2019 </vt:lpstr>
      <vt:lpstr>PROBLEM  STATEMENT</vt:lpstr>
      <vt:lpstr>Datasets </vt:lpstr>
      <vt:lpstr>Highest and lowest participations</vt:lpstr>
      <vt:lpstr>States with decreasing participation /ACT</vt:lpstr>
      <vt:lpstr>States with decreasing participation /SAT</vt:lpstr>
      <vt:lpstr>Average participation of west, east and center/ACT</vt:lpstr>
      <vt:lpstr>Average participation of west, east and center/ACT</vt:lpstr>
      <vt:lpstr>Average participation of west, east and center/SAT</vt:lpstr>
      <vt:lpstr>Average participation of west, east and center/SAT</vt:lpstr>
      <vt:lpstr>More trends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ACT/SAT Trends in 2017-2019 </dc:title>
  <dc:creator>Katayoon Kaviani</dc:creator>
  <cp:lastModifiedBy>Katayoon Kaviani</cp:lastModifiedBy>
  <cp:revision>2</cp:revision>
  <dcterms:modified xsi:type="dcterms:W3CDTF">2023-02-03T14:36:52Z</dcterms:modified>
</cp:coreProperties>
</file>