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4"/>
  </p:notesMasterIdLst>
  <p:handoutMasterIdLst>
    <p:handoutMasterId r:id="rId55"/>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80"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81" r:id="rId42"/>
    <p:sldId id="651" r:id="rId43"/>
    <p:sldId id="652" r:id="rId44"/>
    <p:sldId id="653" r:id="rId45"/>
    <p:sldId id="654" r:id="rId46"/>
    <p:sldId id="656" r:id="rId47"/>
    <p:sldId id="657" r:id="rId48"/>
    <p:sldId id="659" r:id="rId49"/>
    <p:sldId id="658" r:id="rId50"/>
    <p:sldId id="660" r:id="rId51"/>
    <p:sldId id="661" r:id="rId52"/>
    <p:sldId id="616"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22" autoAdjust="0"/>
    <p:restoredTop sz="84292" autoAdjust="0"/>
  </p:normalViewPr>
  <p:slideViewPr>
    <p:cSldViewPr>
      <p:cViewPr varScale="1">
        <p:scale>
          <a:sx n="92" d="100"/>
          <a:sy n="92" d="100"/>
        </p:scale>
        <p:origin x="2600" y="19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2/8/17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2/8/17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dirty="0"/>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dirty="0"/>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dirty="0"/>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dirty="0"/>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dirty="0"/>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dirty="0"/>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dirty="0"/>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dirty="0"/>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dirty="0"/>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dirty="0"/>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dirty="0"/>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dirty="0"/>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339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771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666187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dirty="0"/>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dirty="0"/>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dirty="0"/>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dirty="0"/>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dirty="0"/>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dirty="0"/>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2/8/17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2/8/17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2/8/17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2/8/17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2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p:txBody>
          <a:bodyPr/>
          <a:lstStyle/>
          <a:p>
            <a:r>
              <a:rPr lang="en-US" dirty="0"/>
              <a:t>April 13, 2016</a:t>
            </a:r>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5029200" y="2832609"/>
            <a:ext cx="3558002" cy="1212773"/>
          </a:xfrm>
          <a:prstGeom prst="rect">
            <a:avLst/>
          </a:prstGeom>
          <a:ln>
            <a:solidFill>
              <a:schemeClr val="accent1"/>
            </a:solidFill>
          </a:ln>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pic>
        <p:nvPicPr>
          <p:cNvPr id="2051" name="Picture 3" descr="C:\Users\Kevin\Desktop\wer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52" y="2972776"/>
            <a:ext cx="4195491" cy="9324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Kevin\Desktop\a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14" y="1524000"/>
            <a:ext cx="4305300" cy="62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3074" name="Picture 2" descr="C:\Users\Kevin\Desktop\con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210" y="1290166"/>
            <a:ext cx="4111549" cy="6541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evin\Desktop\pro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386" y="3047135"/>
            <a:ext cx="4545214" cy="62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evin\Desktop\wr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2791318"/>
            <a:ext cx="6561807" cy="3533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use </a:t>
            </a:r>
            <a:r>
              <a:rPr lang="en-US" sz="2000" dirty="0" smtClean="0">
                <a:latin typeface="Arial" panose="020B0604020202020204" pitchFamily="34" charset="0"/>
                <a:ea typeface="Roboto" panose="02000000000000000000" pitchFamily="2" charset="0"/>
                <a:cs typeface="Arial" panose="020B0604020202020204" pitchFamily="34" charset="0"/>
              </a:rPr>
              <a:t>JavaScript </a:t>
            </a:r>
            <a:r>
              <a:rPr lang="en-US" sz="2000" dirty="0">
                <a:latin typeface="Arial" panose="020B0604020202020204" pitchFamily="34" charset="0"/>
                <a:ea typeface="Roboto" panose="02000000000000000000" pitchFamily="2" charset="0"/>
                <a:cs typeface="Arial" panose="020B0604020202020204" pitchFamily="34" charset="0"/>
              </a:rPr>
              <a:t>to directly write to the HTML page itself using </a:t>
            </a:r>
            <a:r>
              <a:rPr lang="en-US" sz="2000" b="1" dirty="0">
                <a:latin typeface="Arial" panose="020B0604020202020204" pitchFamily="34" charset="0"/>
                <a:ea typeface="Roboto" panose="02000000000000000000" pitchFamily="2" charset="0"/>
                <a:cs typeface="Arial" panose="020B0604020202020204" pitchFamily="34" charset="0"/>
              </a:rPr>
              <a:t>document.write(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a:t>
            </a:r>
            <a:r>
              <a:rPr lang="en-US" sz="2000" dirty="0" smtClean="0">
                <a:latin typeface="Arial" panose="020B0604020202020204" pitchFamily="34" charset="0"/>
                <a:ea typeface="Roboto" panose="02000000000000000000" pitchFamily="2" charset="0"/>
                <a:cs typeface="Arial" panose="020B0604020202020204" pitchFamily="34" charset="0"/>
              </a:rPr>
              <a:t>JavaScript </a:t>
            </a:r>
            <a:r>
              <a:rPr lang="en-US" sz="2000" dirty="0">
                <a:latin typeface="Arial" panose="020B0604020202020204" pitchFamily="34" charset="0"/>
                <a:ea typeface="Roboto" panose="02000000000000000000" pitchFamily="2" charset="0"/>
                <a:cs typeface="Arial" panose="020B0604020202020204" pitchFamily="34" charset="0"/>
              </a:rPr>
              <a:t>and jQuery.</a:t>
            </a:r>
          </a:p>
        </p:txBody>
      </p:sp>
      <p:sp>
        <p:nvSpPr>
          <p:cNvPr id="15" name="Content Placeholder 2"/>
          <p:cNvSpPr txBox="1">
            <a:spLocks/>
          </p:cNvSpPr>
          <p:nvPr/>
        </p:nvSpPr>
        <p:spPr>
          <a:xfrm>
            <a:off x="6477000" y="5360126"/>
            <a:ext cx="1671637"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a:t>
            </a:r>
          </a:p>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(sublime)</a:t>
            </a:r>
          </a:p>
        </p:txBody>
      </p:sp>
      <p:pic>
        <p:nvPicPr>
          <p:cNvPr id="3" name="Picture 2"/>
          <p:cNvPicPr>
            <a:picLocks noChangeAspect="1"/>
          </p:cNvPicPr>
          <p:nvPr/>
        </p:nvPicPr>
        <p:blipFill>
          <a:blip r:embed="rId3"/>
          <a:stretch>
            <a:fillRect/>
          </a:stretch>
        </p:blipFill>
        <p:spPr>
          <a:xfrm>
            <a:off x="4953000" y="3429000"/>
            <a:ext cx="4105275" cy="714375"/>
          </a:xfrm>
          <a:prstGeom prst="rect">
            <a:avLst/>
          </a:prstGeom>
          <a:ln>
            <a:solidFill>
              <a:schemeClr val="accent1"/>
            </a:solidFill>
          </a:ln>
        </p:spPr>
      </p:pic>
      <p:sp>
        <p:nvSpPr>
          <p:cNvPr id="16" name="Content Placeholder 2"/>
          <p:cNvSpPr txBox="1">
            <a:spLocks/>
          </p:cNvSpPr>
          <p:nvPr/>
        </p:nvSpPr>
        <p:spPr>
          <a:xfrm>
            <a:off x="64770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8946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If/Else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a:t>
            </a:r>
            <a:r>
              <a:rPr lang="en-US" sz="2400" dirty="0">
                <a:latin typeface="Arial" panose="020B0604020202020204" pitchFamily="34" charset="0"/>
                <a:ea typeface="Roboto" panose="02000000000000000000" pitchFamily="2" charset="0"/>
                <a:cs typeface="Arial" panose="020B0604020202020204" pitchFamily="34" charset="0"/>
              </a:rPr>
              <a:t>, 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r>
              <a:rPr lang="en-US" sz="2400" dirty="0">
                <a:latin typeface="Arial" panose="020B0604020202020204" pitchFamily="34" charset="0"/>
                <a:ea typeface="Roboto" panose="02000000000000000000" pitchFamily="2" charset="0"/>
                <a:cs typeface="Arial" panose="020B0604020202020204" pitchFamily="34" charset="0"/>
              </a:rPr>
              <a:t>.</a:t>
            </a:r>
          </a:p>
        </p:txBody>
      </p:sp>
      <p:pic>
        <p:nvPicPr>
          <p:cNvPr id="6" name="Picture 5" descr="C:\Users\Kevin\Desktop\ifel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00400"/>
            <a:ext cx="8648700" cy="25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are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descr="C:\Users\Kevin\Desktop\mixe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 y="3886200"/>
            <a:ext cx="8857797" cy="206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“coolPeople”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convert each item in the array to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to only add in lines of code where instructed.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toUpperCase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a:latin typeface="Arial" panose="020B0604020202020204" pitchFamily="34" charset="0"/>
                <a:ea typeface="Roboto" pitchFamily="2" charset="0"/>
                <a:cs typeface="Arial" panose="020B0604020202020204" pitchFamily="34" charset="0"/>
              </a:rPr>
              <a:t>Activity</a:t>
            </a:r>
            <a:r>
              <a:rPr lang="en-US" i="1">
                <a:latin typeface="Arial" panose="020B0604020202020204" pitchFamily="34" charset="0"/>
                <a:ea typeface="Roboto" pitchFamily="2" charset="0"/>
                <a:cs typeface="Arial" panose="020B0604020202020204" pitchFamily="34" charset="0"/>
              </a:rPr>
              <a:t>: </a:t>
            </a:r>
            <a:r>
              <a:rPr lang="en-US">
                <a:latin typeface="Arial" panose="020B0604020202020204" pitchFamily="34" charset="0"/>
                <a:ea typeface="Roboto" pitchFamily="2" charset="0"/>
                <a:cs typeface="Arial" panose="020B0604020202020204" pitchFamily="34" charset="0"/>
              </a:rPr>
              <a:t>3-ArraySetting </a:t>
            </a:r>
            <a:r>
              <a:rPr lang="en-US" b="1">
                <a:latin typeface="Arial" panose="020B0604020202020204" pitchFamily="34" charset="0"/>
                <a:ea typeface="Roboto" pitchFamily="2" charset="0"/>
                <a:cs typeface="Arial" panose="020B0604020202020204" pitchFamily="34" charset="0"/>
              </a:rPr>
              <a:t>|  Suggested Time: </a:t>
            </a:r>
            <a:r>
              <a:rPr lang="en-US">
                <a:latin typeface="Arial" panose="020B0604020202020204" pitchFamily="34" charset="0"/>
                <a:ea typeface="Roboto" pitchFamily="2" charset="0"/>
                <a:cs typeface="Arial" panose="020B0604020202020204" pitchFamily="34" charset="0"/>
              </a:rPr>
              <a:t>7 min</a:t>
            </a:r>
            <a:endParaRPr lang="en-US" i="1">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Array Name:  </a:t>
            </a:r>
            <a:r>
              <a:rPr lang="en-US" err="1">
                <a:latin typeface="Arial" panose="020B0604020202020204" pitchFamily="34" charset="0"/>
                <a:cs typeface="Arial" panose="020B0604020202020204" pitchFamily="34" charset="0"/>
              </a:rPr>
              <a:t>zooAnimals</a:t>
            </a:r>
            <a:endParaRPr lang="en-US" b="1">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Owl</a:t>
            </a:r>
          </a:p>
        </p:txBody>
      </p:sp>
      <p:pic>
        <p:nvPicPr>
          <p:cNvPr id="19" name="Picture 18" descr="C:\Users\Kevin\Desktop\z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724400"/>
            <a:ext cx="8096251"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7"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Array Name:  </a:t>
            </a:r>
            <a:r>
              <a:rPr lang="en-US" err="1">
                <a:latin typeface="Arial" panose="020B0604020202020204" pitchFamily="34" charset="0"/>
                <a:cs typeface="Arial" panose="020B0604020202020204" pitchFamily="34" charset="0"/>
              </a:rPr>
              <a:t>zooAnimals</a:t>
            </a:r>
            <a:endParaRPr lang="en-US" b="1">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Owl</a:t>
            </a:r>
          </a:p>
        </p:txBody>
      </p:sp>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a:latin typeface="Arial" panose="020B0604020202020204" pitchFamily="34" charset="0"/>
                <a:ea typeface="Roboto" panose="02000000000000000000" pitchFamily="2" charset="0"/>
                <a:cs typeface="Arial" panose="020B0604020202020204" pitchFamily="34" charset="0"/>
              </a:rPr>
              <a:t>What’s wrong here?</a:t>
            </a:r>
            <a:endParaRPr lang="en-US" sz="3400" i="1">
              <a:latin typeface="Arial" panose="020B0604020202020204" pitchFamily="34" charset="0"/>
              <a:ea typeface="Roboto" panose="02000000000000000000" pitchFamily="2"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a:latin typeface="Arial" panose="020B0604020202020204" pitchFamily="34" charset="0"/>
                <a:ea typeface="Roboto" panose="02000000000000000000" pitchFamily="2" charset="0"/>
                <a:cs typeface="Arial" panose="020B0604020202020204" pitchFamily="34" charset="0"/>
              </a:rPr>
              <a:t>Repeated Code! </a:t>
            </a:r>
          </a:p>
          <a:p>
            <a:r>
              <a:rPr lang="en-US" sz="3800" i="1">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a:latin typeface="Arial" panose="020B0604020202020204" pitchFamily="34" charset="0"/>
                <a:ea typeface="Roboto" pitchFamily="2" charset="0"/>
                <a:cs typeface="Arial" panose="020B0604020202020204" pitchFamily="34" charset="0"/>
              </a:rPr>
              <a:t>Code Creation: For Loop Dissection</a:t>
            </a:r>
          </a:p>
          <a:p>
            <a:endParaRPr lang="en-US" sz="2400" b="1">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Feel free to do research if you are stumped. As a hint, look into the phrase: “For-Loop”.</a:t>
            </a:r>
          </a:p>
          <a:p>
            <a:pPr marL="457200" indent="-4572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Be prepared to share when time is up.</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a:latin typeface="Arial" panose="020B0604020202020204" pitchFamily="34" charset="0"/>
                <a:ea typeface="Roboto" pitchFamily="2" charset="0"/>
                <a:cs typeface="Arial" panose="020B0604020202020204" pitchFamily="34" charset="0"/>
              </a:rPr>
              <a:t>Activity</a:t>
            </a:r>
            <a:r>
              <a:rPr lang="en-US" i="1">
                <a:latin typeface="Arial" panose="020B0604020202020204" pitchFamily="34" charset="0"/>
                <a:ea typeface="Roboto" pitchFamily="2" charset="0"/>
                <a:cs typeface="Arial" panose="020B0604020202020204" pitchFamily="34" charset="0"/>
              </a:rPr>
              <a:t>: </a:t>
            </a:r>
            <a:r>
              <a:rPr lang="en-US">
                <a:latin typeface="Arial" panose="020B0604020202020204" pitchFamily="34" charset="0"/>
                <a:ea typeface="Roboto" pitchFamily="2" charset="0"/>
                <a:cs typeface="Arial" panose="020B0604020202020204" pitchFamily="34" charset="0"/>
              </a:rPr>
              <a:t>4-MyFirstLoop </a:t>
            </a:r>
            <a:r>
              <a:rPr lang="en-US" b="1">
                <a:latin typeface="Arial" panose="020B0604020202020204" pitchFamily="34" charset="0"/>
                <a:ea typeface="Roboto" pitchFamily="2" charset="0"/>
                <a:cs typeface="Arial" panose="020B0604020202020204" pitchFamily="34" charset="0"/>
              </a:rPr>
              <a:t>|  Suggested Time: </a:t>
            </a:r>
            <a:r>
              <a:rPr lang="en-US">
                <a:latin typeface="Arial" panose="020B0604020202020204" pitchFamily="34" charset="0"/>
                <a:ea typeface="Roboto" pitchFamily="2" charset="0"/>
                <a:cs typeface="Arial" panose="020B0604020202020204" pitchFamily="34" charset="0"/>
              </a:rPr>
              <a:t>5 min</a:t>
            </a:r>
            <a:endParaRPr lang="en-US" i="1">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For loops are </a:t>
            </a:r>
            <a:r>
              <a:rPr lang="en-US" sz="2000" u="sng">
                <a:latin typeface="Arial" panose="020B0604020202020204" pitchFamily="34" charset="0"/>
                <a:ea typeface="Roboto" panose="02000000000000000000" pitchFamily="2" charset="0"/>
                <a:cs typeface="Arial" panose="020B0604020202020204" pitchFamily="34" charset="0"/>
              </a:rPr>
              <a:t>critical</a:t>
            </a:r>
            <a:r>
              <a:rPr lang="en-US" sz="200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We use for loops to run </a:t>
            </a:r>
            <a:r>
              <a:rPr lang="en-US" sz="2000" u="sng">
                <a:latin typeface="Arial" panose="020B0604020202020204" pitchFamily="34" charset="0"/>
                <a:ea typeface="Roboto" panose="02000000000000000000" pitchFamily="2" charset="0"/>
                <a:cs typeface="Arial" panose="020B0604020202020204" pitchFamily="34" charset="0"/>
              </a:rPr>
              <a:t>repeated blocks of code</a:t>
            </a:r>
            <a:r>
              <a:rPr lang="en-US" sz="2000">
                <a:latin typeface="Arial" panose="020B0604020202020204" pitchFamily="34" charset="0"/>
                <a:ea typeface="Roboto" panose="02000000000000000000" pitchFamily="2" charset="0"/>
                <a:cs typeface="Arial" panose="020B0604020202020204" pitchFamily="34" charset="0"/>
              </a:rPr>
              <a:t> over a set period.</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Enter the For-Loop</a:t>
            </a:r>
          </a:p>
        </p:txBody>
      </p:sp>
      <p:pic>
        <p:nvPicPr>
          <p:cNvPr id="614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38100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Enter the For-Loop</a:t>
            </a:r>
          </a:p>
        </p:txBody>
      </p:sp>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828800" y="2590800"/>
            <a:ext cx="609601" cy="26989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2667000"/>
            <a:ext cx="1285636"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9800" y="2667000"/>
            <a:ext cx="457762"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98052"/>
            <a:ext cx="69342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a:latin typeface="Arial" panose="020B0604020202020204" pitchFamily="34" charset="0"/>
                <a:ea typeface="Roboto" panose="02000000000000000000" pitchFamily="2" charset="0"/>
                <a:cs typeface="Arial" panose="020B0604020202020204" pitchFamily="34" charset="0"/>
              </a:rPr>
              <a:t>(i.e. in this case </a:t>
            </a:r>
            <a:r>
              <a:rPr lang="en-US" sz="2400" i="1" err="1">
                <a:latin typeface="Arial" panose="020B0604020202020204" pitchFamily="34" charset="0"/>
                <a:ea typeface="Roboto" panose="02000000000000000000" pitchFamily="2" charset="0"/>
                <a:cs typeface="Arial" panose="020B0604020202020204" pitchFamily="34" charset="0"/>
              </a:rPr>
              <a:t>i</a:t>
            </a:r>
            <a:r>
              <a:rPr lang="en-US" sz="2400" i="1">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457200" y="26670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4671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a:latin typeface="Arial" panose="020B0604020202020204" pitchFamily="34" charset="0"/>
                <a:ea typeface="Roboto" pitchFamily="2" charset="0"/>
                <a:cs typeface="Arial" panose="020B0604020202020204" pitchFamily="34" charset="0"/>
              </a:rPr>
              <a:t>Code Creation: For-Loop Zoo</a:t>
            </a:r>
          </a:p>
          <a:p>
            <a:endParaRPr lang="en-US" sz="2400" b="1">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If you need help, use the code from the previous example as a guide.</a:t>
            </a:r>
          </a:p>
          <a:p>
            <a:pPr marL="457200" indent="-4572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Then try to explain to the person next to you how your code works.  </a:t>
            </a:r>
          </a:p>
          <a:p>
            <a:pPr marL="457200" indent="-4572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a:latin typeface="Arial" panose="020B0604020202020204" pitchFamily="34" charset="0"/>
                <a:ea typeface="Roboto" pitchFamily="2" charset="0"/>
                <a:cs typeface="Arial" panose="020B0604020202020204" pitchFamily="34" charset="0"/>
              </a:rPr>
              <a:t>Activity</a:t>
            </a:r>
            <a:r>
              <a:rPr lang="en-US" i="1">
                <a:latin typeface="Arial" panose="020B0604020202020204" pitchFamily="34" charset="0"/>
                <a:ea typeface="Roboto" pitchFamily="2" charset="0"/>
                <a:cs typeface="Arial" panose="020B0604020202020204" pitchFamily="34" charset="0"/>
              </a:rPr>
              <a:t>: </a:t>
            </a:r>
            <a:r>
              <a:rPr lang="en-US">
                <a:latin typeface="Arial" panose="020B0604020202020204" pitchFamily="34" charset="0"/>
                <a:ea typeface="Roboto" pitchFamily="2" charset="0"/>
                <a:cs typeface="Arial" panose="020B0604020202020204" pitchFamily="34" charset="0"/>
              </a:rPr>
              <a:t>5-ZooLoop </a:t>
            </a:r>
            <a:r>
              <a:rPr lang="en-US" b="1">
                <a:latin typeface="Arial" panose="020B0604020202020204" pitchFamily="34" charset="0"/>
                <a:ea typeface="Roboto" pitchFamily="2" charset="0"/>
                <a:cs typeface="Arial" panose="020B0604020202020204" pitchFamily="34" charset="0"/>
              </a:rPr>
              <a:t>|  Suggested Time: </a:t>
            </a:r>
            <a:r>
              <a:rPr lang="en-US">
                <a:latin typeface="Arial" panose="020B0604020202020204" pitchFamily="34" charset="0"/>
                <a:ea typeface="Roboto" pitchFamily="2" charset="0"/>
                <a:cs typeface="Arial" panose="020B0604020202020204" pitchFamily="34" charset="0"/>
              </a:rPr>
              <a:t>15 min</a:t>
            </a:r>
            <a:endParaRPr lang="en-US" i="1">
              <a:latin typeface="Arial" panose="020B0604020202020204" pitchFamily="34" charset="0"/>
              <a:ea typeface="Roboto" pitchFamily="2" charset="0"/>
              <a:cs typeface="Arial" panose="020B0604020202020204" pitchFamily="34" charset="0"/>
            </a:endParaRPr>
          </a:p>
        </p:txBody>
      </p:sp>
      <p:pic>
        <p:nvPicPr>
          <p:cNvPr id="11"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a:latin typeface="Arial" panose="020B0604020202020204" pitchFamily="34" charset="0"/>
                <a:ea typeface="Roboto" pitchFamily="2" charset="0"/>
                <a:cs typeface="Arial" panose="020B0604020202020204" pitchFamily="34" charset="0"/>
              </a:rPr>
              <a:t>Code Creation: Another Loop (Time Permitting)</a:t>
            </a:r>
          </a:p>
          <a:p>
            <a:endParaRPr lang="en-US" sz="2400" b="1">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a:latin typeface="Arial" panose="020B0604020202020204" pitchFamily="34" charset="0"/>
                <a:ea typeface="Roboto" pitchFamily="2" charset="0"/>
                <a:cs typeface="Arial" panose="020B0604020202020204" pitchFamily="34" charset="0"/>
              </a:rPr>
            </a:br>
            <a:r>
              <a:rPr lang="en-US" sz="2400">
                <a:latin typeface="Arial" panose="020B0604020202020204" pitchFamily="34" charset="0"/>
                <a:ea typeface="Roboto" pitchFamily="2" charset="0"/>
                <a:cs typeface="Arial" panose="020B0604020202020204" pitchFamily="34" charset="0"/>
              </a:rPr>
              <a:t/>
            </a:r>
            <a:br>
              <a:rPr lang="en-US" sz="2400">
                <a:latin typeface="Arial" panose="020B0604020202020204" pitchFamily="34" charset="0"/>
                <a:ea typeface="Roboto" pitchFamily="2" charset="0"/>
                <a:cs typeface="Arial" panose="020B0604020202020204" pitchFamily="34" charset="0"/>
              </a:rPr>
            </a:br>
            <a:r>
              <a:rPr lang="en-US" sz="2400">
                <a:latin typeface="Arial" panose="020B0604020202020204" pitchFamily="34" charset="0"/>
                <a:ea typeface="Roboto" pitchFamily="2" charset="0"/>
                <a:cs typeface="Arial" panose="020B0604020202020204" pitchFamily="34" charset="0"/>
              </a:rPr>
              <a:t>I am 0</a:t>
            </a:r>
            <a:br>
              <a:rPr lang="en-US" sz="2400">
                <a:latin typeface="Arial" panose="020B0604020202020204" pitchFamily="34" charset="0"/>
                <a:ea typeface="Roboto" pitchFamily="2" charset="0"/>
                <a:cs typeface="Arial" panose="020B0604020202020204" pitchFamily="34" charset="0"/>
              </a:rPr>
            </a:br>
            <a:r>
              <a:rPr lang="en-US" sz="2400">
                <a:latin typeface="Arial" panose="020B0604020202020204" pitchFamily="34" charset="0"/>
                <a:ea typeface="Roboto" pitchFamily="2" charset="0"/>
                <a:cs typeface="Arial" panose="020B0604020202020204" pitchFamily="34" charset="0"/>
              </a:rPr>
              <a:t>I am 1 </a:t>
            </a:r>
            <a:br>
              <a:rPr lang="en-US" sz="2400">
                <a:latin typeface="Arial" panose="020B0604020202020204" pitchFamily="34" charset="0"/>
                <a:ea typeface="Roboto" pitchFamily="2" charset="0"/>
                <a:cs typeface="Arial" panose="020B0604020202020204" pitchFamily="34" charset="0"/>
              </a:rPr>
            </a:br>
            <a:r>
              <a:rPr lang="en-US" sz="2400">
                <a:latin typeface="Arial" panose="020B0604020202020204" pitchFamily="34" charset="0"/>
                <a:ea typeface="Roboto" pitchFamily="2" charset="0"/>
                <a:cs typeface="Arial" panose="020B0604020202020204" pitchFamily="34" charset="0"/>
              </a:rPr>
              <a:t>I am 2</a:t>
            </a:r>
            <a:br>
              <a:rPr lang="en-US" sz="2400">
                <a:latin typeface="Arial" panose="020B0604020202020204" pitchFamily="34" charset="0"/>
                <a:ea typeface="Roboto" pitchFamily="2" charset="0"/>
                <a:cs typeface="Arial" panose="020B0604020202020204" pitchFamily="34" charset="0"/>
              </a:rPr>
            </a:br>
            <a:r>
              <a:rPr lang="en-US" sz="2400">
                <a:latin typeface="Arial" panose="020B0604020202020204" pitchFamily="34" charset="0"/>
                <a:ea typeface="Roboto" pitchFamily="2" charset="0"/>
                <a:cs typeface="Arial" panose="020B0604020202020204" pitchFamily="34" charset="0"/>
              </a:rPr>
              <a:t>I am 3</a:t>
            </a:r>
            <a:br>
              <a:rPr lang="en-US" sz="2400">
                <a:latin typeface="Arial" panose="020B0604020202020204" pitchFamily="34" charset="0"/>
                <a:ea typeface="Roboto" pitchFamily="2" charset="0"/>
                <a:cs typeface="Arial" panose="020B0604020202020204" pitchFamily="34" charset="0"/>
              </a:rPr>
            </a:br>
            <a:r>
              <a:rPr lang="en-US" sz="2400">
                <a:latin typeface="Arial" panose="020B0604020202020204" pitchFamily="34" charset="0"/>
                <a:ea typeface="Roboto" pitchFamily="2" charset="0"/>
                <a:cs typeface="Arial" panose="020B0604020202020204" pitchFamily="34" charset="0"/>
              </a:rPr>
              <a:t>I am 4</a:t>
            </a:r>
            <a:br>
              <a:rPr lang="en-US" sz="2400">
                <a:latin typeface="Arial" panose="020B0604020202020204" pitchFamily="34" charset="0"/>
                <a:ea typeface="Roboto" pitchFamily="2" charset="0"/>
                <a:cs typeface="Arial" panose="020B0604020202020204" pitchFamily="34" charset="0"/>
              </a:rPr>
            </a:br>
            <a:endParaRPr lang="en-US" sz="240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This time, don’t use an array!</a:t>
            </a:r>
          </a:p>
          <a:p>
            <a:pPr marL="342900" indent="-3429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a:latin typeface="Arial" panose="020B0604020202020204" pitchFamily="34" charset="0"/>
                <a:ea typeface="Roboto" pitchFamily="2" charset="0"/>
                <a:cs typeface="Arial" panose="020B0604020202020204" pitchFamily="34" charset="0"/>
              </a:rPr>
              <a:t>Activity</a:t>
            </a:r>
            <a:r>
              <a:rPr lang="en-US" i="1">
                <a:latin typeface="Arial" panose="020B0604020202020204" pitchFamily="34" charset="0"/>
                <a:ea typeface="Roboto" pitchFamily="2" charset="0"/>
                <a:cs typeface="Arial" panose="020B0604020202020204" pitchFamily="34" charset="0"/>
              </a:rPr>
              <a:t>: </a:t>
            </a:r>
            <a:r>
              <a:rPr lang="en-US">
                <a:latin typeface="Arial" panose="020B0604020202020204" pitchFamily="34" charset="0"/>
                <a:ea typeface="Roboto" pitchFamily="2" charset="0"/>
                <a:cs typeface="Arial" panose="020B0604020202020204" pitchFamily="34" charset="0"/>
              </a:rPr>
              <a:t>6-AnotherLoop </a:t>
            </a:r>
            <a:r>
              <a:rPr lang="en-US" b="1">
                <a:latin typeface="Arial" panose="020B0604020202020204" pitchFamily="34" charset="0"/>
                <a:ea typeface="Roboto" pitchFamily="2" charset="0"/>
                <a:cs typeface="Arial" panose="020B0604020202020204" pitchFamily="34" charset="0"/>
              </a:rPr>
              <a:t>|  Suggested Time: </a:t>
            </a:r>
            <a:r>
              <a:rPr lang="en-US">
                <a:latin typeface="Arial" panose="020B0604020202020204" pitchFamily="34" charset="0"/>
                <a:ea typeface="Roboto" pitchFamily="2" charset="0"/>
                <a:cs typeface="Arial" panose="020B0604020202020204" pitchFamily="34" charset="0"/>
              </a:rPr>
              <a:t>15 min</a:t>
            </a:r>
            <a:endParaRPr lang="en-US" i="1">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a:latin typeface="Arial" panose="020B0604020202020204" pitchFamily="34" charset="0"/>
                <a:ea typeface="Roboto" pitchFamily="2" charset="0"/>
                <a:cs typeface="Arial" panose="020B0604020202020204" pitchFamily="34" charset="0"/>
              </a:rPr>
              <a:t>Code Creation: Hard Loop (Time Permitting)</a:t>
            </a:r>
          </a:p>
          <a:p>
            <a:endParaRPr lang="en-US" sz="2400" b="1">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Starting from scratch, write code that loops through the following array: </a:t>
            </a:r>
          </a:p>
          <a:p>
            <a:pPr marL="457200" indent="-4572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And </a:t>
            </a:r>
            <a:r>
              <a:rPr lang="en-US" sz="2400" err="1">
                <a:latin typeface="Arial" panose="020B0604020202020204" pitchFamily="34" charset="0"/>
                <a:ea typeface="Roboto" pitchFamily="2" charset="0"/>
                <a:cs typeface="Arial" panose="020B0604020202020204" pitchFamily="34" charset="0"/>
              </a:rPr>
              <a:t>console.logs</a:t>
            </a:r>
            <a:r>
              <a:rPr lang="en-US" sz="2400">
                <a:latin typeface="Arial" panose="020B0604020202020204" pitchFamily="34" charset="0"/>
                <a:ea typeface="Roboto" pitchFamily="2" charset="0"/>
                <a:cs typeface="Arial" panose="020B0604020202020204" pitchFamily="34" charset="0"/>
              </a:rPr>
              <a:t> the name of each animal on the farm.</a:t>
            </a:r>
          </a:p>
          <a:p>
            <a:pPr marL="457200" indent="-4572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Then using the .</a:t>
            </a:r>
            <a:r>
              <a:rPr lang="en-US" sz="2400" err="1">
                <a:latin typeface="Arial" panose="020B0604020202020204" pitchFamily="34" charset="0"/>
                <a:ea typeface="Roboto" pitchFamily="2" charset="0"/>
                <a:cs typeface="Arial" panose="020B0604020202020204" pitchFamily="34" charset="0"/>
              </a:rPr>
              <a:t>charAt</a:t>
            </a:r>
            <a:r>
              <a:rPr lang="en-US" sz="240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a:latin typeface="Arial" panose="020B0604020202020204" pitchFamily="34" charset="0"/>
                <a:ea typeface="Roboto" pitchFamily="2" charset="0"/>
                <a:cs typeface="Arial" panose="020B0604020202020204" pitchFamily="34" charset="0"/>
              </a:rPr>
              <a:t>Activity</a:t>
            </a:r>
            <a:r>
              <a:rPr lang="en-US" i="1">
                <a:latin typeface="Arial" panose="020B0604020202020204" pitchFamily="34" charset="0"/>
                <a:ea typeface="Roboto" pitchFamily="2" charset="0"/>
                <a:cs typeface="Arial" panose="020B0604020202020204" pitchFamily="34" charset="0"/>
              </a:rPr>
              <a:t>: </a:t>
            </a:r>
            <a:r>
              <a:rPr lang="en-US">
                <a:latin typeface="Arial" panose="020B0604020202020204" pitchFamily="34" charset="0"/>
                <a:ea typeface="Roboto" pitchFamily="2" charset="0"/>
                <a:cs typeface="Arial" panose="020B0604020202020204" pitchFamily="34" charset="0"/>
              </a:rPr>
              <a:t>7-HardLoop </a:t>
            </a:r>
            <a:r>
              <a:rPr lang="en-US" b="1">
                <a:latin typeface="Arial" panose="020B0604020202020204" pitchFamily="34" charset="0"/>
                <a:ea typeface="Roboto" pitchFamily="2" charset="0"/>
                <a:cs typeface="Arial" panose="020B0604020202020204" pitchFamily="34" charset="0"/>
              </a:rPr>
              <a:t>|  Suggested Time: </a:t>
            </a:r>
            <a:r>
              <a:rPr lang="en-US">
                <a:latin typeface="Arial" panose="020B0604020202020204" pitchFamily="34" charset="0"/>
                <a:ea typeface="Roboto" pitchFamily="2" charset="0"/>
                <a:cs typeface="Arial" panose="020B0604020202020204" pitchFamily="34" charset="0"/>
              </a:rPr>
              <a:t>30 min</a:t>
            </a:r>
            <a:endParaRPr lang="en-US" i="1">
              <a:latin typeface="Arial" panose="020B0604020202020204" pitchFamily="34" charset="0"/>
              <a:ea typeface="Roboto" pitchFamily="2" charset="0"/>
              <a:cs typeface="Arial" panose="020B0604020202020204" pitchFamily="34" charset="0"/>
            </a:endParaRPr>
          </a:p>
        </p:txBody>
      </p:sp>
      <p:pic>
        <p:nvPicPr>
          <p:cNvPr id="8194"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4" y="2688893"/>
            <a:ext cx="8197850" cy="8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Events &amp; DOM Manipulation</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a:latin typeface="Arial" panose="020B0604020202020204" pitchFamily="34" charset="0"/>
                <a:ea typeface="Roboto" panose="02000000000000000000" pitchFamily="2" charset="0"/>
                <a:cs typeface="Arial" panose="020B0604020202020204" pitchFamily="34" charset="0"/>
              </a:rPr>
              <a:t>Instructor: Demo </a:t>
            </a:r>
          </a:p>
          <a:p>
            <a:r>
              <a:rPr lang="en-US" sz="3600" i="1">
                <a:latin typeface="Arial" panose="020B0604020202020204" pitchFamily="34" charset="0"/>
                <a:ea typeface="Roboto" panose="02000000000000000000" pitchFamily="2" charset="0"/>
                <a:cs typeface="Arial" panose="020B0604020202020204" pitchFamily="34" charset="0"/>
              </a:rPr>
              <a:t>(EventsExample.html | 11-Events) </a:t>
            </a:r>
          </a:p>
        </p:txBody>
      </p:sp>
    </p:spTree>
    <p:extLst>
      <p:ext uri="{BB962C8B-B14F-4D97-AF65-F5344CB8AC3E}">
        <p14:creationId xmlns:p14="http://schemas.microsoft.com/office/powerpoint/2010/main" val="7923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I’ma</a:t>
            </a:r>
            <a:r>
              <a:rPr lang="en-US"/>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a:latin typeface="Arial" panose="020B0604020202020204" pitchFamily="34" charset="0"/>
                <a:ea typeface="Roboto" panose="02000000000000000000" pitchFamily="2" charset="0"/>
                <a:cs typeface="Arial" panose="020B0604020202020204" pitchFamily="34" charset="0"/>
              </a:rPr>
            </a:br>
            <a:r>
              <a:rPr lang="en-US" sz="3600" b="1" i="1">
                <a:latin typeface="Arial" panose="020B0604020202020204" pitchFamily="34" charset="0"/>
                <a:ea typeface="Roboto" panose="02000000000000000000" pitchFamily="2" charset="0"/>
                <a:cs typeface="Arial" panose="020B0604020202020204" pitchFamily="34" charset="0"/>
              </a:rPr>
              <a:t/>
            </a:r>
            <a:br>
              <a:rPr lang="en-US" sz="3600" b="1" i="1">
                <a:latin typeface="Arial" panose="020B0604020202020204" pitchFamily="34" charset="0"/>
                <a:ea typeface="Roboto" panose="02000000000000000000" pitchFamily="2" charset="0"/>
                <a:cs typeface="Arial" panose="020B0604020202020204" pitchFamily="34" charset="0"/>
              </a:rPr>
            </a:br>
            <a:r>
              <a:rPr lang="en-US" sz="2400" i="1">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a:latin typeface="Arial" panose="020B0604020202020204" pitchFamily="34" charset="0"/>
                <a:ea typeface="Roboto" pitchFamily="2" charset="0"/>
                <a:cs typeface="Arial" panose="020B0604020202020204" pitchFamily="34" charset="0"/>
              </a:rPr>
              <a:t>Code Creation: Pseudocode</a:t>
            </a:r>
          </a:p>
          <a:p>
            <a:endParaRPr lang="en-US" sz="2400" b="1">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With a partner, spend a few moments outlining all the steps and conditions that go into a single game of rock paper scissors. </a:t>
            </a:r>
          </a:p>
          <a:p>
            <a:pPr marL="457200" indent="-4572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a:latin typeface="Arial" panose="020B0604020202020204" pitchFamily="34" charset="0"/>
                <a:ea typeface="Roboto" pitchFamily="2" charset="0"/>
                <a:cs typeface="Arial" panose="020B0604020202020204" pitchFamily="34" charset="0"/>
              </a:rPr>
              <a:t>Activity</a:t>
            </a:r>
            <a:r>
              <a:rPr lang="en-US" i="1">
                <a:latin typeface="Arial" panose="020B0604020202020204" pitchFamily="34" charset="0"/>
                <a:ea typeface="Roboto" pitchFamily="2" charset="0"/>
                <a:cs typeface="Arial" panose="020B0604020202020204" pitchFamily="34" charset="0"/>
              </a:rPr>
              <a:t>:</a:t>
            </a:r>
            <a:r>
              <a:rPr lang="en-US">
                <a:latin typeface="Arial" panose="020B0604020202020204" pitchFamily="34" charset="0"/>
                <a:ea typeface="Roboto" pitchFamily="2" charset="0"/>
                <a:cs typeface="Arial" panose="020B0604020202020204" pitchFamily="34" charset="0"/>
              </a:rPr>
              <a:t> 8-PseudoCode </a:t>
            </a:r>
            <a:r>
              <a:rPr lang="en-US" b="1">
                <a:latin typeface="Arial" panose="020B0604020202020204" pitchFamily="34" charset="0"/>
                <a:ea typeface="Roboto" pitchFamily="2" charset="0"/>
                <a:cs typeface="Arial" panose="020B0604020202020204" pitchFamily="34" charset="0"/>
              </a:rPr>
              <a:t>|  Suggested Time: </a:t>
            </a:r>
            <a:r>
              <a:rPr lang="en-US">
                <a:latin typeface="Arial" panose="020B0604020202020204" pitchFamily="34" charset="0"/>
                <a:ea typeface="Roboto" pitchFamily="2" charset="0"/>
                <a:cs typeface="Arial" panose="020B0604020202020204" pitchFamily="34" charset="0"/>
              </a:rPr>
              <a:t>8 min</a:t>
            </a:r>
            <a:endParaRPr lang="en-US" i="1">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a:latin typeface="Arial" panose="020B0604020202020204" pitchFamily="34" charset="0"/>
                <a:ea typeface="Roboto" panose="02000000000000000000" pitchFamily="2" charset="0"/>
                <a:cs typeface="Arial" panose="020B0604020202020204" pitchFamily="34" charset="0"/>
              </a:rPr>
              <a:t>You just </a:t>
            </a:r>
            <a:r>
              <a:rPr lang="en-US" sz="3600" b="1" i="1" err="1">
                <a:latin typeface="Arial" panose="020B0604020202020204" pitchFamily="34" charset="0"/>
                <a:ea typeface="Roboto" panose="02000000000000000000" pitchFamily="2" charset="0"/>
                <a:cs typeface="Arial" panose="020B0604020202020204" pitchFamily="34" charset="0"/>
              </a:rPr>
              <a:t>pseudocoded</a:t>
            </a:r>
            <a:r>
              <a:rPr lang="en-US" sz="3600" b="1" i="1">
                <a:latin typeface="Arial" panose="020B0604020202020204" pitchFamily="34" charset="0"/>
                <a:ea typeface="Roboto" panose="02000000000000000000" pitchFamily="2" charset="0"/>
                <a:cs typeface="Arial" panose="020B0604020202020204" pitchFamily="34" charset="0"/>
              </a:rPr>
              <a:t>!</a:t>
            </a:r>
            <a:endParaRPr lang="en-US" sz="3600" i="1">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a:latin typeface="Arial" panose="020B0604020202020204" pitchFamily="34" charset="0"/>
                <a:ea typeface="Roboto" panose="02000000000000000000" pitchFamily="2" charset="0"/>
                <a:cs typeface="Arial" panose="020B0604020202020204" pitchFamily="34" charset="0"/>
              </a:rPr>
              <a:t>Instructor: Demo </a:t>
            </a:r>
          </a:p>
          <a:p>
            <a:r>
              <a:rPr lang="en-US" sz="3600" i="1">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Code Creation: Coding out RPS</a:t>
            </a:r>
          </a:p>
          <a:p>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In groups of 4, begin the process of coding out the Rock-Paper-Scissors Game. </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Do as much as you can on your own, but don't be afraid to ask for help if you feel your team is struggling.</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a:t>
            </a:r>
            <a:r>
              <a:rPr lang="en-US" dirty="0">
                <a:latin typeface="Arial" panose="020B0604020202020204" pitchFamily="34" charset="0"/>
                <a:ea typeface="Roboto" pitchFamily="2" charset="0"/>
                <a:cs typeface="Arial" panose="020B0604020202020204" pitchFamily="34" charset="0"/>
              </a:rPr>
              <a:t> Don’t use “document.write” as it will delete the contents of your page including your </a:t>
            </a:r>
            <a:r>
              <a:rPr lang="en-US" dirty="0" smtClean="0">
                <a:latin typeface="Arial" panose="020B0604020202020204" pitchFamily="34" charset="0"/>
                <a:ea typeface="Roboto" pitchFamily="2" charset="0"/>
                <a:cs typeface="Arial" panose="020B0604020202020204" pitchFamily="34" charset="0"/>
              </a:rPr>
              <a:t>JavaScript. </a:t>
            </a:r>
            <a:r>
              <a:rPr lang="en-US" dirty="0">
                <a:latin typeface="Arial" panose="020B0604020202020204" pitchFamily="34" charset="0"/>
                <a:ea typeface="Roboto" pitchFamily="2" charset="0"/>
                <a:cs typeface="Arial" panose="020B0604020202020204" pitchFamily="34" charset="0"/>
              </a:rPr>
              <a:t>Use “</a:t>
            </a:r>
            <a:r>
              <a:rPr lang="en-US" dirty="0" err="1">
                <a:latin typeface="Arial" panose="020B0604020202020204" pitchFamily="34" charset="0"/>
                <a:ea typeface="Roboto" pitchFamily="2" charset="0"/>
                <a:cs typeface="Arial" panose="020B0604020202020204" pitchFamily="34" charset="0"/>
              </a:rPr>
              <a:t>document.querySelector</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document.getElementById</a:t>
            </a:r>
            <a:r>
              <a:rPr lang="en-US" dirty="0">
                <a:latin typeface="Arial" panose="020B0604020202020204" pitchFamily="34" charset="0"/>
                <a:ea typeface="Roboto" pitchFamily="2" charset="0"/>
                <a:cs typeface="Arial" panose="020B0604020202020204" pitchFamily="34" charset="0"/>
              </a:rPr>
              <a:t>”, alongside either “</a:t>
            </a:r>
            <a:r>
              <a:rPr lang="en-US" dirty="0" err="1">
                <a:latin typeface="Arial" panose="020B0604020202020204" pitchFamily="34" charset="0"/>
                <a:ea typeface="Roboto" pitchFamily="2" charset="0"/>
                <a:cs typeface="Arial" panose="020B0604020202020204" pitchFamily="34" charset="0"/>
              </a:rPr>
              <a:t>innerHTML</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textcontent</a:t>
            </a:r>
            <a:r>
              <a:rPr lang="en-US" dirty="0">
                <a:latin typeface="Arial" panose="020B0604020202020204" pitchFamily="34" charset="0"/>
                <a:ea typeface="Roboto" pitchFamily="2" charset="0"/>
                <a:cs typeface="Arial" panose="020B0604020202020204" pitchFamily="34" charset="0"/>
              </a:rPr>
              <a:t>”, to write to the DOM.</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a:t>
            </a:r>
            <a:r>
              <a:rPr lang="en-US"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present relevant code on the projector. </a:t>
            </a:r>
            <a:endParaRPr lang="en-US"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a:latin typeface="Arial" panose="020B0604020202020204" pitchFamily="34" charset="0"/>
                <a:ea typeface="Roboto" pitchFamily="2" charset="0"/>
                <a:cs typeface="Arial" panose="020B0604020202020204" pitchFamily="34" charset="0"/>
              </a:rPr>
              <a:t>Activity</a:t>
            </a:r>
            <a:r>
              <a:rPr lang="en-US" i="1">
                <a:latin typeface="Arial" panose="020B0604020202020204" pitchFamily="34" charset="0"/>
                <a:ea typeface="Roboto" pitchFamily="2" charset="0"/>
                <a:cs typeface="Arial" panose="020B0604020202020204" pitchFamily="34" charset="0"/>
              </a:rPr>
              <a:t>: </a:t>
            </a:r>
            <a:r>
              <a:rPr lang="en-US">
                <a:latin typeface="Arial" panose="020B0604020202020204" pitchFamily="34" charset="0"/>
                <a:ea typeface="Roboto" pitchFamily="2" charset="0"/>
                <a:cs typeface="Arial" panose="020B0604020202020204" pitchFamily="34" charset="0"/>
              </a:rPr>
              <a:t>9-RPS-Coded </a:t>
            </a:r>
            <a:r>
              <a:rPr lang="en-US" b="1">
                <a:latin typeface="Arial" panose="020B0604020202020204" pitchFamily="34" charset="0"/>
                <a:ea typeface="Roboto" pitchFamily="2" charset="0"/>
                <a:cs typeface="Arial" panose="020B0604020202020204" pitchFamily="34" charset="0"/>
              </a:rPr>
              <a:t>|  Suggested Time: </a:t>
            </a:r>
            <a:r>
              <a:rPr lang="en-US">
                <a:latin typeface="Arial" panose="020B0604020202020204" pitchFamily="34" charset="0"/>
                <a:ea typeface="Roboto" pitchFamily="2" charset="0"/>
                <a:cs typeface="Arial" panose="020B0604020202020204" pitchFamily="34" charset="0"/>
              </a:rPr>
              <a:t>1 hour 10 min</a:t>
            </a:r>
            <a:endParaRPr lang="en-US" i="1">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a:latin typeface="Arial" panose="020B0604020202020204" pitchFamily="34" charset="0"/>
                <a:ea typeface="Roboto" panose="02000000000000000000" pitchFamily="2" charset="0"/>
                <a:cs typeface="Arial" panose="020B0604020202020204" pitchFamily="34" charset="0"/>
              </a:rPr>
              <a:t>(</a:t>
            </a:r>
            <a:r>
              <a:rPr lang="en-US" sz="2400" i="1" err="1">
                <a:latin typeface="Arial" panose="020B0604020202020204" pitchFamily="34" charset="0"/>
                <a:ea typeface="Roboto" panose="02000000000000000000" pitchFamily="2" charset="0"/>
                <a:cs typeface="Arial" panose="020B0604020202020204" pitchFamily="34" charset="0"/>
              </a:rPr>
              <a:t>Recap_UNSOLVED</a:t>
            </a:r>
            <a:r>
              <a:rPr lang="en-US" sz="2400" i="1">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JavaScript?</a:t>
            </a:r>
            <a:endParaRPr lang="en-US" sz="6000" b="1" i="1" dirty="0">
              <a:latin typeface="Arial" panose="020B0604020202020204" pitchFamily="34" charset="0"/>
              <a:ea typeface="Roboto" panose="02000000000000000000" pitchFamily="2" charset="0"/>
              <a:cs typeface="Arial" panose="020B0604020202020204" pitchFamily="34" charset="0"/>
            </a:endParaRP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a:t>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JavaScript</a:t>
            </a:r>
            <a:r>
              <a:rPr lang="en-US" dirty="0" smtClean="0">
                <a:latin typeface="Arial" panose="020B0604020202020204" pitchFamily="34" charset="0"/>
                <a:ea typeface="Roboto" panose="02000000000000000000" pitchFamily="2" charset="0"/>
                <a:cs typeface="Arial" panose="020B0604020202020204" pitchFamily="34" charset="0"/>
              </a:rPr>
              <a:t> </a:t>
            </a:r>
            <a:r>
              <a:rPr lang="en-US" dirty="0">
                <a:latin typeface="Arial" panose="020B0604020202020204" pitchFamily="34" charset="0"/>
                <a:ea typeface="Roboto" panose="02000000000000000000" pitchFamily="2" charset="0"/>
                <a:cs typeface="Arial" panose="020B0604020202020204" pitchFamily="34" charset="0"/>
              </a:rPr>
              <a:t>is 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smtClean="0">
                <a:latin typeface="Arial" panose="020B0604020202020204" pitchFamily="34" charset="0"/>
                <a:ea typeface="Roboto" panose="02000000000000000000" pitchFamily="2" charset="0"/>
                <a:cs typeface="Arial" panose="020B0604020202020204" pitchFamily="34" charset="0"/>
              </a:rPr>
              <a:t>JavaScript </a:t>
            </a:r>
            <a:r>
              <a:rPr lang="en-US" dirty="0">
                <a:latin typeface="Arial" panose="020B0604020202020204" pitchFamily="34" charset="0"/>
                <a:ea typeface="Roboto" panose="02000000000000000000" pitchFamily="2" charset="0"/>
                <a:cs typeface="Arial" panose="020B0604020202020204" pitchFamily="34" charset="0"/>
              </a:rPr>
              <a:t>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 Variable?</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C:\Users\Kevin\Desktop\sn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6" y="3505201"/>
            <a:ext cx="7861300" cy="221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11342</TotalTime>
  <Words>1552</Words>
  <Application>Microsoft Macintosh PowerPoint</Application>
  <PresentationFormat>On-screen Show (4:3)</PresentationFormat>
  <Paragraphs>308</Paragraphs>
  <Slides>49</Slides>
  <Notes>48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49</vt:i4>
      </vt:variant>
    </vt:vector>
  </HeadingPairs>
  <TitlesOfParts>
    <vt:vector size="57" baseType="lpstr">
      <vt:lpstr>Roboto</vt:lpstr>
      <vt:lpstr>Arial</vt:lpstr>
      <vt:lpstr>Calibri Light</vt:lpstr>
      <vt:lpstr>Calibri</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 &amp; DOM Manipulation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Omar Patel</cp:lastModifiedBy>
  <cp:revision>1519</cp:revision>
  <cp:lastPrinted>2016-01-30T16:23:56Z</cp:lastPrinted>
  <dcterms:created xsi:type="dcterms:W3CDTF">2015-01-20T17:19:00Z</dcterms:created>
  <dcterms:modified xsi:type="dcterms:W3CDTF">2017-02-08T23:47:15Z</dcterms:modified>
</cp:coreProperties>
</file>