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36" r:id="rId1"/>
  </p:sldMasterIdLst>
  <p:notesMasterIdLst>
    <p:notesMasterId r:id="rId38"/>
  </p:notesMasterIdLst>
  <p:sldIdLst>
    <p:sldId id="256" r:id="rId2"/>
    <p:sldId id="257" r:id="rId3"/>
    <p:sldId id="260" r:id="rId4"/>
    <p:sldId id="287" r:id="rId5"/>
    <p:sldId id="267" r:id="rId6"/>
    <p:sldId id="262" r:id="rId7"/>
    <p:sldId id="305" r:id="rId8"/>
    <p:sldId id="263" r:id="rId9"/>
    <p:sldId id="270" r:id="rId10"/>
    <p:sldId id="271" r:id="rId11"/>
    <p:sldId id="272" r:id="rId12"/>
    <p:sldId id="265" r:id="rId13"/>
    <p:sldId id="268" r:id="rId14"/>
    <p:sldId id="264" r:id="rId15"/>
    <p:sldId id="290" r:id="rId16"/>
    <p:sldId id="291" r:id="rId17"/>
    <p:sldId id="294" r:id="rId18"/>
    <p:sldId id="293" r:id="rId19"/>
    <p:sldId id="295" r:id="rId20"/>
    <p:sldId id="296" r:id="rId21"/>
    <p:sldId id="297" r:id="rId22"/>
    <p:sldId id="301" r:id="rId23"/>
    <p:sldId id="292" r:id="rId24"/>
    <p:sldId id="300" r:id="rId25"/>
    <p:sldId id="302" r:id="rId26"/>
    <p:sldId id="298" r:id="rId27"/>
    <p:sldId id="299" r:id="rId28"/>
    <p:sldId id="304" r:id="rId29"/>
    <p:sldId id="303" r:id="rId30"/>
    <p:sldId id="274" r:id="rId31"/>
    <p:sldId id="276" r:id="rId32"/>
    <p:sldId id="280" r:id="rId33"/>
    <p:sldId id="284" r:id="rId34"/>
    <p:sldId id="285" r:id="rId35"/>
    <p:sldId id="286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0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1041" autoAdjust="0"/>
  </p:normalViewPr>
  <p:slideViewPr>
    <p:cSldViewPr snapToGrid="0">
      <p:cViewPr varScale="1">
        <p:scale>
          <a:sx n="97" d="100"/>
          <a:sy n="97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D4BF0-A9E4-4411-93FE-CEEB5904EA6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C6DB-9261-4080-8957-3F688495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228600" indent="-228600">
              <a:buAutoNum type="arabicPeriod"/>
            </a:pPr>
            <a:r>
              <a:rPr lang="en-US" dirty="0"/>
              <a:t>Women enjoy being raped</a:t>
            </a:r>
          </a:p>
          <a:p>
            <a:pPr marL="228600" indent="-228600">
              <a:buAutoNum type="arabicPeriod"/>
            </a:pPr>
            <a:r>
              <a:rPr lang="en-US" dirty="0"/>
              <a:t>Sexual assault is frequently falsely reported</a:t>
            </a:r>
          </a:p>
          <a:p>
            <a:pPr marL="228600" indent="-228600">
              <a:buAutoNum type="arabicPeriod"/>
            </a:pPr>
            <a:r>
              <a:rPr lang="en-US" dirty="0"/>
              <a:t>Women who act or dress a certain way deserve to be raped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Associated with sexual aggression perpetration, bystander behavior, and social support provision to survivors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Strongest evidence supports the association between affective empathy and RMA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removal of male and female friendships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Jeffreys (1961) ("jeffreys1961"; default)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BF = 1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No evidence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1 &lt; BF &lt;= 3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Anecdotal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3 &lt; BF &lt;= 10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Moderate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**10 &lt; BF &lt;= 30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- Strong**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30 &lt; BF &lt;= 100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Very strong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**BF &gt; 100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Extreme.**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Raftery (1995) ("raftery1995")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BF = 1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No evidence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1 &lt; BF &lt;= 3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Weak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3 &lt; BF &lt;= 20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Positive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**20 &lt; BF &lt;= 150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Strong**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**BF &gt; 150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- Very strong**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4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RMA: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	Excluded: A man must be boss in </a:t>
            </a:r>
            <a:r>
              <a:rPr lang="en-US" sz="1200" dirty="0" err="1">
                <a:effectLst/>
                <a:latin typeface="Times New Roman" panose="02020603050405020304" pitchFamily="18" charset="0"/>
              </a:rPr>
              <a:t>rel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with woman</a:t>
            </a:r>
            <a:endParaRPr lang="en-US" dirty="0"/>
          </a:p>
          <a:p>
            <a:r>
              <a:rPr lang="en-US" dirty="0"/>
              <a:t>Friendships 0 = none to 3 = 5 or more</a:t>
            </a:r>
          </a:p>
          <a:p>
            <a:r>
              <a:rPr lang="en-US" dirty="0"/>
              <a:t>Intimacy: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Empathy: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r>
              <a:rPr lang="en-US" dirty="0"/>
              <a:t>Victimization: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never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“5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almost every day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Friendships 0 = none to 3 = 5 or more</a:t>
            </a:r>
          </a:p>
          <a:p>
            <a:r>
              <a:rPr lang="en-US" dirty="0"/>
              <a:t>Intimacy: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Empathy: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r>
              <a:rPr lang="en-US" dirty="0"/>
              <a:t>Victimization: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never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“5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almost every day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RMA: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	Excluded: A man must be boss in </a:t>
            </a:r>
            <a:r>
              <a:rPr lang="en-US" sz="1200" dirty="0" err="1">
                <a:effectLst/>
                <a:latin typeface="Times New Roman" panose="02020603050405020304" pitchFamily="18" charset="0"/>
              </a:rPr>
              <a:t>rel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with woman</a:t>
            </a:r>
            <a:endParaRPr lang="en-US" dirty="0"/>
          </a:p>
          <a:p>
            <a:r>
              <a:rPr lang="en-US" dirty="0"/>
              <a:t>Friendships 0 = none to 3 = 5 or more</a:t>
            </a:r>
          </a:p>
          <a:p>
            <a:r>
              <a:rPr lang="en-US" dirty="0"/>
              <a:t>Intimacy: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Empathy: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r>
              <a:rPr lang="en-US" dirty="0"/>
              <a:t>Victimization: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never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“5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almost every day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RMA: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	Excluded: A man must be boss in </a:t>
            </a:r>
            <a:r>
              <a:rPr lang="en-US" sz="1200" dirty="0" err="1">
                <a:effectLst/>
                <a:latin typeface="Times New Roman" panose="02020603050405020304" pitchFamily="18" charset="0"/>
              </a:rPr>
              <a:t>rel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with woman</a:t>
            </a:r>
            <a:endParaRPr lang="en-US" dirty="0"/>
          </a:p>
          <a:p>
            <a:r>
              <a:rPr lang="en-US" dirty="0"/>
              <a:t>Friendships 0 = none to 3 = 5 or more</a:t>
            </a:r>
          </a:p>
          <a:p>
            <a:r>
              <a:rPr lang="en-US" dirty="0"/>
              <a:t>Intimacy: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Empathy: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false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“4 =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definitely true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  <a:p>
            <a:r>
              <a:rPr lang="en-US" dirty="0"/>
              <a:t>Victimization: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“0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never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to “5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almost every day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default priors because the measures were primarily customized for the MIDSA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seems to automatically center the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DB-9261-4080-8957-3F6884956A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0022-1031(82)90062-2" TargetMode="External"/><Relationship Id="rId13" Type="http://schemas.openxmlformats.org/officeDocument/2006/relationships/hyperlink" Target="https://doi.org/10.1177/1754073911421378" TargetMode="External"/><Relationship Id="rId3" Type="http://schemas.openxmlformats.org/officeDocument/2006/relationships/hyperlink" Target="https://doi.org/10.1177/0886260512438281" TargetMode="External"/><Relationship Id="rId7" Type="http://schemas.openxmlformats.org/officeDocument/2006/relationships/hyperlink" Target="https://doi.org/www.midsa.us" TargetMode="External"/><Relationship Id="rId12" Type="http://schemas.openxmlformats.org/officeDocument/2006/relationships/hyperlink" Target="https://doi.org/10.1207/S15374424JCCP3004_0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23/A:1025671021697" TargetMode="External"/><Relationship Id="rId11" Type="http://schemas.openxmlformats.org/officeDocument/2006/relationships/hyperlink" Target="https://doi.org/10.1006/jrpe.1998.2238" TargetMode="External"/><Relationship Id="rId5" Type="http://schemas.openxmlformats.org/officeDocument/2006/relationships/hyperlink" Target="https://doi.org/10.1300/J135v02n02_08" TargetMode="External"/><Relationship Id="rId10" Type="http://schemas.openxmlformats.org/officeDocument/2006/relationships/hyperlink" Target="http://dx.doi.org/10.1521/jscp.2014.33.8.732" TargetMode="External"/><Relationship Id="rId4" Type="http://schemas.openxmlformats.org/officeDocument/2006/relationships/hyperlink" Target="http://dx.doi.org/10.1007/s11199-011-9943-2" TargetMode="External"/><Relationship Id="rId9" Type="http://schemas.openxmlformats.org/officeDocument/2006/relationships/hyperlink" Target="https://doi.org/10.1007/s11199-010-9919-7" TargetMode="External"/><Relationship Id="rId14" Type="http://schemas.openxmlformats.org/officeDocument/2006/relationships/hyperlink" Target="https://doi.org/10.1007/s10508-020-01842-4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9ED4-D734-4338-9705-73F87D3D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888" y="166478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sz="4600" i="0" dirty="0"/>
              <a:t>The Influence of Friendships and Empathy on Rape Myth Acceptance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5A651-3058-4B8E-A7BD-04C99F7CA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888" y="556693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Katherine Seavey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36546EB-F2BF-4069-A657-83C9571BA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8" r="4363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F96FAAE-E1DF-48C2-A429-2650202A9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" y="172027"/>
            <a:ext cx="1492758" cy="14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3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5406-D0AA-4327-8157-447DCFC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C0E6-B8DA-4950-84AB-49C20CE6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Empathy: Measure of affective empathy, eight items adapted from the Interpersonal Reactivity Index (Davis, 1983)</a:t>
            </a:r>
          </a:p>
          <a:p>
            <a:pPr lvl="1"/>
            <a:r>
              <a:rPr lang="en-US" dirty="0"/>
              <a:t>Five-point Likert scale: “0 = </a:t>
            </a:r>
            <a:r>
              <a:rPr lang="en-US" i="1" dirty="0"/>
              <a:t>definitely false</a:t>
            </a:r>
            <a:r>
              <a:rPr lang="en-US" dirty="0"/>
              <a:t>” to “4 = </a:t>
            </a:r>
            <a:r>
              <a:rPr lang="en-US" i="1" dirty="0"/>
              <a:t>definitely true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item: “When I see someone treated unfairly, I feel sorry.”</a:t>
            </a:r>
          </a:p>
        </p:txBody>
      </p:sp>
    </p:spTree>
    <p:extLst>
      <p:ext uri="{BB962C8B-B14F-4D97-AF65-F5344CB8AC3E}">
        <p14:creationId xmlns:p14="http://schemas.microsoft.com/office/powerpoint/2010/main" val="422709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5406-D0AA-4327-8157-447DCFC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C0E6-B8DA-4950-84AB-49C20CE6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Gender: Covariate, dichotomous </a:t>
            </a:r>
          </a:p>
          <a:p>
            <a:pPr lvl="1"/>
            <a:r>
              <a:rPr lang="en-US" dirty="0"/>
              <a:t>Male = 0</a:t>
            </a:r>
          </a:p>
          <a:p>
            <a:r>
              <a:rPr lang="en-US" dirty="0"/>
              <a:t>School: Covariate, dichotomous </a:t>
            </a:r>
          </a:p>
          <a:p>
            <a:pPr lvl="1"/>
            <a:r>
              <a:rPr lang="en-US" dirty="0"/>
              <a:t>Brandeis = 0</a:t>
            </a:r>
          </a:p>
          <a:p>
            <a:r>
              <a:rPr lang="en-US" dirty="0"/>
              <a:t>Victimization: Covariate, 9 items assessing sexual harassment victimization adapted from measures used in past research (</a:t>
            </a:r>
            <a:r>
              <a:rPr lang="en-US" dirty="0" err="1"/>
              <a:t>Espelage</a:t>
            </a:r>
            <a:r>
              <a:rPr lang="en-US" dirty="0"/>
              <a:t> &amp; Holt, 2001; </a:t>
            </a:r>
            <a:r>
              <a:rPr lang="en-US" dirty="0" err="1"/>
              <a:t>Prinstein</a:t>
            </a:r>
            <a:r>
              <a:rPr lang="en-US" dirty="0"/>
              <a:t> et al., 2001)</a:t>
            </a:r>
          </a:p>
          <a:p>
            <a:pPr lvl="1"/>
            <a:r>
              <a:rPr lang="en-US" dirty="0"/>
              <a:t>Covers a wide range of experiences including being leered at, touched sexually, and made to feel like they would pay for rejecting someone</a:t>
            </a:r>
          </a:p>
          <a:p>
            <a:pPr lvl="1"/>
            <a:r>
              <a:rPr lang="en-US" dirty="0"/>
              <a:t>Negative exponentially transformed</a:t>
            </a:r>
          </a:p>
          <a:p>
            <a:pPr lvl="1"/>
            <a:r>
              <a:rPr lang="en-US" dirty="0"/>
              <a:t>Six-point Likert scale: “0 = </a:t>
            </a:r>
            <a:r>
              <a:rPr lang="en-US" i="1" dirty="0"/>
              <a:t>never</a:t>
            </a:r>
            <a:r>
              <a:rPr lang="en-US" dirty="0"/>
              <a:t>” to “5 = </a:t>
            </a:r>
            <a:r>
              <a:rPr lang="en-US" i="1" dirty="0"/>
              <a:t>almost every day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77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1E31-A02A-4D15-9D88-8C617F96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DC41-B662-44B5-9687-32613546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regression</a:t>
            </a:r>
          </a:p>
          <a:p>
            <a:pPr lvl="1"/>
            <a:r>
              <a:rPr lang="en-US" dirty="0"/>
              <a:t>Step 1: Covariates (gender and victimization)</a:t>
            </a:r>
          </a:p>
          <a:p>
            <a:pPr lvl="1"/>
            <a:r>
              <a:rPr lang="en-US" dirty="0"/>
              <a:t>Step 2: Add friendships</a:t>
            </a:r>
          </a:p>
          <a:p>
            <a:pPr lvl="1"/>
            <a:r>
              <a:rPr lang="en-US" dirty="0"/>
              <a:t>Step 3: Add empathy</a:t>
            </a:r>
          </a:p>
          <a:p>
            <a:pPr lvl="1"/>
            <a:r>
              <a:rPr lang="en-US" dirty="0"/>
              <a:t>Step 4: Check interaction between empathy and friendships</a:t>
            </a:r>
          </a:p>
          <a:p>
            <a:r>
              <a:rPr lang="en-US" dirty="0"/>
              <a:t>Bayesian Modeling</a:t>
            </a:r>
          </a:p>
          <a:p>
            <a:pPr lvl="1"/>
            <a:r>
              <a:rPr lang="en-US" dirty="0"/>
              <a:t>MCMC using </a:t>
            </a:r>
            <a:r>
              <a:rPr lang="en-US" i="1" dirty="0" err="1"/>
              <a:t>rstanarm</a:t>
            </a:r>
            <a:r>
              <a:rPr lang="en-US" dirty="0"/>
              <a:t> with default priors</a:t>
            </a:r>
          </a:p>
          <a:p>
            <a:pPr lvl="1"/>
            <a:r>
              <a:rPr lang="en-US" dirty="0"/>
              <a:t>Diagnostics: </a:t>
            </a:r>
            <a:r>
              <a:rPr lang="en-US" dirty="0" err="1"/>
              <a:t>n</a:t>
            </a:r>
            <a:r>
              <a:rPr lang="en-US" baseline="30000" dirty="0" err="1"/>
              <a:t>eff</a:t>
            </a:r>
            <a:r>
              <a:rPr lang="en-US" dirty="0"/>
              <a:t> ratio and r-hat, trace plots, density overlay plots, autocorrelation plots</a:t>
            </a:r>
          </a:p>
          <a:p>
            <a:pPr lvl="1"/>
            <a:r>
              <a:rPr lang="en-US" dirty="0"/>
              <a:t>Model comparison: Bayes r-squared, posterior predictive check, ELPD comparison</a:t>
            </a:r>
          </a:p>
          <a:p>
            <a:pPr lvl="1"/>
            <a:r>
              <a:rPr lang="en-US" dirty="0"/>
              <a:t>Assessment of hypotheses:  coefficient estimates and credible intervals, probability of direction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0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9ED4-D734-4338-9705-73F87D3D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i="0" dirty="0"/>
              <a:t>Results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36546EB-F2BF-4069-A657-83C9571BA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6" r="22840" b="-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1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3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1C40-5424-41F4-B37F-D2F430D6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30128"/>
              </p:ext>
            </p:extLst>
          </p:nvPr>
        </p:nvGraphicFramePr>
        <p:xfrm>
          <a:off x="1705510" y="2504326"/>
          <a:ext cx="8135991" cy="2286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217134">
                  <a:extLst>
                    <a:ext uri="{9D8B030D-6E8A-4147-A177-3AD203B41FA5}">
                      <a16:colId xmlns:a16="http://schemas.microsoft.com/office/drawing/2014/main" val="251850974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5901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905880294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4106708820"/>
                    </a:ext>
                  </a:extLst>
                </a:gridCol>
                <a:gridCol w="928914">
                  <a:extLst>
                    <a:ext uri="{9D8B030D-6E8A-4147-A177-3AD203B41FA5}">
                      <a16:colId xmlns:a16="http://schemas.microsoft.com/office/drawing/2014/main" val="95713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# items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3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31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Empathy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2.61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24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Friendship intimacy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2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Victimization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44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9F06B3-CFA7-4C54-8088-3C0E5F98416E}"/>
              </a:ext>
            </a:extLst>
          </p:cNvPr>
          <p:cNvSpPr txBox="1"/>
          <p:nvPr/>
        </p:nvSpPr>
        <p:spPr>
          <a:xfrm>
            <a:off x="1713501" y="181852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Reliability and Descriptive Statistics for Untransformed Scales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9C190-2F46-9567-5C16-CBC3F9E5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3496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B8CED6F-328D-A608-3926-EF8E3021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28" y="0"/>
            <a:ext cx="12459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B254-DF23-2200-09FA-123A937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0D71CE-8198-3C9D-49A4-7FF96C59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2366"/>
              </p:ext>
            </p:extLst>
          </p:nvPr>
        </p:nvGraphicFramePr>
        <p:xfrm>
          <a:off x="1143000" y="2245359"/>
          <a:ext cx="100352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057">
                  <a:extLst>
                    <a:ext uri="{9D8B030D-6E8A-4147-A177-3AD203B41FA5}">
                      <a16:colId xmlns:a16="http://schemas.microsoft.com/office/drawing/2014/main" val="3730650273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394792773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07120472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736476110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00826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6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Normal(1.30, 1.30)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Normal(1.33, 1.31)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Normal(1.33, 1.31)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Normal(1.33, 1.31)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7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2.71)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2.71)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2.71)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Normal(0, 2.71)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7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Victimization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14.39)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14.40)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14.40)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14.40)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3.67)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3.67)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3.67)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Normal(0, 3.67)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Friendships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0.12)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Friendships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1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Friendship Intimacy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Normal(0, 0.42)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Normal(0, 0.42)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Normal(0, 0.42)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8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0.43)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Normal(0, 0.43)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1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Empathy*FI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Normal(0, 0.03)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2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Exponential(1.9)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Exponential(0.52)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06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14C5FA-6946-33F8-20B2-A9533A198D78}"/>
              </a:ext>
            </a:extLst>
          </p:cNvPr>
          <p:cNvSpPr txBox="1"/>
          <p:nvPr/>
        </p:nvSpPr>
        <p:spPr>
          <a:xfrm>
            <a:off x="1143000" y="1730891"/>
            <a:ext cx="963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Information for Each Term in Subsequent Models</a:t>
            </a:r>
          </a:p>
        </p:txBody>
      </p:sp>
    </p:spTree>
    <p:extLst>
      <p:ext uri="{BB962C8B-B14F-4D97-AF65-F5344CB8AC3E}">
        <p14:creationId xmlns:p14="http://schemas.microsoft.com/office/powerpoint/2010/main" val="312956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B254-DF23-2200-09FA-123A937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Diagnostics: N</a:t>
            </a:r>
            <a:r>
              <a:rPr lang="en-US" baseline="30000" dirty="0"/>
              <a:t>eff</a:t>
            </a:r>
            <a:r>
              <a:rPr lang="en-US" dirty="0"/>
              <a:t> and r-hat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0D71CE-8198-3C9D-49A4-7FF96C59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50126"/>
              </p:ext>
            </p:extLst>
          </p:nvPr>
        </p:nvGraphicFramePr>
        <p:xfrm>
          <a:off x="1143000" y="2074842"/>
          <a:ext cx="100352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057">
                  <a:extLst>
                    <a:ext uri="{9D8B030D-6E8A-4147-A177-3AD203B41FA5}">
                      <a16:colId xmlns:a16="http://schemas.microsoft.com/office/drawing/2014/main" val="3730650273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394792773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07120472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736476110"/>
                    </a:ext>
                  </a:extLst>
                </a:gridCol>
                <a:gridCol w="2007057">
                  <a:extLst>
                    <a:ext uri="{9D8B030D-6E8A-4147-A177-3AD203B41FA5}">
                      <a16:colId xmlns:a16="http://schemas.microsoft.com/office/drawing/2014/main" val="200826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6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1.38, 1.00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7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7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Victimization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Friendships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Friendships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1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Friendship Intimacy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1.13, 1.00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1.34, 1.00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0.54, 1.00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8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0.52, 1.00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1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Empathy*FI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2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1.41, 1.00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1.03, 1.00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060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CA7902-8BA6-C8B9-1E14-EE30DCE2CBC1}"/>
              </a:ext>
            </a:extLst>
          </p:cNvPr>
          <p:cNvSpPr txBox="1"/>
          <p:nvPr/>
        </p:nvSpPr>
        <p:spPr>
          <a:xfrm>
            <a:off x="1058238" y="1705510"/>
            <a:ext cx="999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Information for Each Term for Subsequent Models(N</a:t>
            </a:r>
            <a:r>
              <a:rPr lang="en-US" baseline="30000" dirty="0"/>
              <a:t>eff</a:t>
            </a:r>
            <a:r>
              <a:rPr lang="en-US" dirty="0"/>
              <a:t>, R-hat)</a:t>
            </a:r>
          </a:p>
        </p:txBody>
      </p:sp>
    </p:spTree>
    <p:extLst>
      <p:ext uri="{BB962C8B-B14F-4D97-AF65-F5344CB8AC3E}">
        <p14:creationId xmlns:p14="http://schemas.microsoft.com/office/powerpoint/2010/main" val="225398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317ECE9-3D91-DC03-A243-6602832E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46" y="0"/>
            <a:ext cx="8641554" cy="6858000"/>
          </a:xfrm>
          <a:prstGeom prst="rect">
            <a:avLst/>
          </a:prstGeom>
        </p:spPr>
      </p:pic>
      <p:pic>
        <p:nvPicPr>
          <p:cNvPr id="7" name="Picture 6" descr="A picture containing sky, boat, group, different&#10;&#10;Description automatically generated">
            <a:extLst>
              <a:ext uri="{FF2B5EF4-FFF2-40B4-BE49-F238E27FC236}">
                <a16:creationId xmlns:a16="http://schemas.microsoft.com/office/drawing/2014/main" id="{2C9B3A20-6402-5560-3A9B-7B2297C1B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46" y="0"/>
            <a:ext cx="8641554" cy="6858000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E0907D23-7F45-2EFE-A4E1-82C3EB26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46" y="0"/>
            <a:ext cx="8641554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E7195F0-8DCA-7C02-A974-716A8897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922"/>
            <a:ext cx="3550446" cy="1382156"/>
          </a:xfrm>
        </p:spPr>
        <p:txBody>
          <a:bodyPr>
            <a:noAutofit/>
          </a:bodyPr>
          <a:lstStyle/>
          <a:p>
            <a:r>
              <a:rPr lang="en-US" sz="4000" dirty="0"/>
              <a:t>Diagnostic Plots:</a:t>
            </a:r>
            <a:br>
              <a:rPr lang="en-US" sz="4000" dirty="0"/>
            </a:br>
            <a:r>
              <a:rPr lang="en-US" sz="4000" dirty="0"/>
              <a:t>Model 1</a:t>
            </a:r>
          </a:p>
        </p:txBody>
      </p:sp>
    </p:spTree>
    <p:extLst>
      <p:ext uri="{BB962C8B-B14F-4D97-AF65-F5344CB8AC3E}">
        <p14:creationId xmlns:p14="http://schemas.microsoft.com/office/powerpoint/2010/main" val="8629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17ECE9-3D91-DC03-A243-6602832E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6" y="-1"/>
            <a:ext cx="8641554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B3A20-6402-5560-3A9B-7B2297C1B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6" y="0"/>
            <a:ext cx="8641554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07D23-7F45-2EFE-A4E1-82C3EB26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6" y="1"/>
            <a:ext cx="8641554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492923-A2F2-191D-58B6-32DBA92C24EA}"/>
              </a:ext>
            </a:extLst>
          </p:cNvPr>
          <p:cNvSpPr txBox="1">
            <a:spLocks/>
          </p:cNvSpPr>
          <p:nvPr/>
        </p:nvSpPr>
        <p:spPr>
          <a:xfrm>
            <a:off x="0" y="2737922"/>
            <a:ext cx="355044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Diagnostic Plots:</a:t>
            </a:r>
            <a:br>
              <a:rPr lang="en-US" sz="4000" dirty="0"/>
            </a:br>
            <a:r>
              <a:rPr lang="en-US" sz="4000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0334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D8A0-35C6-4A09-B1BA-97A0FEE7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33401"/>
            <a:ext cx="10243334" cy="1382156"/>
          </a:xfrm>
        </p:spPr>
        <p:txBody>
          <a:bodyPr>
            <a:normAutofit/>
          </a:bodyPr>
          <a:lstStyle/>
          <a:p>
            <a:r>
              <a:rPr lang="en-US" sz="3800" dirty="0"/>
              <a:t>Rape Myth Acceptance and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5726-CC7C-41FC-8587-960E1775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Rape myths: a collection of common false beliefs about sexual assault </a:t>
            </a:r>
            <a:r>
              <a:rPr lang="fr-FR" dirty="0"/>
              <a:t>(Edwards et al., 2011; Payne et al., 1999)</a:t>
            </a:r>
            <a:endParaRPr lang="en-US" dirty="0"/>
          </a:p>
          <a:p>
            <a:r>
              <a:rPr lang="en-US" dirty="0"/>
              <a:t>Empathy: generally accepted as the ability to understand and feel the feelings of another (Preston &amp; </a:t>
            </a:r>
            <a:r>
              <a:rPr lang="en-US" dirty="0" err="1"/>
              <a:t>Hofelich</a:t>
            </a:r>
            <a:r>
              <a:rPr lang="en-US" dirty="0"/>
              <a:t>, 2012)</a:t>
            </a:r>
          </a:p>
          <a:p>
            <a:pPr lvl="1"/>
            <a:r>
              <a:rPr lang="en-US" dirty="0"/>
              <a:t>Affective empathy: Ability to feel the emotions of another</a:t>
            </a:r>
          </a:p>
          <a:p>
            <a:r>
              <a:rPr lang="en-US" dirty="0"/>
              <a:t>RMA is negatively related to levels of empathy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17ECE9-3D91-DC03-A243-6602832E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6" y="1"/>
            <a:ext cx="8641552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B3A20-6402-5560-3A9B-7B2297C1B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6" y="1"/>
            <a:ext cx="8641552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07D23-7F45-2EFE-A4E1-82C3EB26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5518" y="1"/>
            <a:ext cx="8641552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492923-A2F2-191D-58B6-32DBA92C24EA}"/>
              </a:ext>
            </a:extLst>
          </p:cNvPr>
          <p:cNvSpPr txBox="1">
            <a:spLocks/>
          </p:cNvSpPr>
          <p:nvPr/>
        </p:nvSpPr>
        <p:spPr>
          <a:xfrm>
            <a:off x="0" y="2737922"/>
            <a:ext cx="355044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Diagnostic Plots:</a:t>
            </a:r>
            <a:br>
              <a:rPr lang="en-US" sz="4000" dirty="0"/>
            </a:br>
            <a:r>
              <a:rPr lang="en-US" sz="4000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8706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17ECE9-3D91-DC03-A243-6602832E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8" y="0"/>
            <a:ext cx="8641552" cy="685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B3A20-6402-5560-3A9B-7B2297C1B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8" y="2"/>
            <a:ext cx="8641552" cy="6857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07D23-7F45-2EFE-A4E1-82C3EB26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446" y="2"/>
            <a:ext cx="8641552" cy="68579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492923-A2F2-191D-58B6-32DBA92C24EA}"/>
              </a:ext>
            </a:extLst>
          </p:cNvPr>
          <p:cNvSpPr txBox="1">
            <a:spLocks/>
          </p:cNvSpPr>
          <p:nvPr/>
        </p:nvSpPr>
        <p:spPr>
          <a:xfrm>
            <a:off x="0" y="2737922"/>
            <a:ext cx="355044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Diagnostic Plots:</a:t>
            </a:r>
            <a:br>
              <a:rPr lang="en-US" sz="4000" dirty="0"/>
            </a:br>
            <a:r>
              <a:rPr lang="en-US" sz="4000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22634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28DF-7717-8625-70BA-28A778A6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Check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016471A-E8BE-B2D9-9337-D9858386F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03" y="1670843"/>
            <a:ext cx="8725793" cy="4653756"/>
          </a:xfrm>
        </p:spPr>
      </p:pic>
    </p:spTree>
    <p:extLst>
      <p:ext uri="{BB962C8B-B14F-4D97-AF65-F5344CB8AC3E}">
        <p14:creationId xmlns:p14="http://schemas.microsoft.com/office/powerpoint/2010/main" val="279534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B254-DF23-2200-09FA-123A937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estimates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0D71CE-8198-3C9D-49A4-7FF96C59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55934"/>
              </p:ext>
            </p:extLst>
          </p:nvPr>
        </p:nvGraphicFramePr>
        <p:xfrm>
          <a:off x="1143000" y="2328235"/>
          <a:ext cx="100352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057">
                  <a:extLst>
                    <a:ext uri="{9D8B030D-6E8A-4147-A177-3AD203B41FA5}">
                      <a16:colId xmlns:a16="http://schemas.microsoft.com/office/drawing/2014/main" val="3730650273"/>
                    </a:ext>
                  </a:extLst>
                </a:gridCol>
                <a:gridCol w="1730169">
                  <a:extLst>
                    <a:ext uri="{9D8B030D-6E8A-4147-A177-3AD203B41FA5}">
                      <a16:colId xmlns:a16="http://schemas.microsoft.com/office/drawing/2014/main" val="2394792773"/>
                    </a:ext>
                  </a:extLst>
                </a:gridCol>
                <a:gridCol w="2283945">
                  <a:extLst>
                    <a:ext uri="{9D8B030D-6E8A-4147-A177-3AD203B41FA5}">
                      <a16:colId xmlns:a16="http://schemas.microsoft.com/office/drawing/2014/main" val="207120472"/>
                    </a:ext>
                  </a:extLst>
                </a:gridCol>
                <a:gridCol w="1815443">
                  <a:extLst>
                    <a:ext uri="{9D8B030D-6E8A-4147-A177-3AD203B41FA5}">
                      <a16:colId xmlns:a16="http://schemas.microsoft.com/office/drawing/2014/main" val="2736476110"/>
                    </a:ext>
                  </a:extLst>
                </a:gridCol>
                <a:gridCol w="2198671">
                  <a:extLst>
                    <a:ext uri="{9D8B030D-6E8A-4147-A177-3AD203B41FA5}">
                      <a16:colId xmlns:a16="http://schemas.microsoft.com/office/drawing/2014/main" val="200826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6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-0.14(-0.22, -0.05)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-0.08(-0.18,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-0.10(-0.18, -0.02)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-0.10(-0.17, -0.02)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7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Victimization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0.11(-0.31, 0.53)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0.18(-0.24, 0.59)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-0.15(-</a:t>
                      </a:r>
                      <a:r>
                        <a:rPr lang="en-US" baseline="0" dirty="0"/>
                        <a:t>2*10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, 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-0.13(-0.55, 0.28)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0.15(0.05, 0.27)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0.14(0.03,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0.10(-</a:t>
                      </a:r>
                      <a:r>
                        <a:rPr lang="en-US" baseline="0" dirty="0"/>
                        <a:t>2*10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, 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0.10(-0.01, 0.20)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Friendships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3*10</a:t>
                      </a:r>
                      <a:r>
                        <a:rPr lang="en-US" baseline="30000" dirty="0"/>
                        <a:t>-3</a:t>
                      </a:r>
                      <a:r>
                        <a:rPr lang="en-US" baseline="0" dirty="0"/>
                        <a:t>(-7*10</a:t>
                      </a:r>
                      <a:r>
                        <a:rPr lang="en-US" baseline="30000" dirty="0"/>
                        <a:t>-4</a:t>
                      </a:r>
                      <a:r>
                        <a:rPr lang="en-US" baseline="0" dirty="0"/>
                        <a:t>, 7*10</a:t>
                      </a:r>
                      <a:r>
                        <a:rPr lang="en-US" baseline="30000" dirty="0"/>
                        <a:t>-3</a:t>
                      </a:r>
                      <a:r>
                        <a:rPr lang="en-US" baseline="0" dirty="0"/>
                        <a:t>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Friendships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baseline="0" dirty="0"/>
                        <a:t>2*10</a:t>
                      </a:r>
                      <a:r>
                        <a:rPr lang="en-US" baseline="30000" dirty="0"/>
                        <a:t>-4 </a:t>
                      </a:r>
                      <a:r>
                        <a:rPr lang="en-US" dirty="0"/>
                        <a:t>(-</a:t>
                      </a:r>
                      <a:r>
                        <a:rPr lang="en-US" baseline="0" dirty="0"/>
                        <a:t>4*10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, </a:t>
                      </a:r>
                      <a:r>
                        <a:rPr lang="en-US" baseline="0" dirty="0"/>
                        <a:t>4*10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1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Friendship Intimacy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-0.03(-0.04, -0.02)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-0.02(-0.04, -0.01)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-0.05(-0.07, -0.02)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8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-0.04(-0.06, -0.03)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-0.10(-0.12, -0.04)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1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Empathy*FI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(8*10</a:t>
                      </a:r>
                      <a:r>
                        <a:rPr lang="en-US" baseline="30000" dirty="0"/>
                        <a:t>-5</a:t>
                      </a:r>
                      <a:r>
                        <a:rPr lang="en-US" baseline="0" dirty="0"/>
                        <a:t>, 6*10</a:t>
                      </a:r>
                      <a:r>
                        <a:rPr lang="en-US" baseline="30000" dirty="0"/>
                        <a:t>-3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2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0A281A-9BEF-F0AB-E832-D3BED85E7C68}"/>
              </a:ext>
            </a:extLst>
          </p:cNvPr>
          <p:cNvSpPr txBox="1"/>
          <p:nvPr/>
        </p:nvSpPr>
        <p:spPr>
          <a:xfrm>
            <a:off x="1143000" y="1915557"/>
            <a:ext cx="1003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Estimates and 95% Credible Intervals for Each Term in Subsequent Models (Median, HDI)</a:t>
            </a:r>
          </a:p>
        </p:txBody>
      </p:sp>
    </p:spTree>
    <p:extLst>
      <p:ext uri="{BB962C8B-B14F-4D97-AF65-F5344CB8AC3E}">
        <p14:creationId xmlns:p14="http://schemas.microsoft.com/office/powerpoint/2010/main" val="279442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9EB-3B84-B568-23B1-B71D9B8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Model Comparison: Bayes R</a:t>
            </a:r>
            <a:r>
              <a:rPr lang="en-US" sz="3500" baseline="30000" dirty="0"/>
              <a:t>2</a:t>
            </a:r>
            <a:endParaRPr lang="en-US" sz="35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ADACC0-9F33-1035-B089-1B9E498CB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55540"/>
              </p:ext>
            </p:extLst>
          </p:nvPr>
        </p:nvGraphicFramePr>
        <p:xfrm>
          <a:off x="1143000" y="2009775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26864502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8349989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59521708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94437376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4525241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66317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6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5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1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151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72BAD3-9C11-8A6A-B860-0579D4C500E7}"/>
              </a:ext>
            </a:extLst>
          </p:cNvPr>
          <p:cNvSpPr txBox="1"/>
          <p:nvPr/>
        </p:nvSpPr>
        <p:spPr>
          <a:xfrm>
            <a:off x="1143000" y="1654139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R</a:t>
            </a:r>
            <a:r>
              <a:rPr lang="en-US" baseline="30000" dirty="0"/>
              <a:t>2</a:t>
            </a:r>
            <a:r>
              <a:rPr lang="en-US" dirty="0"/>
              <a:t> Statistics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329967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7D60-7734-3417-50B8-1FC4DBE5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Cross Validation and ELPD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307990-541A-E5F7-01CC-B4B36346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09642"/>
              </p:ext>
            </p:extLst>
          </p:nvPr>
        </p:nvGraphicFramePr>
        <p:xfrm>
          <a:off x="1143000" y="2009775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4942663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6786104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6888468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3478202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3322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 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0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8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9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944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87CE5F-4ED7-3C96-447F-2994BE819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22282"/>
              </p:ext>
            </p:extLst>
          </p:nvPr>
        </p:nvGraphicFramePr>
        <p:xfrm>
          <a:off x="2201238" y="447039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5600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0634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155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in ELPD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of the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5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8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710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8AEB54-9856-66D4-136D-400A85070454}"/>
              </a:ext>
            </a:extLst>
          </p:cNvPr>
          <p:cNvSpPr txBox="1"/>
          <p:nvPr/>
        </p:nvSpPr>
        <p:spPr>
          <a:xfrm>
            <a:off x="1095482" y="1644741"/>
            <a:ext cx="100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 for Each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30A6D-2119-8B2D-8D06-AB3704AB6811}"/>
              </a:ext>
            </a:extLst>
          </p:cNvPr>
          <p:cNvSpPr txBox="1"/>
          <p:nvPr/>
        </p:nvSpPr>
        <p:spPr>
          <a:xfrm>
            <a:off x="2201238" y="4109663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ELPD Comparisons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129492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3E069-D754-0824-7473-079F7463E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1496" y="2242720"/>
            <a:ext cx="8419764" cy="4490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7E3FE-3B1A-E072-9D0E-BD2896797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1496" y="2269638"/>
            <a:ext cx="8603178" cy="4588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8811D-63BD-C107-361F-BD4730AB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E2934-BCA3-6A58-CDE7-76058587E439}"/>
              </a:ext>
            </a:extLst>
          </p:cNvPr>
          <p:cNvSpPr txBox="1"/>
          <p:nvPr/>
        </p:nvSpPr>
        <p:spPr>
          <a:xfrm>
            <a:off x="1854434" y="1592391"/>
            <a:ext cx="84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Visualized Predictive Intervals and Corresponding Data for the Association between Empathy and RMA in M3 and M4</a:t>
            </a:r>
          </a:p>
        </p:txBody>
      </p:sp>
    </p:spTree>
    <p:extLst>
      <p:ext uri="{BB962C8B-B14F-4D97-AF65-F5344CB8AC3E}">
        <p14:creationId xmlns:p14="http://schemas.microsoft.com/office/powerpoint/2010/main" val="23613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D3E069-D754-0824-7473-079F7463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77" y="2240524"/>
            <a:ext cx="8539184" cy="4554231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07E3FE-3B1A-E072-9D0E-BD289679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77" y="2240524"/>
            <a:ext cx="8539184" cy="4554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8811D-63BD-C107-361F-BD4730AB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BC0D0-7820-BD55-EEAC-0FC73A03EC71}"/>
              </a:ext>
            </a:extLst>
          </p:cNvPr>
          <p:cNvSpPr txBox="1"/>
          <p:nvPr/>
        </p:nvSpPr>
        <p:spPr>
          <a:xfrm>
            <a:off x="1592493" y="1461791"/>
            <a:ext cx="8977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Visualized Predictive Intervals and Corresponding Data for the Association between Friendship Intimacy and RMA in M3 and M4</a:t>
            </a:r>
          </a:p>
        </p:txBody>
      </p:sp>
    </p:spTree>
    <p:extLst>
      <p:ext uri="{BB962C8B-B14F-4D97-AF65-F5344CB8AC3E}">
        <p14:creationId xmlns:p14="http://schemas.microsoft.com/office/powerpoint/2010/main" val="22758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F37E-19BB-64A3-7FEB-DB0E6CB9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 the Interaction Term Useful?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D7098F7-5BEA-07F8-4ECC-3E0D7E7CE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92" y="1643867"/>
            <a:ext cx="9208215" cy="4911048"/>
          </a:xfrm>
        </p:spPr>
      </p:pic>
    </p:spTree>
    <p:extLst>
      <p:ext uri="{BB962C8B-B14F-4D97-AF65-F5344CB8AC3E}">
        <p14:creationId xmlns:p14="http://schemas.microsoft.com/office/powerpoint/2010/main" val="246114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CE2C-707E-F1F4-4784-CD18E453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11AE6-4AAD-8E73-AAAC-740A0B50B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516539"/>
              </p:ext>
            </p:extLst>
          </p:nvPr>
        </p:nvGraphicFramePr>
        <p:xfrm>
          <a:off x="691791" y="2020049"/>
          <a:ext cx="1080841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52">
                  <a:extLst>
                    <a:ext uri="{9D8B030D-6E8A-4147-A177-3AD203B41FA5}">
                      <a16:colId xmlns:a16="http://schemas.microsoft.com/office/drawing/2014/main" val="2585178515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1427216008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980325711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2292279447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4067846789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1632976239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1350108606"/>
                    </a:ext>
                  </a:extLst>
                </a:gridCol>
                <a:gridCol w="1351052">
                  <a:extLst>
                    <a:ext uri="{9D8B030D-6E8A-4147-A177-3AD203B41FA5}">
                      <a16:colId xmlns:a16="http://schemas.microsoft.com/office/drawing/2014/main" val="116740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Friendship Intimacy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3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HDI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1.81, 2.21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-0.18, 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-0.56, 0.26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0.00, 0.21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-0.04, 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-0.06, 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0.47, 0.52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Probability of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74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F0C4E9-3501-E07D-1848-FF5310A24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03598"/>
              </p:ext>
            </p:extLst>
          </p:nvPr>
        </p:nvGraphicFramePr>
        <p:xfrm>
          <a:off x="2032000" y="496289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948098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57355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874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&gt; Null &gt; 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Friendship Intimacy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1.22*10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1.41*10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7.04*10</a:t>
                      </a:r>
                      <a:r>
                        <a:rPr lang="en-US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329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7B9067-7320-920A-3EB6-37647567BDD2}"/>
              </a:ext>
            </a:extLst>
          </p:cNvPr>
          <p:cNvSpPr txBox="1"/>
          <p:nvPr/>
        </p:nvSpPr>
        <p:spPr>
          <a:xfrm>
            <a:off x="691791" y="1598471"/>
            <a:ext cx="1080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Estimates and Probability of Direction Estimates for Model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BC8AF-B887-97DE-8686-C4183EA985BA}"/>
              </a:ext>
            </a:extLst>
          </p:cNvPr>
          <p:cNvSpPr txBox="1"/>
          <p:nvPr/>
        </p:nvSpPr>
        <p:spPr>
          <a:xfrm>
            <a:off x="2032000" y="4541178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Factors for Different Nulls for Friendship Intimacy and Empathy in Model 3</a:t>
            </a:r>
          </a:p>
        </p:txBody>
      </p:sp>
    </p:spTree>
    <p:extLst>
      <p:ext uri="{BB962C8B-B14F-4D97-AF65-F5344CB8AC3E}">
        <p14:creationId xmlns:p14="http://schemas.microsoft.com/office/powerpoint/2010/main" val="326549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9726-2C2D-4C8C-BB32-BAAD19C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friendships affect 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ED23-7113-410F-A70B-036F76F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Exposure to others can influence one’s beliefs</a:t>
            </a:r>
          </a:p>
          <a:p>
            <a:pPr lvl="1"/>
            <a:r>
              <a:rPr lang="en-US" dirty="0"/>
              <a:t>Perceived similarity to others (Moreland &amp; Zajonc, 1982)</a:t>
            </a:r>
          </a:p>
          <a:p>
            <a:r>
              <a:rPr lang="en-US" dirty="0"/>
              <a:t>Compared to men, women:</a:t>
            </a:r>
          </a:p>
          <a:p>
            <a:pPr lvl="1"/>
            <a:r>
              <a:rPr lang="en-US" dirty="0"/>
              <a:t>Empathize more with survivors of sexual assault (Osman, 2011; Osman, 2014)</a:t>
            </a:r>
          </a:p>
          <a:p>
            <a:pPr lvl="1"/>
            <a:r>
              <a:rPr lang="en-US" dirty="0"/>
              <a:t>Report lower levels of RMA </a:t>
            </a:r>
            <a:r>
              <a:rPr lang="fr-FR" dirty="0"/>
              <a:t>(Davies et al., 2012; Johnson &amp; </a:t>
            </a:r>
            <a:r>
              <a:rPr lang="fr-FR" dirty="0" err="1"/>
              <a:t>Kuck</a:t>
            </a:r>
            <a:r>
              <a:rPr lang="fr-FR" dirty="0"/>
              <a:t>, 1997)</a:t>
            </a:r>
          </a:p>
          <a:p>
            <a:r>
              <a:rPr lang="fr-FR" dirty="0" err="1"/>
              <a:t>Friendship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empathy</a:t>
            </a:r>
            <a:r>
              <a:rPr lang="fr-FR" dirty="0"/>
              <a:t> (</a:t>
            </a:r>
            <a:r>
              <a:rPr lang="fr-FR" dirty="0" err="1"/>
              <a:t>Portt</a:t>
            </a:r>
            <a:r>
              <a:rPr lang="fr-FR" dirty="0"/>
              <a:t> et al., 2020)</a:t>
            </a:r>
          </a:p>
        </p:txBody>
      </p:sp>
    </p:spTree>
    <p:extLst>
      <p:ext uri="{BB962C8B-B14F-4D97-AF65-F5344CB8AC3E}">
        <p14:creationId xmlns:p14="http://schemas.microsoft.com/office/powerpoint/2010/main" val="4105081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58734-6DC6-446E-A86B-DB0909065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26" y="597107"/>
            <a:ext cx="10619601" cy="5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14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83C95-615A-428D-BB76-D6435499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5" y="612517"/>
            <a:ext cx="10561812" cy="56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69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9ED4-D734-4338-9705-73F87D3D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i="0" dirty="0"/>
              <a:t>Conclusions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36546EB-F2BF-4069-A657-83C9571BA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6" r="22840" b="-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1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39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B533-41C9-46C1-8142-15692C8E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6F6-ED54-4561-B7A4-B8C86358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Friendships and empathy appear to influence RMA</a:t>
            </a:r>
          </a:p>
          <a:p>
            <a:pPr lvl="1"/>
            <a:r>
              <a:rPr lang="en-US" dirty="0"/>
              <a:t>These associations are both highly likely to be negative</a:t>
            </a:r>
          </a:p>
          <a:p>
            <a:r>
              <a:rPr lang="en-US" dirty="0"/>
              <a:t>The evidence for a model including an interaction is mixed</a:t>
            </a:r>
          </a:p>
          <a:p>
            <a:pPr lvl="1"/>
            <a:r>
              <a:rPr lang="en-US" dirty="0"/>
              <a:t>I do not believe the evidence is strong enough to support an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2D38-DC5A-4B64-B9FC-67F7CF4B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6A5D-9114-4809-AF68-54848DF3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Ray Knight</a:t>
            </a:r>
          </a:p>
          <a:p>
            <a:r>
              <a:rPr lang="en-US" dirty="0"/>
              <a:t>The Knight Lab</a:t>
            </a:r>
          </a:p>
          <a:p>
            <a:r>
              <a:rPr lang="en-US" dirty="0"/>
              <a:t>Dr. Jennifer </a:t>
            </a:r>
            <a:r>
              <a:rPr lang="en-US" dirty="0" err="1"/>
              <a:t>Gutsell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38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8EDC-9C17-441B-8FBC-31678979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437"/>
            <a:ext cx="12192000" cy="5714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27063"/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5F0D-B3D4-492A-B373-321AC135F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889998"/>
            <a:ext cx="5238750" cy="57902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effectLst/>
              </a:rPr>
              <a:t>Davies, M.,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Gilston</a:t>
            </a:r>
            <a:r>
              <a:rPr lang="en-US" sz="1400" dirty="0">
                <a:solidFill>
                  <a:schemeClr val="tx1"/>
                </a:solidFill>
                <a:effectLst/>
              </a:rPr>
              <a:t>, J., &amp; Rogers, P. (2012). Examining the relationship between male rape myth acceptance, female rape myth acceptance, victim blame, homophobia, gender roles, and ambivalent sexism. </a:t>
            </a:r>
            <a:r>
              <a:rPr lang="en-US" sz="1400" i="1" dirty="0">
                <a:solidFill>
                  <a:schemeClr val="tx1"/>
                </a:solidFill>
                <a:effectLst/>
              </a:rPr>
              <a:t>Journal of Interpersonal Violence</a:t>
            </a:r>
            <a:r>
              <a:rPr lang="en-US" sz="1400" dirty="0">
                <a:solidFill>
                  <a:schemeClr val="tx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tx1"/>
                </a:solidFill>
                <a:effectLst/>
              </a:rPr>
              <a:t>27</a:t>
            </a:r>
            <a:r>
              <a:rPr lang="en-US" sz="1400" dirty="0">
                <a:solidFill>
                  <a:schemeClr val="tx1"/>
                </a:solidFill>
                <a:effectLst/>
              </a:rPr>
              <a:t>(14), 2807–2823. </a:t>
            </a:r>
            <a:r>
              <a:rPr lang="en-US" sz="140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https://doi.org/10.1177/0886260512438281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effectLst/>
              </a:rPr>
              <a:t>Davis, M. H. (1983). Measuring individual differences in empathy: Evidence for a multidimensional approach. Journal of Personality and Social Psychology, 44(1), 113–126. https://doi.org/10.1037/0022-3514.44.1.113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effectLst/>
              </a:rPr>
              <a:t>Edwards, K. M.,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Turchik</a:t>
            </a:r>
            <a:r>
              <a:rPr lang="en-US" sz="1400" dirty="0">
                <a:solidFill>
                  <a:schemeClr val="tx1"/>
                </a:solidFill>
                <a:effectLst/>
              </a:rPr>
              <a:t>, J. A.,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Dardis</a:t>
            </a:r>
            <a:r>
              <a:rPr lang="en-US" sz="1400" dirty="0">
                <a:solidFill>
                  <a:schemeClr val="tx1"/>
                </a:solidFill>
                <a:effectLst/>
              </a:rPr>
              <a:t>, C. M., Reynolds, N., &amp;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Gidycz</a:t>
            </a:r>
            <a:r>
              <a:rPr lang="en-US" sz="1400" dirty="0">
                <a:solidFill>
                  <a:schemeClr val="tx1"/>
                </a:solidFill>
                <a:effectLst/>
              </a:rPr>
              <a:t>, C. A. (2011). Rape myths: History, individual and institutional-level presence, and implications for change. </a:t>
            </a:r>
            <a:r>
              <a:rPr lang="en-US" sz="1400" i="1" dirty="0">
                <a:solidFill>
                  <a:schemeClr val="tx1"/>
                </a:solidFill>
                <a:effectLst/>
              </a:rPr>
              <a:t>Sex Roles</a:t>
            </a:r>
            <a:r>
              <a:rPr lang="en-US" sz="1400" dirty="0">
                <a:solidFill>
                  <a:schemeClr val="tx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tx1"/>
                </a:solidFill>
                <a:effectLst/>
              </a:rPr>
              <a:t>65</a:t>
            </a:r>
            <a:r>
              <a:rPr lang="en-US" sz="1400" dirty="0">
                <a:solidFill>
                  <a:schemeClr val="tx1"/>
                </a:solidFill>
                <a:effectLst/>
              </a:rPr>
              <a:t>(11–12), 761–773. </a:t>
            </a:r>
            <a:r>
              <a:rPr lang="en-US" sz="1400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http://dx.doi.org/10.1007/s11199-011-9943-2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tx1"/>
                </a:solidFill>
              </a:rPr>
              <a:t>Espelage</a:t>
            </a:r>
            <a:r>
              <a:rPr lang="en-US" sz="1400" dirty="0">
                <a:solidFill>
                  <a:schemeClr val="tx1"/>
                </a:solidFill>
              </a:rPr>
              <a:t>, D. L., &amp; Holt, M. K. (2001). Bullying and victimization during early adolescence: Peer influences and psychosocial correlates. </a:t>
            </a:r>
            <a:r>
              <a:rPr lang="en-US" sz="1400" i="1" dirty="0">
                <a:solidFill>
                  <a:schemeClr val="tx1"/>
                </a:solidFill>
              </a:rPr>
              <a:t>Journal of Emotional Abuse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i="1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(2/3), 123–142. </a:t>
            </a:r>
            <a:r>
              <a:rPr lang="en-US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https://doi.org/10.1300/J135v02n02_08</a:t>
            </a:r>
            <a:endParaRPr lang="en-US" sz="14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effectLst/>
              </a:rPr>
              <a:t>Johnson, B. E., &amp;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Kuck</a:t>
            </a:r>
            <a:r>
              <a:rPr lang="en-US" sz="1400" dirty="0">
                <a:solidFill>
                  <a:schemeClr val="tx1"/>
                </a:solidFill>
                <a:effectLst/>
              </a:rPr>
              <a:t>, D. L. (1997). Rape myth acceptance and sociodemographic characteristics: A multidimensional analysis. </a:t>
            </a:r>
            <a:r>
              <a:rPr lang="en-US" sz="1400" i="1" dirty="0">
                <a:solidFill>
                  <a:schemeClr val="tx1"/>
                </a:solidFill>
                <a:effectLst/>
              </a:rPr>
              <a:t>Sex Roles</a:t>
            </a:r>
            <a:r>
              <a:rPr lang="en-US" sz="1400" dirty="0">
                <a:solidFill>
                  <a:schemeClr val="tx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tx1"/>
                </a:solidFill>
                <a:effectLst/>
              </a:rPr>
              <a:t>36</a:t>
            </a:r>
            <a:r>
              <a:rPr lang="en-US" sz="1400" dirty="0">
                <a:solidFill>
                  <a:schemeClr val="tx1"/>
                </a:solidFill>
                <a:effectLst/>
              </a:rPr>
              <a:t>(11–12), 693–707. </a:t>
            </a:r>
            <a:r>
              <a:rPr lang="en-US" sz="1400" dirty="0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https://doi.org/10.1023/A:1025671021697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457200" indent="-457200">
              <a:buNone/>
            </a:pPr>
            <a:r>
              <a:rPr lang="en-US" sz="1400" i="1" dirty="0"/>
              <a:t>MIDSA clinical manual</a:t>
            </a:r>
            <a:r>
              <a:rPr lang="en-US" sz="1400" dirty="0"/>
              <a:t>. (2011). Augur Enterprises, Inc. </a:t>
            </a:r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www.midsa.us</a:t>
            </a:r>
            <a:endParaRPr lang="en-US" sz="1400" dirty="0"/>
          </a:p>
          <a:p>
            <a:pPr marL="457200" indent="-457200">
              <a:buNone/>
            </a:pPr>
            <a:r>
              <a:rPr lang="en-US" sz="1400" dirty="0">
                <a:effectLst/>
              </a:rPr>
              <a:t>Moreland, R. L., &amp; Zajonc, R. B. (1982). Exposure effects in person perception: Familiarity, similarity, and attraction. </a:t>
            </a:r>
            <a:r>
              <a:rPr lang="en-US" sz="1400" i="1" dirty="0">
                <a:effectLst/>
              </a:rPr>
              <a:t>Journal of Experimental Social Psychology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18</a:t>
            </a:r>
            <a:r>
              <a:rPr lang="en-US" sz="1400" dirty="0">
                <a:effectLst/>
              </a:rPr>
              <a:t>(5), 395–415. </a:t>
            </a:r>
            <a:r>
              <a:rPr lang="en-US" sz="1400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https://doi.org/10.1016/0022-1031(82)90062-2</a:t>
            </a:r>
            <a:endParaRPr lang="en-US" sz="1400" dirty="0">
              <a:effectLst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effectLst/>
            </a:endParaRPr>
          </a:p>
          <a:p>
            <a:pPr marL="457200" indent="-457200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effectLst/>
            </a:endParaRPr>
          </a:p>
          <a:p>
            <a:pPr marL="457200" indent="-457200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effectLst/>
            </a:endParaRPr>
          </a:p>
          <a:p>
            <a:pPr marL="457200" indent="-457200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8778E-9B4C-444A-A7A0-9448C33DE93D}"/>
              </a:ext>
            </a:extLst>
          </p:cNvPr>
          <p:cNvSpPr txBox="1"/>
          <p:nvPr/>
        </p:nvSpPr>
        <p:spPr>
          <a:xfrm>
            <a:off x="6096000" y="770936"/>
            <a:ext cx="577215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sz="1400" dirty="0">
                <a:effectLst/>
              </a:rPr>
              <a:t>Osman, S. (2011). Predicting rape empathy based on victim, perpetrator, and participant gender, and history of sexual aggression. </a:t>
            </a:r>
            <a:r>
              <a:rPr lang="en-US" sz="1400" i="1" dirty="0">
                <a:effectLst/>
              </a:rPr>
              <a:t>Sex Roles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64</a:t>
            </a:r>
            <a:r>
              <a:rPr lang="en-US" sz="1400" dirty="0">
                <a:effectLst/>
              </a:rPr>
              <a:t>(7–8), 506–515. </a:t>
            </a:r>
            <a:r>
              <a:rPr lang="en-US" sz="1400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https://doi.org/10.1007/s11199-010-9919-7</a:t>
            </a:r>
            <a:endParaRPr lang="en-US" sz="1400" dirty="0">
              <a:effectLst/>
            </a:endParaRPr>
          </a:p>
          <a:p>
            <a:pPr marL="457200" indent="-457200">
              <a:buNone/>
            </a:pPr>
            <a:r>
              <a:rPr lang="en-US" sz="1400" dirty="0">
                <a:effectLst/>
              </a:rPr>
              <a:t>Osman, S. L. (2014). Participant sexual victimization by an acquaintance and gender predicting empathy with an acquaintance or stranger rape victim. </a:t>
            </a:r>
            <a:r>
              <a:rPr lang="en-US" sz="1400" i="1" dirty="0">
                <a:effectLst/>
              </a:rPr>
              <a:t>Journal of Social and Clinical Psychology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33</a:t>
            </a:r>
            <a:r>
              <a:rPr lang="en-US" sz="1400" dirty="0">
                <a:effectLst/>
              </a:rPr>
              <a:t>(8), 732–742. </a:t>
            </a:r>
            <a:r>
              <a:rPr lang="en-US" sz="1400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http://dx.doi.org/10.1521/jscp.2014.33.8.732</a:t>
            </a:r>
            <a:endParaRPr lang="en-US" sz="1400" dirty="0">
              <a:effectLst/>
            </a:endParaRPr>
          </a:p>
          <a:p>
            <a:pPr marL="457200" indent="-457200">
              <a:buNone/>
            </a:pPr>
            <a:r>
              <a:rPr lang="en-US" sz="1400" dirty="0">
                <a:effectLst/>
              </a:rPr>
              <a:t>Payne, D. L., </a:t>
            </a:r>
            <a:r>
              <a:rPr lang="en-US" sz="1400" dirty="0" err="1">
                <a:effectLst/>
              </a:rPr>
              <a:t>Lonsway</a:t>
            </a:r>
            <a:r>
              <a:rPr lang="en-US" sz="1400" dirty="0">
                <a:effectLst/>
              </a:rPr>
              <a:t>, K. A., &amp; Fitzgerald, L. F. (1999). Rape myth acceptance: Exploration of its structure and its measurement using the Illinois Rape Myth Acceptance Scale. </a:t>
            </a:r>
            <a:r>
              <a:rPr lang="en-US" sz="1400" i="1" dirty="0">
                <a:effectLst/>
              </a:rPr>
              <a:t>Journal of Research in Personality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33</a:t>
            </a:r>
            <a:r>
              <a:rPr lang="en-US" sz="1400" dirty="0">
                <a:effectLst/>
              </a:rPr>
              <a:t>(1), 27–68. </a:t>
            </a:r>
            <a:r>
              <a:rPr lang="en-US" sz="1400" dirty="0"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https://doi.org/10.1006/jrpe.1998.2238</a:t>
            </a:r>
            <a:endParaRPr lang="en-US" sz="1400" dirty="0">
              <a:effectLst/>
            </a:endParaRPr>
          </a:p>
          <a:p>
            <a:pPr marL="457200" indent="-457200">
              <a:buNone/>
            </a:pPr>
            <a:r>
              <a:rPr lang="en-US" sz="1400" dirty="0" err="1"/>
              <a:t>Portt</a:t>
            </a:r>
            <a:r>
              <a:rPr lang="en-US" sz="1400" dirty="0"/>
              <a:t>, E., Person, S., Person, B., </a:t>
            </a:r>
            <a:r>
              <a:rPr lang="en-US" sz="1400" dirty="0" err="1"/>
              <a:t>Rawana</a:t>
            </a:r>
            <a:r>
              <a:rPr lang="en-US" sz="1400" dirty="0"/>
              <a:t>, E., &amp; Brownlee, K. (2020). Empathy and Positive Aspects of Adolescent Peer Relationships: A Scoping Review. </a:t>
            </a:r>
            <a:r>
              <a:rPr lang="en-US" sz="1400" i="1" dirty="0"/>
              <a:t>Journal of Child &amp; Family Studies, 29</a:t>
            </a:r>
            <a:r>
              <a:rPr lang="en-US" sz="1400" dirty="0"/>
              <a:t>(9), 2416–2433. https://doi.org/10.1007/s10826-020-01753-x</a:t>
            </a:r>
          </a:p>
          <a:p>
            <a:pPr marL="457200" indent="-457200">
              <a:buNone/>
            </a:pPr>
            <a:r>
              <a:rPr lang="en-US" sz="1400" dirty="0" err="1"/>
              <a:t>Prinstein</a:t>
            </a:r>
            <a:r>
              <a:rPr lang="en-US" sz="1400" dirty="0"/>
              <a:t>, M. J., </a:t>
            </a:r>
            <a:r>
              <a:rPr lang="en-US" sz="1400" dirty="0" err="1"/>
              <a:t>Boergers</a:t>
            </a:r>
            <a:r>
              <a:rPr lang="en-US" sz="1400" dirty="0"/>
              <a:t>, J., &amp; </a:t>
            </a:r>
            <a:r>
              <a:rPr lang="en-US" sz="1400" dirty="0" err="1"/>
              <a:t>Vernberg</a:t>
            </a:r>
            <a:r>
              <a:rPr lang="en-US" sz="1400" dirty="0"/>
              <a:t>, E. M. (2001). Overt and relational aggression in adolescents: Social-psychological adjustment of aggressors and victims. </a:t>
            </a:r>
            <a:r>
              <a:rPr lang="en-US" sz="1400" i="1" dirty="0"/>
              <a:t>Journal of Clinical Child &amp; Adolescent Psychology</a:t>
            </a:r>
            <a:r>
              <a:rPr lang="en-US" sz="1400" dirty="0"/>
              <a:t>, </a:t>
            </a:r>
            <a:r>
              <a:rPr lang="en-US" sz="1400" i="1" dirty="0"/>
              <a:t>30</a:t>
            </a:r>
            <a:r>
              <a:rPr lang="en-US" sz="1400" dirty="0"/>
              <a:t>(4), 479–491. </a:t>
            </a:r>
            <a:r>
              <a:rPr lang="en-US" sz="14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https://doi.org/10.1207/S15374424JCCP3004_05</a:t>
            </a:r>
            <a:endParaRPr lang="en-US" sz="1400" dirty="0"/>
          </a:p>
          <a:p>
            <a:pPr marL="457200" indent="-457200">
              <a:buNone/>
            </a:pPr>
            <a:r>
              <a:rPr lang="en-US" sz="1400" dirty="0"/>
              <a:t>Preston, S. D., &amp; </a:t>
            </a:r>
            <a:r>
              <a:rPr lang="en-US" sz="1400" dirty="0" err="1"/>
              <a:t>Hofelich</a:t>
            </a:r>
            <a:r>
              <a:rPr lang="en-US" sz="1400" dirty="0"/>
              <a:t>, A. J. (2012). The many faces of empathy: Parsing empathic phenomena through a proximate, dynamic-systems view of representing the other in the self. </a:t>
            </a:r>
            <a:r>
              <a:rPr lang="en-US" sz="1400" i="1" dirty="0"/>
              <a:t>Emotion Review</a:t>
            </a:r>
            <a:r>
              <a:rPr lang="en-US" sz="1400" dirty="0"/>
              <a:t>, </a:t>
            </a:r>
            <a:r>
              <a:rPr lang="en-US" sz="1400" i="1" dirty="0"/>
              <a:t>4</a:t>
            </a:r>
            <a:r>
              <a:rPr lang="en-US" sz="1400" dirty="0"/>
              <a:t>(1), 24–33. </a:t>
            </a:r>
            <a:r>
              <a:rPr lang="en-US" sz="14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https://doi.org/10.1177/1754073911421378</a:t>
            </a:r>
            <a:r>
              <a:rPr lang="en-US" sz="1400" dirty="0">
                <a:effectLst/>
              </a:rPr>
              <a:t>Rich, K., </a:t>
            </a:r>
            <a:r>
              <a:rPr lang="en-US" sz="1400" dirty="0" err="1">
                <a:effectLst/>
              </a:rPr>
              <a:t>Seffrin</a:t>
            </a:r>
            <a:r>
              <a:rPr lang="en-US" sz="1400" dirty="0">
                <a:effectLst/>
              </a:rPr>
              <a:t>, P. M., &amp; McNichols, E. (2021). College students’ responses to their sexually assaulted friends: Impact of rape myth acceptance, prior victimization, and social relationships. </a:t>
            </a:r>
            <a:r>
              <a:rPr lang="en-US" sz="1400" i="1" dirty="0">
                <a:effectLst/>
              </a:rPr>
              <a:t>Archives of Sexual Behavior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50</a:t>
            </a:r>
            <a:r>
              <a:rPr lang="en-US" sz="1400" dirty="0">
                <a:effectLst/>
              </a:rPr>
              <a:t>(1), 263–275. </a:t>
            </a:r>
            <a:r>
              <a:rPr lang="en-US" sz="1400" dirty="0"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https://doi.org/10.1007/s10508-020-01842-4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318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9ED4-D734-4338-9705-73F87D3D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i="0" dirty="0"/>
              <a:t>Thank You!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36546EB-F2BF-4069-A657-83C9571BA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6" r="22840" b="-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1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6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7828-114C-4BB2-8C67-C8792824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B481-898B-49D7-984D-9BDFC32B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Examine the roles of friendships and empathy in predicting RMA</a:t>
            </a:r>
            <a:endParaRPr lang="en-US" b="1" dirty="0"/>
          </a:p>
          <a:p>
            <a:pPr lvl="1"/>
            <a:r>
              <a:rPr lang="en-US" b="1" dirty="0"/>
              <a:t>H1:</a:t>
            </a:r>
            <a:r>
              <a:rPr lang="en-US" dirty="0"/>
              <a:t> Female friendships and friendship intimacy will be negatively related to RMA</a:t>
            </a:r>
          </a:p>
          <a:p>
            <a:pPr lvl="1"/>
            <a:r>
              <a:rPr lang="en-US" b="1" dirty="0"/>
              <a:t>H2: </a:t>
            </a:r>
            <a:r>
              <a:rPr lang="en-US" dirty="0"/>
              <a:t>Affective empathy will be negatively related to RMA</a:t>
            </a:r>
          </a:p>
          <a:p>
            <a:pPr lvl="1"/>
            <a:r>
              <a:rPr lang="en-US" b="1" dirty="0"/>
              <a:t>H3:</a:t>
            </a:r>
            <a:r>
              <a:rPr lang="en-US" dirty="0"/>
              <a:t> The relation between friendships and RMA will be stronger in individuals high in affective empathy</a:t>
            </a:r>
          </a:p>
        </p:txBody>
      </p:sp>
    </p:spTree>
    <p:extLst>
      <p:ext uri="{BB962C8B-B14F-4D97-AF65-F5344CB8AC3E}">
        <p14:creationId xmlns:p14="http://schemas.microsoft.com/office/powerpoint/2010/main" val="312425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9ED4-D734-4338-9705-73F87D3D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i="0"/>
              <a:t>Methods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36546EB-F2BF-4069-A657-83C9571BA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6" r="22840" b="-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1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E4053-FFCB-4E25-B1AA-2E38D164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F04C-E31B-4198-BACA-F035B3CF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en-US" dirty="0"/>
              <a:t>741 university students completed the Multidimensional Inventory of Development, Sex, and Aggression (MIDSA, MIDSA clinical manual, 2011)</a:t>
            </a:r>
          </a:p>
          <a:p>
            <a:pPr lvl="1"/>
            <a:r>
              <a:rPr lang="en-US" dirty="0"/>
              <a:t>Brandeis (n = 631) and UMass Dartmouth (n = 110)</a:t>
            </a:r>
          </a:p>
          <a:p>
            <a:pPr lvl="1"/>
            <a:r>
              <a:rPr lang="en-US" dirty="0"/>
              <a:t>Data from 2012-2020</a:t>
            </a:r>
          </a:p>
          <a:p>
            <a:pPr lvl="1"/>
            <a:r>
              <a:rPr lang="en-US" dirty="0"/>
              <a:t>Contingency-based assessment tool</a:t>
            </a:r>
          </a:p>
          <a:p>
            <a:pPr lvl="1"/>
            <a:r>
              <a:rPr lang="en-US" dirty="0"/>
              <a:t>Completed for course credit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DF0490-4F4E-47BE-8CEF-5B403C1B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08" y="400520"/>
            <a:ext cx="487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 bmk="_Hlk79770592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Participant Demographics</a:t>
            </a:r>
            <a:endParaRPr kumimoji="0" lang="en-US" altLang="en-US" sz="2000" b="0" u="none" strike="noStrike" cap="none" normalizeH="0" baseline="0" dirty="0" bmk="_Hlk79770592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BBF79-8D51-4BA2-80A4-B58EA8488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60550"/>
              </p:ext>
            </p:extLst>
          </p:nvPr>
        </p:nvGraphicFramePr>
        <p:xfrm>
          <a:off x="684414" y="1215571"/>
          <a:ext cx="5107719" cy="4826000"/>
        </p:xfrm>
        <a:graphic>
          <a:graphicData uri="http://schemas.openxmlformats.org/drawingml/2006/table">
            <a:tbl>
              <a:tblPr firstRow="1" firstCol="1" bandRow="1"/>
              <a:tblGrid>
                <a:gridCol w="2892354">
                  <a:extLst>
                    <a:ext uri="{9D8B030D-6E8A-4147-A177-3AD203B41FA5}">
                      <a16:colId xmlns:a16="http://schemas.microsoft.com/office/drawing/2014/main" val="303986485"/>
                    </a:ext>
                  </a:extLst>
                </a:gridCol>
                <a:gridCol w="2215365">
                  <a:extLst>
                    <a:ext uri="{9D8B030D-6E8A-4147-A177-3AD203B41FA5}">
                      <a16:colId xmlns:a16="http://schemas.microsoft.com/office/drawing/2014/main" val="2663009596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61382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19.127(1.685)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36853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Frequency(%)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79109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271(36.6)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80479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African American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74(10.0)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28069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Asian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212(28.6)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5584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429(57.9)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8847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Hispanic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73(9.9)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7404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4(0.5)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4216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21(2.8)</a:t>
                      </a:r>
                    </a:p>
                  </a:txBody>
                  <a:tcPr marL="94507" marR="945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7790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8F9E85F-4E26-4718-8FFA-D5B98896D554}"/>
              </a:ext>
            </a:extLst>
          </p:cNvPr>
          <p:cNvSpPr txBox="1"/>
          <p:nvPr/>
        </p:nvSpPr>
        <p:spPr>
          <a:xfrm>
            <a:off x="684414" y="6126620"/>
            <a:ext cx="5558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1" u="none" strike="noStrike" cap="none" normalizeH="0" baseline="0" dirty="0" bmk="_Hlk79770592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kumimoji="0" lang="en-US" altLang="en-US" sz="1400" b="0" i="0" u="none" strike="noStrike" cap="none" normalizeH="0" baseline="0" dirty="0" bmk="_Hlk79770592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Percentages for race add up to over 100% because participants were able to select multiple options for their race.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674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0097-FC77-8E43-C77A-2325869F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AAC907-0721-B8E6-F750-58DB61412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55937"/>
              </p:ext>
            </p:extLst>
          </p:nvPr>
        </p:nvGraphicFramePr>
        <p:xfrm>
          <a:off x="387350" y="2098080"/>
          <a:ext cx="114173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12785985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8163913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51104313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6504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710763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3886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Calculation,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9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5-point Likert-scale: </a:t>
                      </a:r>
                      <a:r>
                        <a:rPr lang="en-US" sz="1600" i="1" dirty="0"/>
                        <a:t>definitely false</a:t>
                      </a:r>
                      <a:r>
                        <a:rPr lang="en-US" sz="1600" dirty="0"/>
                        <a:t>” to “</a:t>
                      </a:r>
                      <a:r>
                        <a:rPr lang="en-US" sz="1600" i="1" dirty="0"/>
                        <a:t>definitely true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Female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4-point Likert scale: “</a:t>
                      </a:r>
                      <a:r>
                        <a:rPr lang="en-US" sz="1600" i="1" dirty="0"/>
                        <a:t>none</a:t>
                      </a:r>
                      <a:r>
                        <a:rPr lang="en-US" sz="1600" dirty="0"/>
                        <a:t>” to “</a:t>
                      </a:r>
                      <a:r>
                        <a:rPr lang="en-US" sz="1600" i="1" dirty="0"/>
                        <a:t>5 or more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Sum,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Male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4-point Likert scale: “</a:t>
                      </a:r>
                      <a:r>
                        <a:rPr lang="en-US" sz="1600" i="1" dirty="0"/>
                        <a:t>none</a:t>
                      </a:r>
                      <a:r>
                        <a:rPr lang="en-US" sz="1600" dirty="0"/>
                        <a:t>” to “</a:t>
                      </a:r>
                      <a:r>
                        <a:rPr lang="en-US" sz="1600" i="1" dirty="0"/>
                        <a:t>5 or more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Sum,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Friendship Intimacy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5-point Likert-scale: </a:t>
                      </a:r>
                      <a:r>
                        <a:rPr lang="en-US" sz="1600" i="1" dirty="0"/>
                        <a:t>definitely false</a:t>
                      </a:r>
                      <a:r>
                        <a:rPr lang="en-US" sz="1600" dirty="0"/>
                        <a:t>” to “</a:t>
                      </a:r>
                      <a:r>
                        <a:rPr lang="en-US" sz="1600" i="1" dirty="0"/>
                        <a:t>definitely true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Mean,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5-point Likert-scale: </a:t>
                      </a:r>
                      <a:r>
                        <a:rPr lang="en-US" sz="1600" i="1" dirty="0"/>
                        <a:t>definitely false</a:t>
                      </a:r>
                      <a:r>
                        <a:rPr lang="en-US" sz="1600" dirty="0"/>
                        <a:t>” to “</a:t>
                      </a:r>
                      <a:r>
                        <a:rPr lang="en-US" sz="1600" i="1" dirty="0"/>
                        <a:t>definitely true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Mean,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Adapted from Interpersonal Reactivity Index (Davis, 1983)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6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0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Brandeis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0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Victimization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6-point Likert scale: “</a:t>
                      </a:r>
                      <a:r>
                        <a:rPr lang="en-US" sz="1600" i="1" dirty="0"/>
                        <a:t>never</a:t>
                      </a:r>
                      <a:r>
                        <a:rPr lang="en-US" sz="1600" dirty="0"/>
                        <a:t>” to “</a:t>
                      </a:r>
                      <a:r>
                        <a:rPr lang="en-US" sz="1600" i="1" dirty="0"/>
                        <a:t>almost every day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Mean, negative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Espelage</a:t>
                      </a:r>
                      <a:r>
                        <a:rPr lang="en-US" sz="1600" dirty="0"/>
                        <a:t> &amp; Holt, 2001; </a:t>
                      </a:r>
                      <a:r>
                        <a:rPr lang="en-US" sz="1600" dirty="0" err="1"/>
                        <a:t>Prinstein</a:t>
                      </a:r>
                      <a:r>
                        <a:rPr lang="en-US" sz="1600" dirty="0"/>
                        <a:t> et al., 2001)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58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6C11C3-EE1C-960B-2DAC-C3BD7B2A578D}"/>
              </a:ext>
            </a:extLst>
          </p:cNvPr>
          <p:cNvSpPr txBox="1"/>
          <p:nvPr/>
        </p:nvSpPr>
        <p:spPr>
          <a:xfrm>
            <a:off x="387350" y="1730891"/>
            <a:ext cx="1141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About Measures Used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7952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5406-D0AA-4327-8157-447DCFC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C0E6-B8DA-4950-84AB-49C20CE6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RMA: Created for the MIDSA (MIDSA clinical manual, 2011). Originally 8 items, excluded 3 items not pertaining to rape myths </a:t>
            </a:r>
          </a:p>
          <a:p>
            <a:pPr lvl="1"/>
            <a:r>
              <a:rPr lang="en-US" dirty="0"/>
              <a:t>Five-point Likert-scale: “0 = </a:t>
            </a:r>
            <a:r>
              <a:rPr lang="en-US" i="1" dirty="0"/>
              <a:t>definitely false</a:t>
            </a:r>
            <a:r>
              <a:rPr lang="en-US" dirty="0"/>
              <a:t>” to “4 = </a:t>
            </a:r>
            <a:r>
              <a:rPr lang="en-US" i="1" dirty="0"/>
              <a:t>definitely true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item: “If a female does not strongly resist sexual advances, it means she is willing to have sex”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5406-D0AA-4327-8157-447DCFC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Friendships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C0E6-B8DA-4950-84AB-49C20CE6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close and casual friendships with men and women: Sum of 2 items assessing how many close or casual friendships participants had with men or women</a:t>
            </a:r>
          </a:p>
          <a:p>
            <a:pPr lvl="1"/>
            <a:r>
              <a:rPr lang="en-US" dirty="0"/>
              <a:t>Four-point Likert scale: “0 = </a:t>
            </a:r>
            <a:r>
              <a:rPr lang="en-US" i="1" dirty="0"/>
              <a:t>none</a:t>
            </a:r>
            <a:r>
              <a:rPr lang="en-US" dirty="0"/>
              <a:t>” to “3 = </a:t>
            </a:r>
            <a:r>
              <a:rPr lang="en-US" i="1" dirty="0"/>
              <a:t>5 or more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Male friendships included as control variable</a:t>
            </a:r>
          </a:p>
          <a:p>
            <a:pPr lvl="1"/>
            <a:r>
              <a:rPr lang="en-US" dirty="0"/>
              <a:t>Square transformed</a:t>
            </a:r>
          </a:p>
          <a:p>
            <a:r>
              <a:rPr lang="en-US" dirty="0"/>
              <a:t>Friendship intimacy: 9 items assessing the intimacy of participants’ friendships during adolescence developed for the MIDSA (MIDSA clinical manual, 2011)</a:t>
            </a:r>
          </a:p>
          <a:p>
            <a:pPr lvl="1"/>
            <a:r>
              <a:rPr lang="en-US" dirty="0"/>
              <a:t>Five-point Likert scale: “0 = </a:t>
            </a:r>
            <a:r>
              <a:rPr lang="en-US" i="1" dirty="0"/>
              <a:t>definitely false</a:t>
            </a:r>
            <a:r>
              <a:rPr lang="en-US" dirty="0"/>
              <a:t>” to “4 = </a:t>
            </a:r>
            <a:r>
              <a:rPr lang="en-US" i="1" dirty="0"/>
              <a:t>definitely true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Square transformed</a:t>
            </a:r>
          </a:p>
          <a:p>
            <a:pPr lvl="1"/>
            <a:r>
              <a:rPr lang="en-US" dirty="0"/>
              <a:t>Example item: “When something nice happens to me I share the experiences with my friend.”</a:t>
            </a:r>
          </a:p>
        </p:txBody>
      </p:sp>
    </p:spTree>
    <p:extLst>
      <p:ext uri="{BB962C8B-B14F-4D97-AF65-F5344CB8AC3E}">
        <p14:creationId xmlns:p14="http://schemas.microsoft.com/office/powerpoint/2010/main" val="373829666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25741</TotalTime>
  <Words>3001</Words>
  <Application>Microsoft Office PowerPoint</Application>
  <PresentationFormat>Widescreen</PresentationFormat>
  <Paragraphs>535</Paragraphs>
  <Slides>36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Roboto</vt:lpstr>
      <vt:lpstr>Times New Roman</vt:lpstr>
      <vt:lpstr>Univers Condensed Light</vt:lpstr>
      <vt:lpstr>Walbaum Display Light</vt:lpstr>
      <vt:lpstr>AngleLinesVTI</vt:lpstr>
      <vt:lpstr>The Influence of Friendships and Empathy on Rape Myth Acceptance</vt:lpstr>
      <vt:lpstr>Rape Myth Acceptance and Empathy</vt:lpstr>
      <vt:lpstr>Do friendships affect RMA?</vt:lpstr>
      <vt:lpstr>The current Project</vt:lpstr>
      <vt:lpstr>Methods</vt:lpstr>
      <vt:lpstr>Sample</vt:lpstr>
      <vt:lpstr>Measures</vt:lpstr>
      <vt:lpstr>Measures: Outcome</vt:lpstr>
      <vt:lpstr>Measures: Friendships</vt:lpstr>
      <vt:lpstr>Measures: Empathy</vt:lpstr>
      <vt:lpstr>Measures: Covariates</vt:lpstr>
      <vt:lpstr>Analytical Plan</vt:lpstr>
      <vt:lpstr>Results</vt:lpstr>
      <vt:lpstr>Descriptive Information</vt:lpstr>
      <vt:lpstr>PowerPoint Presentation</vt:lpstr>
      <vt:lpstr>Priors</vt:lpstr>
      <vt:lpstr>Diagnostics: Neff and r-hat</vt:lpstr>
      <vt:lpstr>Diagnostic Plots: Model 1</vt:lpstr>
      <vt:lpstr>PowerPoint Presentation</vt:lpstr>
      <vt:lpstr>PowerPoint Presentation</vt:lpstr>
      <vt:lpstr>PowerPoint Presentation</vt:lpstr>
      <vt:lpstr>Posterior predictive Check</vt:lpstr>
      <vt:lpstr>Model Comparison: estimates</vt:lpstr>
      <vt:lpstr>Model Comparison: Bayes R2</vt:lpstr>
      <vt:lpstr>Cross Validation and ELPD Comparison</vt:lpstr>
      <vt:lpstr>Predictive Intervals</vt:lpstr>
      <vt:lpstr>Predictive Intervals</vt:lpstr>
      <vt:lpstr>Is the Interaction Term Useful?</vt:lpstr>
      <vt:lpstr>Final Model: Results</vt:lpstr>
      <vt:lpstr>PowerPoint Presentation</vt:lpstr>
      <vt:lpstr>PowerPoint Presentation</vt:lpstr>
      <vt:lpstr>Conclusions</vt:lpstr>
      <vt:lpstr>Conclusions</vt:lpstr>
      <vt:lpstr>Acknowledgements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Friendships and Empathy on Rape Myth Acceptance</dc:title>
  <dc:creator>Katherine Seavey</dc:creator>
  <cp:lastModifiedBy>Katherine Seavey</cp:lastModifiedBy>
  <cp:revision>23</cp:revision>
  <dcterms:created xsi:type="dcterms:W3CDTF">2022-02-25T01:22:23Z</dcterms:created>
  <dcterms:modified xsi:type="dcterms:W3CDTF">2022-12-05T18:10:25Z</dcterms:modified>
</cp:coreProperties>
</file>