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7"/>
  </p:notesMasterIdLst>
  <p:sldIdLst>
    <p:sldId id="278" r:id="rId2"/>
    <p:sldId id="294" r:id="rId3"/>
    <p:sldId id="295" r:id="rId4"/>
    <p:sldId id="299" r:id="rId5"/>
    <p:sldId id="302" r:id="rId6"/>
    <p:sldId id="312" r:id="rId7"/>
    <p:sldId id="310" r:id="rId8"/>
    <p:sldId id="313" r:id="rId9"/>
    <p:sldId id="281" r:id="rId10"/>
    <p:sldId id="301" r:id="rId11"/>
    <p:sldId id="303" r:id="rId12"/>
    <p:sldId id="305" r:id="rId13"/>
    <p:sldId id="306" r:id="rId14"/>
    <p:sldId id="307" r:id="rId15"/>
    <p:sldId id="308" r:id="rId16"/>
    <p:sldId id="297" r:id="rId17"/>
    <p:sldId id="309" r:id="rId18"/>
    <p:sldId id="314" r:id="rId19"/>
    <p:sldId id="315" r:id="rId20"/>
    <p:sldId id="282" r:id="rId21"/>
    <p:sldId id="298" r:id="rId22"/>
    <p:sldId id="316" r:id="rId23"/>
    <p:sldId id="317" r:id="rId24"/>
    <p:sldId id="287" r:id="rId25"/>
    <p:sldId id="293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6247" autoAdjust="0"/>
  </p:normalViewPr>
  <p:slideViewPr>
    <p:cSldViewPr snapToGrid="0" snapToObjects="1">
      <p:cViewPr varScale="1">
        <p:scale>
          <a:sx n="73" d="100"/>
          <a:sy n="73" d="100"/>
        </p:scale>
        <p:origin x="84" y="30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Hyper sexuality is a broad construct</a:t>
            </a:r>
          </a:p>
          <a:p>
            <a:r>
              <a:rPr lang="en-US" dirty="0"/>
              <a:t>Includes, but is not limited to excessive sexuality, sexual compulsivity/impulsivity, and sexual addition</a:t>
            </a:r>
          </a:p>
          <a:p>
            <a:r>
              <a:rPr lang="en-US" dirty="0"/>
              <a:t>Sexual drive and preoccupation found to differentiate between coercive and noncoercive males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Rapists crimes tend to be more impulsive than child sexual offenders’, child molesters less likely to manifest impulsive behavior in school</a:t>
            </a:r>
          </a:p>
          <a:p>
            <a:r>
              <a:rPr lang="en-US" dirty="0"/>
              <a:t>Not porn vs porn (impulsivity may be less involved in porn use)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1986103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ICC: .156 total variation accounted for by between-school factors</a:t>
            </a:r>
          </a:p>
        </p:txBody>
      </p:sp>
    </p:spTree>
    <p:extLst>
      <p:ext uri="{BB962C8B-B14F-4D97-AF65-F5344CB8AC3E}">
        <p14:creationId xmlns:p14="http://schemas.microsoft.com/office/powerpoint/2010/main" val="172594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317118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Likelihood ratio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Within each institution, participants’ impulsivity is positively related to their hypersexuality.</a:t>
            </a:r>
          </a:p>
          <a:p>
            <a:r>
              <a:rPr lang="en-US" sz="800" dirty="0"/>
              <a:t>Averaged over institutions, the slope of impulsivity is…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06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SD is significant</a:t>
            </a:r>
          </a:p>
          <a:p>
            <a:r>
              <a:rPr lang="en-US" dirty="0"/>
              <a:t>Linear 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1164427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Positive association between impulsivity and hypersexuality</a:t>
            </a:r>
          </a:p>
          <a:p>
            <a:r>
              <a:rPr lang="en-US" dirty="0"/>
              <a:t>No moderation</a:t>
            </a:r>
          </a:p>
          <a:p>
            <a:r>
              <a:rPr lang="en-US" dirty="0"/>
              <a:t>Intercept not significant</a:t>
            </a:r>
          </a:p>
          <a:p>
            <a:r>
              <a:rPr lang="en-US" dirty="0"/>
              <a:t>No significant difference between CSEM and other child-target offenders</a:t>
            </a:r>
          </a:p>
        </p:txBody>
      </p:sp>
    </p:spTree>
    <p:extLst>
      <p:ext uri="{BB962C8B-B14F-4D97-AF65-F5344CB8AC3E}">
        <p14:creationId xmlns:p14="http://schemas.microsoft.com/office/powerpoint/2010/main" val="246594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Positive association between impulsivity and hypersexuality</a:t>
            </a:r>
          </a:p>
          <a:p>
            <a:r>
              <a:rPr lang="en-US" dirty="0"/>
              <a:t>No moderation</a:t>
            </a:r>
          </a:p>
          <a:p>
            <a:r>
              <a:rPr lang="en-US" dirty="0"/>
              <a:t>Intercept not significant</a:t>
            </a:r>
          </a:p>
          <a:p>
            <a:r>
              <a:rPr lang="en-US" dirty="0"/>
              <a:t>No significant difference between CSEM and other child-target offenders</a:t>
            </a:r>
          </a:p>
        </p:txBody>
      </p:sp>
    </p:spTree>
    <p:extLst>
      <p:ext uri="{BB962C8B-B14F-4D97-AF65-F5344CB8AC3E}">
        <p14:creationId xmlns:p14="http://schemas.microsoft.com/office/powerpoint/2010/main" val="88040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202332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160011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83309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45037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84422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Original sample size: 529</a:t>
            </a:r>
          </a:p>
          <a:p>
            <a:r>
              <a:rPr lang="en-US" dirty="0"/>
              <a:t>Define MIDSA</a:t>
            </a:r>
          </a:p>
        </p:txBody>
      </p:sp>
    </p:spTree>
    <p:extLst>
      <p:ext uri="{BB962C8B-B14F-4D97-AF65-F5344CB8AC3E}">
        <p14:creationId xmlns:p14="http://schemas.microsoft.com/office/powerpoint/2010/main" val="189989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389630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Differences in hypersexuality</a:t>
            </a:r>
          </a:p>
          <a:p>
            <a:r>
              <a:rPr lang="en-US" dirty="0"/>
              <a:t>Differences in the association between impulsivity and hypersexuality</a:t>
            </a:r>
          </a:p>
        </p:txBody>
      </p:sp>
    </p:spTree>
    <p:extLst>
      <p:ext uri="{BB962C8B-B14F-4D97-AF65-F5344CB8AC3E}">
        <p14:creationId xmlns:p14="http://schemas.microsoft.com/office/powerpoint/2010/main" val="245138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920-021-01260-w" TargetMode="External"/><Relationship Id="rId2" Type="http://schemas.openxmlformats.org/officeDocument/2006/relationships/hyperlink" Target="https://doi.org/10.1080/13607863.2016.1202892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i.org/10.1016/j.avb.2007.02.01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80875"/>
            <a:ext cx="5385816" cy="2675675"/>
          </a:xfrm>
        </p:spPr>
        <p:txBody>
          <a:bodyPr/>
          <a:lstStyle/>
          <a:p>
            <a:r>
              <a:rPr lang="en-US" sz="2800" dirty="0"/>
              <a:t>An examination of hypersexuality and impulsivity in sexual offenders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Katherine Seavey</a:t>
            </a:r>
          </a:p>
          <a:p>
            <a:r>
              <a:rPr lang="en-US" dirty="0"/>
              <a:t>4/25/2023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86" y="1216152"/>
            <a:ext cx="6166781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Participants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6666671" cy="4434840"/>
          </a:xfrm>
        </p:spPr>
        <p:txBody>
          <a:bodyPr/>
          <a:lstStyle/>
          <a:p>
            <a:r>
              <a:rPr lang="en-US" sz="2800" dirty="0"/>
              <a:t>349 men in correctional or clinical settings</a:t>
            </a:r>
          </a:p>
          <a:p>
            <a:pPr lvl="1"/>
            <a:r>
              <a:rPr lang="en-US" sz="2600" dirty="0"/>
              <a:t>Settings with sex offender treatment</a:t>
            </a:r>
          </a:p>
          <a:p>
            <a:pPr lvl="1"/>
            <a:r>
              <a:rPr lang="en-US" sz="2600" dirty="0"/>
              <a:t>Recruited by referral or with fliers</a:t>
            </a:r>
          </a:p>
          <a:p>
            <a:pPr lvl="1"/>
            <a:r>
              <a:rPr lang="en-US" sz="2600" dirty="0"/>
              <a:t>Completed MIDSA in exchange for cash incentive</a:t>
            </a:r>
          </a:p>
          <a:p>
            <a:pPr lvl="1"/>
            <a:r>
              <a:rPr lang="en-US" sz="2600" dirty="0"/>
              <a:t>Administered MIDSA for clinical or research purposes</a:t>
            </a:r>
          </a:p>
          <a:p>
            <a:pPr lvl="1"/>
            <a:r>
              <a:rPr lang="en-US" sz="2600" dirty="0"/>
              <a:t>Mixed offenders removed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3615DD-3537-C5EA-E72F-BD616C37C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90197"/>
              </p:ext>
            </p:extLst>
          </p:nvPr>
        </p:nvGraphicFramePr>
        <p:xfrm>
          <a:off x="7738338" y="1226820"/>
          <a:ext cx="3914166" cy="5017800"/>
        </p:xfrm>
        <a:graphic>
          <a:graphicData uri="http://schemas.openxmlformats.org/drawingml/2006/table">
            <a:tbl>
              <a:tblPr firstRow="1" firstCol="1" bandRow="1"/>
              <a:tblGrid>
                <a:gridCol w="2111892">
                  <a:extLst>
                    <a:ext uri="{9D8B030D-6E8A-4147-A177-3AD203B41FA5}">
                      <a16:colId xmlns:a16="http://schemas.microsoft.com/office/drawing/2014/main" val="303986485"/>
                    </a:ext>
                  </a:extLst>
                </a:gridCol>
                <a:gridCol w="1802274">
                  <a:extLst>
                    <a:ext uri="{9D8B030D-6E8A-4147-A177-3AD203B41FA5}">
                      <a16:colId xmlns:a16="http://schemas.microsoft.com/office/drawing/2014/main" val="2663009596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7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13823"/>
                  </a:ext>
                </a:extLst>
              </a:tr>
              <a:tr h="336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40.2(11.5)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68530"/>
                  </a:ext>
                </a:extLst>
              </a:tr>
              <a:tr h="3170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Frequency(%)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91095"/>
                  </a:ext>
                </a:extLst>
              </a:tr>
              <a:tr h="231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Research Admin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272(77.9)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04798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African American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54(15.5)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8069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Asian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4(1.1)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55842"/>
                  </a:ext>
                </a:extLst>
              </a:tr>
              <a:tr h="230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246(70.5)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38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Hispanic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32(9.2)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74049"/>
                  </a:ext>
                </a:extLst>
              </a:tr>
              <a:tr h="1994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13(3.7)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42161"/>
                  </a:ext>
                </a:extLst>
              </a:tr>
              <a:tr h="1330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11(3.2)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79065"/>
                  </a:ext>
                </a:extLst>
              </a:tr>
              <a:tr h="1965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Rapist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97(27.8)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09718"/>
                  </a:ext>
                </a:extLst>
              </a:tr>
              <a:tr h="2236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Incest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67(19.2)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80994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Extrafamilial CM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95(27.2)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7837"/>
                  </a:ext>
                </a:extLst>
              </a:tr>
              <a:tr h="4767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CSEM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90(25.8)</a:t>
                      </a:r>
                    </a:p>
                  </a:txBody>
                  <a:tcPr marL="101644" marR="10164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Measures: Level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/>
              <a:t>Hypersexuality: Measured with 5 items from the MIDSA</a:t>
            </a:r>
          </a:p>
          <a:p>
            <a:pPr lvl="2"/>
            <a:r>
              <a:rPr lang="en-US" sz="2600" dirty="0"/>
              <a:t>Outcome</a:t>
            </a:r>
          </a:p>
          <a:p>
            <a:pPr lvl="2"/>
            <a:r>
              <a:rPr lang="en-US" sz="2400" dirty="0"/>
              <a:t>Five-point Likert-scale: “0 = definitely false” to “4 = definitely true”</a:t>
            </a:r>
          </a:p>
          <a:p>
            <a:pPr lvl="2"/>
            <a:r>
              <a:rPr lang="en-US" sz="2400" dirty="0"/>
              <a:t>One question about preferred frequency of sex</a:t>
            </a:r>
          </a:p>
          <a:p>
            <a:pPr lvl="2"/>
            <a:r>
              <a:rPr lang="en-US" sz="2400" dirty="0"/>
              <a:t>“I sometimes think about sex so much that it gets on my nerves.”</a:t>
            </a:r>
          </a:p>
          <a:p>
            <a:pPr lvl="1"/>
            <a:r>
              <a:rPr lang="en-US" sz="2800" dirty="0"/>
              <a:t>Impulsivity: Measured with 7 items from MIDSA (Knight &amp; </a:t>
            </a:r>
            <a:r>
              <a:rPr lang="en-US" sz="2800" dirty="0" err="1"/>
              <a:t>Guay</a:t>
            </a:r>
            <a:r>
              <a:rPr lang="en-US" sz="2800" dirty="0"/>
              <a:t>, 2006)</a:t>
            </a:r>
          </a:p>
          <a:p>
            <a:pPr lvl="2"/>
            <a:r>
              <a:rPr lang="en-US" sz="2400" dirty="0"/>
              <a:t>Five-point Likert-scale: “0 = definitely false” to “4 = definitely true”</a:t>
            </a:r>
          </a:p>
          <a:p>
            <a:pPr lvl="2"/>
            <a:r>
              <a:rPr lang="en-US" sz="2400" dirty="0"/>
              <a:t>“I do things that make me feel really bad about myself.”</a:t>
            </a:r>
          </a:p>
          <a:p>
            <a:pPr lvl="2"/>
            <a:r>
              <a:rPr lang="en-US" sz="2400" dirty="0"/>
              <a:t>Group mean centered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Measures: Level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/>
              <a:t>Sex offense type: rapist, incest, extrafamilial child molester, child sexual exploitation material</a:t>
            </a:r>
          </a:p>
          <a:p>
            <a:pPr lvl="2"/>
            <a:r>
              <a:rPr lang="en-US" sz="2400" dirty="0"/>
              <a:t>Child offenses against individuals younger than 16</a:t>
            </a:r>
          </a:p>
          <a:p>
            <a:pPr lvl="2"/>
            <a:r>
              <a:rPr lang="en-US" sz="2400" dirty="0"/>
              <a:t>Based on records</a:t>
            </a:r>
          </a:p>
          <a:p>
            <a:pPr lvl="2"/>
            <a:r>
              <a:rPr lang="en-US" sz="2400" dirty="0"/>
              <a:t>Dummy coded variables created, rapist set as reference</a:t>
            </a:r>
          </a:p>
          <a:p>
            <a:pPr lvl="1"/>
            <a:r>
              <a:rPr lang="en-US" sz="2800" dirty="0"/>
              <a:t>Age: Covariate</a:t>
            </a:r>
          </a:p>
          <a:p>
            <a:pPr lvl="2"/>
            <a:r>
              <a:rPr lang="en-US" sz="2400" dirty="0"/>
              <a:t>Group mean centered</a:t>
            </a:r>
          </a:p>
        </p:txBody>
      </p:sp>
    </p:spTree>
    <p:extLst>
      <p:ext uri="{BB962C8B-B14F-4D97-AF65-F5344CB8AC3E}">
        <p14:creationId xmlns:p14="http://schemas.microsoft.com/office/powerpoint/2010/main" val="377750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Measures: Level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/>
              <a:t>Administration type: clinical or research</a:t>
            </a:r>
          </a:p>
          <a:p>
            <a:pPr lvl="2"/>
            <a:r>
              <a:rPr lang="en-US" sz="2200" dirty="0"/>
              <a:t>Research coded as 1</a:t>
            </a:r>
          </a:p>
          <a:p>
            <a:pPr lvl="1"/>
            <a:r>
              <a:rPr lang="en-US" sz="2800" dirty="0"/>
              <a:t>Group mean variables: impulsivity, age</a:t>
            </a:r>
          </a:p>
          <a:p>
            <a:pPr lvl="1"/>
            <a:r>
              <a:rPr lang="en-US" sz="2800" dirty="0"/>
              <a:t>Clustering variable: administration location</a:t>
            </a:r>
            <a:endParaRPr lang="en-US" sz="2600" dirty="0"/>
          </a:p>
          <a:p>
            <a:pPr lvl="2"/>
            <a:r>
              <a:rPr lang="en-US" sz="2400" dirty="0"/>
              <a:t>7 locations</a:t>
            </a:r>
          </a:p>
          <a:p>
            <a:pPr lvl="2"/>
            <a:r>
              <a:rPr lang="en-US" sz="2400" dirty="0"/>
              <a:t>Varied by type of institution</a:t>
            </a:r>
          </a:p>
          <a:p>
            <a:pPr lvl="2"/>
            <a:r>
              <a:rPr lang="en-US" sz="2400" dirty="0"/>
              <a:t>Varied by region in U.S.</a:t>
            </a:r>
          </a:p>
        </p:txBody>
      </p:sp>
    </p:spTree>
    <p:extLst>
      <p:ext uri="{BB962C8B-B14F-4D97-AF65-F5344CB8AC3E}">
        <p14:creationId xmlns:p14="http://schemas.microsoft.com/office/powerpoint/2010/main" val="302353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 lang="en-US" sz="2600" dirty="0"/>
                  <a:t>Multilevel modeling with maximum likelihood estimation</a:t>
                </a:r>
              </a:p>
              <a:p>
                <a:pPr lvl="2"/>
                <a:r>
                  <a:rPr lang="en-US" sz="2400" dirty="0"/>
                  <a:t>Additive model, no random variation in impulsivity</a:t>
                </a:r>
              </a:p>
              <a:p>
                <a:pPr lvl="2"/>
                <a:r>
                  <a:rPr lang="en-US" sz="2400" dirty="0"/>
                  <a:t>Additive model, random variation in impulsivity</a:t>
                </a:r>
              </a:p>
              <a:p>
                <a:pPr lvl="2"/>
                <a:r>
                  <a:rPr lang="en-US" sz="2400" dirty="0"/>
                  <a:t>Interactive model: sex offense X impulsivity</a:t>
                </a:r>
              </a:p>
              <a:p>
                <a:pPr lvl="1"/>
                <a:r>
                  <a:rPr lang="en-US" sz="2600" dirty="0"/>
                  <a:t>Is a multilevel model appropriate?</a:t>
                </a:r>
              </a:p>
              <a:p>
                <a:pPr lvl="2"/>
                <a:r>
                  <a:rPr lang="en-US" sz="2400" dirty="0"/>
                  <a:t>Multilevel null model significantly better than OLS mean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=40.6,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&lt;0.001)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ICC: 0.156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.176 SD = 0.420 (95% CI: .219, .769)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57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600" dirty="0"/>
              <a:t>Multilevel modeling</a:t>
            </a:r>
          </a:p>
          <a:p>
            <a:pPr lvl="2"/>
            <a:r>
              <a:rPr lang="en-US" sz="2400" dirty="0"/>
              <a:t>Significant variation between groups</a:t>
            </a:r>
          </a:p>
          <a:p>
            <a:pPr lvl="2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F21B5-5ECE-3DAB-17B1-687AA79D6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52437"/>
            <a:ext cx="8343900" cy="595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42A88-7FB6-D567-F787-EA99C01AC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452436"/>
            <a:ext cx="83439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2068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DDAEC1A3-B18D-969F-EFCB-59771E5DEB2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069699373"/>
                  </p:ext>
                </p:extLst>
              </p:nvPr>
            </p:nvGraphicFramePr>
            <p:xfrm>
              <a:off x="2173742" y="889009"/>
              <a:ext cx="8891588" cy="525779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627634">
                      <a:extLst>
                        <a:ext uri="{9D8B030D-6E8A-4147-A177-3AD203B41FA5}">
                          <a16:colId xmlns:a16="http://schemas.microsoft.com/office/drawing/2014/main" val="2543043321"/>
                        </a:ext>
                      </a:extLst>
                    </a:gridCol>
                    <a:gridCol w="1543293">
                      <a:extLst>
                        <a:ext uri="{9D8B030D-6E8A-4147-A177-3AD203B41FA5}">
                          <a16:colId xmlns:a16="http://schemas.microsoft.com/office/drawing/2014/main" val="2997539919"/>
                        </a:ext>
                      </a:extLst>
                    </a:gridCol>
                    <a:gridCol w="1634075">
                      <a:extLst>
                        <a:ext uri="{9D8B030D-6E8A-4147-A177-3AD203B41FA5}">
                          <a16:colId xmlns:a16="http://schemas.microsoft.com/office/drawing/2014/main" val="333487925"/>
                        </a:ext>
                      </a:extLst>
                    </a:gridCol>
                    <a:gridCol w="1634075">
                      <a:extLst>
                        <a:ext uri="{9D8B030D-6E8A-4147-A177-3AD203B41FA5}">
                          <a16:colId xmlns:a16="http://schemas.microsoft.com/office/drawing/2014/main" val="3571502812"/>
                        </a:ext>
                      </a:extLst>
                    </a:gridCol>
                    <a:gridCol w="1452511">
                      <a:extLst>
                        <a:ext uri="{9D8B030D-6E8A-4147-A177-3AD203B41FA5}">
                          <a16:colId xmlns:a16="http://schemas.microsoft.com/office/drawing/2014/main" val="3359722400"/>
                        </a:ext>
                      </a:extLst>
                    </a:gridCol>
                  </a:tblGrid>
                  <a:tr h="2503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Null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Additive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M2 + Random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Interactive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0186132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(Intercept)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1.66(0.17)***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3.11(2.68)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3.11(2.68)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3.11(2.70)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331503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Adminty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-0.88(0.85)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-0.88(0.85)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-0.90(0.85)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5040019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ExtrafamCM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0.17(0.13)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0.17(0.13)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0.17(0.13)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541346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Incest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0.19(0.14)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0.19(0.14)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0.19(0.14)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425747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CSEM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0.47(0.33)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0.47(0.33)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0.45(0.34)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848841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0.52(0.05)***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0.52 ***(0.05)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0.53 ***(0.10)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1845396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Loc_impul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1.49(1.19)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1.49(1.19)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1.49(1.20)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720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Age_grp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-0.01(0.00)**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-0.01(0.00)**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-0.01(0.00)**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25773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Loc_age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-0.08(0.04)*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-0.08(0.04)*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-0.08(0.04)*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4241368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ExtrafamCM:impul_grp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­-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0.01(0.14)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1115981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Incest:impul_grp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-0.01(0.15)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985169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CSEM:impul_grp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-0.06(0.16)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059876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LRT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Helvetica" panose="020B0604020202020204" pitchFamily="34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Helvetica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NA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103.67***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.187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762817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LRT df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8981711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AIC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996.11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932.52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934.52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944.65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2128386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BIC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1007.68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974.93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980.78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998.62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650098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Log Likelihood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-495.06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-455.26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-455.26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-458.33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459008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Var: loc_code (Intercept)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0.18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0.06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0001263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Var: Residual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0.96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0.74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0.74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0.75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173368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Var: loc_code.1 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0.00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866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DDAEC1A3-B18D-969F-EFCB-59771E5DEB2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069699373"/>
                  </p:ext>
                </p:extLst>
              </p:nvPr>
            </p:nvGraphicFramePr>
            <p:xfrm>
              <a:off x="2173742" y="889009"/>
              <a:ext cx="8891588" cy="525779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627634">
                      <a:extLst>
                        <a:ext uri="{9D8B030D-6E8A-4147-A177-3AD203B41FA5}">
                          <a16:colId xmlns:a16="http://schemas.microsoft.com/office/drawing/2014/main" val="2543043321"/>
                        </a:ext>
                      </a:extLst>
                    </a:gridCol>
                    <a:gridCol w="1543293">
                      <a:extLst>
                        <a:ext uri="{9D8B030D-6E8A-4147-A177-3AD203B41FA5}">
                          <a16:colId xmlns:a16="http://schemas.microsoft.com/office/drawing/2014/main" val="2997539919"/>
                        </a:ext>
                      </a:extLst>
                    </a:gridCol>
                    <a:gridCol w="1634075">
                      <a:extLst>
                        <a:ext uri="{9D8B030D-6E8A-4147-A177-3AD203B41FA5}">
                          <a16:colId xmlns:a16="http://schemas.microsoft.com/office/drawing/2014/main" val="333487925"/>
                        </a:ext>
                      </a:extLst>
                    </a:gridCol>
                    <a:gridCol w="1634075">
                      <a:extLst>
                        <a:ext uri="{9D8B030D-6E8A-4147-A177-3AD203B41FA5}">
                          <a16:colId xmlns:a16="http://schemas.microsoft.com/office/drawing/2014/main" val="3571502812"/>
                        </a:ext>
                      </a:extLst>
                    </a:gridCol>
                    <a:gridCol w="1452511">
                      <a:extLst>
                        <a:ext uri="{9D8B030D-6E8A-4147-A177-3AD203B41FA5}">
                          <a16:colId xmlns:a16="http://schemas.microsoft.com/office/drawing/2014/main" val="3359722400"/>
                        </a:ext>
                      </a:extLst>
                    </a:gridCol>
                  </a:tblGrid>
                  <a:tr h="2503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Null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Additive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M2 + Random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Interactive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0186132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(Intercept)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1.66(0.17)***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3.11(2.68)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3.11(2.68)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3.11(2.70)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331503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Adminty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-0.88(0.85)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-0.88(0.85)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-0.90(0.85)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5040019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ExtrafamCM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0.17(0.13)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0.17(0.13)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0.17(0.13)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541346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Incest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0.19(0.14)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0.19(0.14)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0.19(0.14)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425747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CSEM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0.47(0.33)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0.47(0.33)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0.45(0.34)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848841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0.52(0.05)***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0.52 ***(0.05)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0.53 ***(0.10)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1845396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Loc_impul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1.49(1.19)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1.49(1.19)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1.49(1.20)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720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Age_grp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-0.01(0.00)**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-0.01(0.00)**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-0.01(0.00)**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25773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Loc_age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-0.08(0.04)*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-0.08(0.04)*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-0.08(0.04)*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4241368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ExtrafamCM:impul_grp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­-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0.01(0.14)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1115981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Incest:impul_grp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-0.01(0.15)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985169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CSEM:impul_grp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-0.06(0.16)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059876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317073" r="-238979" b="-7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NA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103.67***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.187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762817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LRT df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8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8981711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AIC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996.11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932.52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934.52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944.65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2128386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BIC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1007.68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974.93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980.78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998.62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6500985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Log Likelihood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-495.06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-455.26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-455.26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-458.33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4590084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Var: loc_code (Intercept)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0.18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0.06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0001263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Var: Residual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0.96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0.74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0.74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0.75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1733687"/>
                      </a:ext>
                    </a:extLst>
                  </a:tr>
                  <a:tr h="25037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Var: loc_code.1 impul_grp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0.00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333333"/>
                              </a:solidFill>
                              <a:effectLst/>
                              <a:latin typeface="Helvetica" panose="020B060402020202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866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E6628A2C-1A87-3FCF-81F6-DE55897F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742" y="162057"/>
            <a:ext cx="9497559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47079-426F-CBAB-BE33-E7E3E37D11D0}"/>
              </a:ext>
            </a:extLst>
          </p:cNvPr>
          <p:cNvSpPr txBox="1"/>
          <p:nvPr/>
        </p:nvSpPr>
        <p:spPr>
          <a:xfrm>
            <a:off x="2173742" y="6304289"/>
            <a:ext cx="44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 &lt; .05	**p &lt; .01	***p &lt; .001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FF0B9-0CDA-A16B-FFB6-7A38B8FA544C}"/>
              </a:ext>
            </a:extLst>
          </p:cNvPr>
          <p:cNvSpPr/>
          <p:nvPr/>
        </p:nvSpPr>
        <p:spPr>
          <a:xfrm>
            <a:off x="6133353" y="889009"/>
            <a:ext cx="1320800" cy="525779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1: Significant effects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 lang="en-US" sz="2800" dirty="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=−0.01, 95%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:−0.02, −0.004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600" dirty="0"/>
                  <a:t>Impulsivity: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𝑖𝑚𝑝𝑢𝑙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=0.52, 95%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:0.41, 0.62</m:t>
                    </m:r>
                  </m:oMath>
                </a14:m>
                <a:endParaRPr lang="en-US" sz="2600" b="0" dirty="0"/>
              </a:p>
              <a:p>
                <a:pPr lvl="2"/>
                <a:r>
                  <a:rPr lang="en-US" sz="2400" b="0" dirty="0"/>
                  <a:t>Pr</a:t>
                </a:r>
                <a:r>
                  <a:rPr lang="en-US" sz="2400" dirty="0"/>
                  <a:t>oportion of variance reduction due to impulsivity: 0.207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6293F90-3EC2-A1E4-80AB-F4E7A16D8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26" y="584835"/>
            <a:ext cx="83439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Offender Type</a:t>
            </a:r>
            <a:endParaRPr lang="en-US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 lang="en-US" sz="2800" dirty="0"/>
                  <a:t>Rapists: No significant difference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=3.11,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=7.24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=1.16,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=0.28</m:t>
                    </m:r>
                  </m:oMath>
                </a14:m>
                <a:endParaRPr lang="en-US" sz="2400" b="0" dirty="0"/>
              </a:p>
              <a:p>
                <a:pPr lvl="2"/>
                <a:r>
                  <a:rPr lang="en-US" sz="2400" dirty="0"/>
                  <a:t>LHT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𝑒𝑥𝑡𝑟𝑎𝑓𝑎𝑚𝐶𝑀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𝑖𝑛𝑐𝑒𝑠𝑡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𝐶𝑆𝐸𝑀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=3.70,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.30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800" dirty="0"/>
                  <a:t>CSEM compared to other in-person child offenders</a:t>
                </a:r>
              </a:p>
              <a:p>
                <a:pPr lvl="2"/>
                <a:r>
                  <a:rPr lang="en-US" sz="2400" dirty="0"/>
                  <a:t>GLHT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𝑒𝑥𝑡𝑟𝑎𝑓𝑎𝑚𝐶𝑀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𝐶𝑆𝐸𝑀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𝑖𝑛𝑐𝑒𝑠𝑡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𝐶𝑆𝐸𝑀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𝑒𝑥𝑡𝑟𝑎𝑓𝑎𝑚𝐶𝑀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𝐶𝑆𝐸𝑀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: Z = -0.916, p = 0.360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𝑖𝑛𝑐𝑒𝑠𝑡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𝐶𝑆𝐸𝑀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: Z = -0.813, p = 0.416</a:t>
                </a:r>
              </a:p>
              <a:p>
                <a:pPr lvl="3"/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6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Sexual Offending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Heterogeneous group (</a:t>
            </a:r>
            <a:r>
              <a:rPr lang="en-US" sz="2800" dirty="0" err="1"/>
              <a:t>Robertiello</a:t>
            </a:r>
            <a:r>
              <a:rPr lang="en-US" sz="2800" dirty="0"/>
              <a:t> &amp; Terry, 2007)</a:t>
            </a:r>
          </a:p>
          <a:p>
            <a:pPr lvl="1"/>
            <a:r>
              <a:rPr lang="en-US" sz="2400" dirty="0"/>
              <a:t>Targets</a:t>
            </a:r>
          </a:p>
          <a:p>
            <a:pPr lvl="1"/>
            <a:r>
              <a:rPr lang="en-US" sz="2400" dirty="0"/>
              <a:t>Motivations</a:t>
            </a:r>
          </a:p>
          <a:p>
            <a:pPr lvl="1"/>
            <a:r>
              <a:rPr lang="en-US" sz="2400" dirty="0"/>
              <a:t>Tactics</a:t>
            </a:r>
          </a:p>
          <a:p>
            <a:r>
              <a:rPr lang="en-US" sz="2800" dirty="0"/>
              <a:t>Identify risk factors for specific subgroups</a:t>
            </a:r>
          </a:p>
          <a:p>
            <a:pPr lvl="1"/>
            <a:r>
              <a:rPr lang="en-US" sz="2400" dirty="0"/>
              <a:t>Rapists,  incest, extrafamilial child molesters,  child sexual exploitation material</a:t>
            </a:r>
          </a:p>
        </p:txBody>
      </p:sp>
    </p:spTree>
    <p:extLst>
      <p:ext uri="{BB962C8B-B14F-4D97-AF65-F5344CB8AC3E}">
        <p14:creationId xmlns:p14="http://schemas.microsoft.com/office/powerpoint/2010/main" val="126559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212" y="3012141"/>
            <a:ext cx="8408356" cy="616413"/>
          </a:xfrm>
        </p:spPr>
        <p:txBody>
          <a:bodyPr/>
          <a:lstStyle/>
          <a:p>
            <a:r>
              <a:rPr lang="en-US" sz="4800" dirty="0"/>
              <a:t>Residuals look good!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38B59-E127-3122-7827-5CD24B3C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52437"/>
            <a:ext cx="8343900" cy="595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2BF636-8121-24FE-E3F6-73C3B8A1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46" y="452437"/>
            <a:ext cx="8557504" cy="610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1A0421-4521-E35C-CE0B-DA88EB909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46" y="457200"/>
            <a:ext cx="8557504" cy="6105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3210D8-37BC-0420-1F02-524B0C2BA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846" y="447674"/>
            <a:ext cx="8557504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5545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400" dirty="0"/>
              <a:t>H1: Impulsivity will be significantly positively associated with hypersexuality.</a:t>
            </a:r>
          </a:p>
          <a:p>
            <a:pPr lvl="2"/>
            <a:r>
              <a:rPr lang="en-US" sz="2200" dirty="0"/>
              <a:t>Supported</a:t>
            </a:r>
          </a:p>
          <a:p>
            <a:pPr lvl="1"/>
            <a:r>
              <a:rPr lang="en-US" sz="2400" dirty="0"/>
              <a:t>H2: Rapists will show a significantly stronger association between impulsivity and hypersexuality than other offenders.</a:t>
            </a:r>
          </a:p>
          <a:p>
            <a:pPr lvl="2"/>
            <a:r>
              <a:rPr lang="en-US" sz="2200" dirty="0"/>
              <a:t>Not supported</a:t>
            </a:r>
          </a:p>
          <a:p>
            <a:pPr lvl="1"/>
            <a:r>
              <a:rPr lang="en-US" sz="2400" dirty="0"/>
              <a:t>H3: CSEM offenders will show significantly greater association between impulsivity and hypersexuality than incest offenders and extrafamilial child molesters.</a:t>
            </a:r>
          </a:p>
          <a:p>
            <a:pPr lvl="2"/>
            <a:r>
              <a:rPr lang="en-US" sz="2200" dirty="0"/>
              <a:t>Not supported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92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Implications and Limitations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400" dirty="0"/>
              <a:t>Limitations</a:t>
            </a:r>
          </a:p>
          <a:p>
            <a:pPr lvl="2"/>
            <a:r>
              <a:rPr lang="en-US" sz="2200" dirty="0"/>
              <a:t>Small clinical sample</a:t>
            </a:r>
          </a:p>
          <a:p>
            <a:pPr lvl="2"/>
            <a:r>
              <a:rPr lang="en-US" sz="2200" dirty="0"/>
              <a:t>No mixed offenders</a:t>
            </a:r>
          </a:p>
          <a:p>
            <a:pPr lvl="2"/>
            <a:r>
              <a:rPr lang="en-US" sz="2200" dirty="0"/>
              <a:t>Relatively little known about institutions</a:t>
            </a:r>
          </a:p>
          <a:p>
            <a:pPr lvl="1"/>
            <a:r>
              <a:rPr lang="en-US" sz="2400" dirty="0"/>
              <a:t>Provides support for association between impulsivity and hypersexuality</a:t>
            </a:r>
          </a:p>
          <a:p>
            <a:pPr lvl="1"/>
            <a:r>
              <a:rPr lang="en-US" sz="2400" dirty="0"/>
              <a:t>Inclusion of multiple types of child-target offender</a:t>
            </a:r>
          </a:p>
          <a:p>
            <a:pPr lvl="1"/>
            <a:r>
              <a:rPr lang="en-US" sz="2400" dirty="0"/>
              <a:t>Future directions: Impact of sexual offenders</a:t>
            </a:r>
          </a:p>
        </p:txBody>
      </p:sp>
    </p:spTree>
    <p:extLst>
      <p:ext uri="{BB962C8B-B14F-4D97-AF65-F5344CB8AC3E}">
        <p14:creationId xmlns:p14="http://schemas.microsoft.com/office/powerpoint/2010/main" val="218454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63471-8CB3-B3FD-2497-C2BD5BCA7581}"/>
              </a:ext>
            </a:extLst>
          </p:cNvPr>
          <p:cNvSpPr txBox="1"/>
          <p:nvPr/>
        </p:nvSpPr>
        <p:spPr>
          <a:xfrm>
            <a:off x="1540701" y="1642396"/>
            <a:ext cx="90938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dirty="0">
                <a:effectLst/>
              </a:rPr>
              <a:t>Browne, K. D., Hines, M., &amp; Tully, R. J. (2018). The differences between sex offenders who </a:t>
            </a:r>
            <a:r>
              <a:rPr lang="en-US" dirty="0" err="1">
                <a:effectLst/>
              </a:rPr>
              <a:t>victimise</a:t>
            </a:r>
            <a:r>
              <a:rPr lang="en-US" dirty="0">
                <a:effectLst/>
              </a:rPr>
              <a:t> older women and sex offenders who offend against children. </a:t>
            </a:r>
            <a:r>
              <a:rPr lang="en-US" i="1" dirty="0">
                <a:effectLst/>
              </a:rPr>
              <a:t>Aging &amp; Mental Health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22</a:t>
            </a:r>
            <a:r>
              <a:rPr lang="en-US" dirty="0">
                <a:effectLst/>
              </a:rPr>
              <a:t>(1), 11–18. </a:t>
            </a:r>
            <a:r>
              <a:rPr lang="en-US" dirty="0">
                <a:effectLst/>
                <a:hlinkClick r:id="rId2"/>
              </a:rPr>
              <a:t>https://doi.org/10.1080/13607863.2016.1202892</a:t>
            </a:r>
            <a:endParaRPr lang="en-US" dirty="0">
              <a:effectLst/>
            </a:endParaRPr>
          </a:p>
          <a:p>
            <a:pPr marL="457200" indent="-457200"/>
            <a:r>
              <a:rPr lang="en-US" dirty="0">
                <a:effectLst/>
              </a:rPr>
              <a:t>Knight, R. A., &amp; Du, R. (2021). The Structure, Covariates, and Etiology of Hypersexuality: Implications for Sexual Offending. </a:t>
            </a:r>
            <a:r>
              <a:rPr lang="en-US" i="1" dirty="0">
                <a:effectLst/>
              </a:rPr>
              <a:t>Current Psychiatry Reports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23</a:t>
            </a:r>
            <a:r>
              <a:rPr lang="en-US" dirty="0">
                <a:effectLst/>
              </a:rPr>
              <a:t>(8), 50. </a:t>
            </a:r>
            <a:r>
              <a:rPr lang="en-US" dirty="0">
                <a:effectLst/>
                <a:hlinkClick r:id="rId3"/>
              </a:rPr>
              <a:t>https://doi.org/10.1007/s11920-021-01260-w</a:t>
            </a:r>
            <a:endParaRPr lang="en-US" dirty="0">
              <a:effectLst/>
            </a:endParaRPr>
          </a:p>
          <a:p>
            <a:pPr marL="457200" indent="-457200"/>
            <a:r>
              <a:rPr lang="en-US" dirty="0">
                <a:effectLst/>
              </a:rPr>
              <a:t>Knight, R. A., &amp; Sims-Knight, J. (2011). Risk Factors for Sexual Violence. In J. White, M. P. Koss, &amp; A. E. </a:t>
            </a:r>
            <a:r>
              <a:rPr lang="en-US" dirty="0" err="1">
                <a:effectLst/>
              </a:rPr>
              <a:t>Kazdin</a:t>
            </a:r>
            <a:r>
              <a:rPr lang="en-US" dirty="0">
                <a:effectLst/>
              </a:rPr>
              <a:t> (Eds.), </a:t>
            </a:r>
            <a:r>
              <a:rPr lang="en-US" i="1" dirty="0">
                <a:effectLst/>
              </a:rPr>
              <a:t>Violence Against Women and Children</a:t>
            </a:r>
            <a:r>
              <a:rPr lang="en-US" dirty="0">
                <a:effectLst/>
              </a:rPr>
              <a:t> (First). American Psychological Association.</a:t>
            </a:r>
          </a:p>
          <a:p>
            <a:pPr marL="457200" indent="-457200"/>
            <a:r>
              <a:rPr lang="en-US" dirty="0" err="1">
                <a:effectLst/>
              </a:rPr>
              <a:t>Prentky</a:t>
            </a:r>
            <a:r>
              <a:rPr lang="en-US" dirty="0">
                <a:effectLst/>
              </a:rPr>
              <a:t>, R. A., Knight, R. A., Rosenberg, R., &amp; Lee, A. (1989). A Path Analytic Approach to the Validation of a Taxonomic System for Classifying Child Molesters. </a:t>
            </a:r>
            <a:r>
              <a:rPr lang="en-US" i="1" dirty="0">
                <a:effectLst/>
              </a:rPr>
              <a:t>Journal of Quantitative Criminology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</a:t>
            </a:r>
            <a:r>
              <a:rPr lang="en-US" dirty="0">
                <a:effectLst/>
              </a:rPr>
              <a:t>(3), 231–257.</a:t>
            </a:r>
          </a:p>
          <a:p>
            <a:pPr marL="457200" indent="-457200"/>
            <a:r>
              <a:rPr lang="en-US" dirty="0" err="1">
                <a:effectLst/>
              </a:rPr>
              <a:t>Robertiello</a:t>
            </a:r>
            <a:r>
              <a:rPr lang="en-US" dirty="0">
                <a:effectLst/>
              </a:rPr>
              <a:t>, G., &amp; Terry, K. J. (2007). Can we profile sex offenders? A review of sex offender typologies. </a:t>
            </a:r>
            <a:r>
              <a:rPr lang="en-US" i="1" dirty="0">
                <a:effectLst/>
              </a:rPr>
              <a:t>Aggression and Violent Behavior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12</a:t>
            </a:r>
            <a:r>
              <a:rPr lang="en-US" dirty="0">
                <a:effectLst/>
              </a:rPr>
              <a:t>(5), 508–518. </a:t>
            </a:r>
            <a:r>
              <a:rPr lang="en-US" dirty="0">
                <a:effectLst/>
                <a:hlinkClick r:id="rId4"/>
              </a:rPr>
              <a:t>https://doi.org/10.1016/j.avb.2007.02.010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56" y="3095244"/>
            <a:ext cx="4169664" cy="66751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Hypersexuality and Impulsivity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Hypersexuality: excessive sexual thoughts that are difficult or impossible to control (Knight &amp; Du,  2021) </a:t>
            </a:r>
          </a:p>
          <a:p>
            <a:pPr lvl="1"/>
            <a:r>
              <a:rPr lang="en-US" sz="2600" dirty="0"/>
              <a:t>Associated with sexual coercion and deviance (Knight &amp; Sims-Knight 2011)</a:t>
            </a:r>
          </a:p>
          <a:p>
            <a:r>
              <a:rPr lang="en-US" sz="2800" dirty="0"/>
              <a:t>Impulsivity: Tendency to act without thinking and without consideration for consequences</a:t>
            </a:r>
          </a:p>
          <a:p>
            <a:pPr lvl="1"/>
            <a:r>
              <a:rPr lang="en-US" sz="2600" dirty="0"/>
              <a:t>Mixed findings for the association  between impulsivity and hypersexuality (Knight &amp; Du, 2021)</a:t>
            </a:r>
          </a:p>
          <a:p>
            <a:pPr lvl="2"/>
            <a:r>
              <a:rPr lang="en-US" sz="2200" dirty="0"/>
              <a:t>Rapists vs child sexual offenders (Browne et al., 2018; </a:t>
            </a:r>
            <a:r>
              <a:rPr lang="en-US" sz="2200" dirty="0" err="1"/>
              <a:t>Prentky</a:t>
            </a:r>
            <a:r>
              <a:rPr lang="en-US" sz="2200" dirty="0"/>
              <a:t> et al., 1989)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9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Current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Examine the association between hypersexuality and impulsivity in sexual offenders</a:t>
            </a:r>
          </a:p>
          <a:p>
            <a:pPr lvl="1"/>
            <a:r>
              <a:rPr lang="en-US" sz="2400" dirty="0"/>
              <a:t>Differentiated by victim type: rapists, incest, extrafamilial child molesters, child sexual exploitation material offenders</a:t>
            </a:r>
          </a:p>
          <a:p>
            <a:pPr lvl="1"/>
            <a:r>
              <a:rPr lang="en-US" sz="2400" dirty="0"/>
              <a:t>Pure offense type: no mixed offenders</a:t>
            </a:r>
          </a:p>
          <a:p>
            <a:r>
              <a:rPr lang="en-US" sz="2800" dirty="0"/>
              <a:t>Clustered based on institution where measurement was delivered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4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Hypotheses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/>
              <a:t>H1: Impulsivity will be significantly positively associated with hypersexuality.</a:t>
            </a:r>
          </a:p>
        </p:txBody>
      </p:sp>
    </p:spTree>
    <p:extLst>
      <p:ext uri="{BB962C8B-B14F-4D97-AF65-F5344CB8AC3E}">
        <p14:creationId xmlns:p14="http://schemas.microsoft.com/office/powerpoint/2010/main" val="56810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Model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2"/>
                <a:r>
                  <a:rPr lang="en-US" sz="2600" dirty="0"/>
                  <a:t>Level 1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h𝑦𝑝𝑒𝑟𝑠𝑒𝑥𝑢𝑎𝑙𝑖𝑡𝑦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𝑖𝑚𝑝𝑢𝑙𝑠𝑖𝑣𝑖𝑡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𝑒𝑥𝑡𝑟𝑎𝑓𝑎𝑚𝐶𝑀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𝐶𝑆𝐸𝑀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sz="2400" dirty="0"/>
                  <a:t>Level 2</a:t>
                </a:r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𝑎𝑑𝑚𝑖𝑛𝑡𝑦𝑝𝑒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𝑖𝑚𝑝𝑢𝑙𝑠𝑖𝑣𝑖𝑡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lvl="2"/>
                <a:r>
                  <a:rPr lang="en-US" sz="1800" dirty="0"/>
                  <a:t>Combined model</a:t>
                </a:r>
              </a:p>
              <a:p>
                <a:pPr marL="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h𝑦𝑝𝑒𝑟𝑠𝑒𝑥𝑢𝑎𝑙𝑖𝑡𝑦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𝑎𝑑𝑚𝑖𝑛𝑡𝑦𝑝𝑒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𝑎𝑔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𝑒𝑥𝑡𝑟𝑎𝑓𝑎𝑚𝐶𝑀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𝑖𝑛𝑐𝑒𝑠𝑡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𝐶𝑆𝐸𝑀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𝑎𝑔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64" t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33FA12-5E4C-76C3-BC84-AE45727FDEB6}"/>
              </a:ext>
            </a:extLst>
          </p:cNvPr>
          <p:cNvCxnSpPr>
            <a:cxnSpLocks/>
          </p:cNvCxnSpPr>
          <p:nvPr/>
        </p:nvCxnSpPr>
        <p:spPr>
          <a:xfrm>
            <a:off x="699785" y="6039522"/>
            <a:ext cx="17767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9D1610-0543-526B-C7AD-6FFE8CD9C42A}"/>
              </a:ext>
            </a:extLst>
          </p:cNvPr>
          <p:cNvCxnSpPr/>
          <p:nvPr/>
        </p:nvCxnSpPr>
        <p:spPr>
          <a:xfrm>
            <a:off x="6182509" y="3878691"/>
            <a:ext cx="32272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Hypotheses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E172-565F-53B0-6A3B-AF67B1359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/>
              <a:t>H2: Rapists will show a significantly stronger association between impulsivity and hypersexuality than other offenders.</a:t>
            </a:r>
          </a:p>
          <a:p>
            <a:pPr lvl="1"/>
            <a:r>
              <a:rPr lang="en-US" sz="2800" dirty="0"/>
              <a:t>H3: CSEM offenders will show significantly greater association between impulsivity and hypersexuality than incest offenders and extrafamilial child molesters.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9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Model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2"/>
                <a:r>
                  <a:rPr lang="en-US" sz="2600" dirty="0"/>
                  <a:t>Level 1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h𝑦𝑝𝑒𝑟𝑠𝑒𝑥𝑢𝑎𝑙𝑖𝑡𝑦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𝑖𝑚𝑝𝑢𝑙𝑠𝑖𝑣𝑖𝑡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𝑒𝑥𝑡𝑟𝑎𝑓𝑎𝑚𝐶𝑀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𝐶𝑆𝐸𝑀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sz="2400" dirty="0"/>
                  <a:t>Level 2</a:t>
                </a:r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𝑎𝑑𝑚𝑖𝑛𝑡𝑦𝑝𝑒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𝑖𝑚𝑝𝑢𝑙𝑠𝑖𝑣𝑖𝑡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𝑒𝑥𝑡𝑟𝑎𝑓𝑎𝑚𝐶𝑀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𝑖𝑛𝑐𝑒𝑠𝑡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𝐶𝑆𝐸𝑀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79552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lvl="2"/>
                <a:r>
                  <a:rPr lang="en-US" sz="1800" dirty="0"/>
                  <a:t>Combined model</a:t>
                </a:r>
              </a:p>
              <a:p>
                <a:pPr marL="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h𝑦𝑝𝑒𝑟𝑠𝑒𝑥𝑢𝑎𝑙𝑖𝑡𝑦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𝑎𝑑𝑚𝑖𝑛𝑡𝑦𝑝𝑒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𝑎𝑔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𝑒𝑥𝑡𝑟𝑎𝑓𝑎𝑚𝐶𝑀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𝑖𝑛𝑐𝑒𝑠𝑡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𝐶𝑆𝐸𝑀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202C8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𝑖𝑚𝑝𝑢𝑙𝑠𝑖𝑣𝑖𝑡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𝑒𝑥𝑡𝑟𝑎𝑓𝑎𝑚𝐶𝑀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𝑖𝑛𝑐𝑒𝑠𝑡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𝐶𝑆𝐸𝑀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𝑎𝑔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2BE172-565F-53B0-6A3B-AF67B1359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64" t="-1374" b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{E3A12393-9319-41CE-AAEE-E9B3FC1DE3A3}tf78438558_win32</Template>
  <TotalTime>11077</TotalTime>
  <Words>1788</Words>
  <Application>Microsoft Office PowerPoint</Application>
  <PresentationFormat>Widescreen</PresentationFormat>
  <Paragraphs>327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Helvetica</vt:lpstr>
      <vt:lpstr>Sabon Next LT</vt:lpstr>
      <vt:lpstr>Times New Roman</vt:lpstr>
      <vt:lpstr>Office Theme</vt:lpstr>
      <vt:lpstr>An examination of hypersexuality and impulsivity in sexual offenders </vt:lpstr>
      <vt:lpstr>Sexual Offending</vt:lpstr>
      <vt:lpstr>Hypersexuality and Impulsivity</vt:lpstr>
      <vt:lpstr>The Current Project</vt:lpstr>
      <vt:lpstr>Hypotheses</vt:lpstr>
      <vt:lpstr>Model</vt:lpstr>
      <vt:lpstr>Hypotheses</vt:lpstr>
      <vt:lpstr>Model</vt:lpstr>
      <vt:lpstr>Methods</vt:lpstr>
      <vt:lpstr>Participants</vt:lpstr>
      <vt:lpstr>Measures: Level 1</vt:lpstr>
      <vt:lpstr>Measures: Level 1</vt:lpstr>
      <vt:lpstr>Measures: Level 2</vt:lpstr>
      <vt:lpstr>Analyses</vt:lpstr>
      <vt:lpstr>Analyses</vt:lpstr>
      <vt:lpstr>Results</vt:lpstr>
      <vt:lpstr>Model Results</vt:lpstr>
      <vt:lpstr>Model 1: Significant effects</vt:lpstr>
      <vt:lpstr>Offender Type</vt:lpstr>
      <vt:lpstr>Residuals look good!</vt:lpstr>
      <vt:lpstr>Discussion</vt:lpstr>
      <vt:lpstr>Summary</vt:lpstr>
      <vt:lpstr>Implications and Limitations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examination of hypersexuality and impulsivity in sexual offenders </dc:title>
  <dc:subject/>
  <dc:creator>Katherine Seavey</dc:creator>
  <cp:lastModifiedBy>Katherine Seavey</cp:lastModifiedBy>
  <cp:revision>16</cp:revision>
  <dcterms:created xsi:type="dcterms:W3CDTF">2023-04-18T21:10:47Z</dcterms:created>
  <dcterms:modified xsi:type="dcterms:W3CDTF">2023-09-07T01:33:53Z</dcterms:modified>
</cp:coreProperties>
</file>