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1945600" cx="32918400"/>
  <p:notesSz cx="6858000" cy="9144000"/>
  <p:embeddedFontLst>
    <p:embeddedFont>
      <p:font typeface="Lato"/>
      <p:regular r:id="rId7"/>
      <p:bold r:id="rId8"/>
      <p:italic r:id="rId9"/>
      <p:boldItalic r:id="rId10"/>
    </p:embeddedFont>
    <p:embeddedFont>
      <p:font typeface="Lato Black"/>
      <p:bold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385">
          <p15:clr>
            <a:srgbClr val="A4A3A4"/>
          </p15:clr>
        </p15:guide>
        <p15:guide id="2" pos="4016">
          <p15:clr>
            <a:srgbClr val="A4A3A4"/>
          </p15:clr>
        </p15:guide>
        <p15:guide id="3" pos="176">
          <p15:clr>
            <a:srgbClr val="A4A3A4"/>
          </p15:clr>
        </p15:guide>
        <p15:guide id="4" pos="497">
          <p15:clr>
            <a:srgbClr val="A4A3A4"/>
          </p15:clr>
        </p15:guide>
        <p15:guide id="5" orient="horz" pos="6912">
          <p15:clr>
            <a:srgbClr val="A4A3A4"/>
          </p15:clr>
        </p15:guide>
      </p15:sldGuideLst>
    </p:ext>
    <p:ext uri="GoogleSlidesCustomDataVersion2">
      <go:slidesCustomData xmlns:go="http://customooxmlschemas.google.com/" r:id="rId13" roundtripDataSignature="AMtx7mjAn1A6cwKfs/7XoDcm1+yDdfVs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85"/>
        <p:guide pos="4016"/>
        <p:guide pos="176"/>
        <p:guide pos="497"/>
        <p:guide pos="6912"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Black-bold.fntdata"/><Relationship Id="rId10" Type="http://schemas.openxmlformats.org/officeDocument/2006/relationships/font" Target="fonts/Lato-boldItalic.fntdata"/><Relationship Id="rId13" Type="http://customschemas.google.com/relationships/presentationmetadata" Target="metadata"/><Relationship Id="rId12" Type="http://schemas.openxmlformats.org/officeDocument/2006/relationships/font" Target="fonts/Lato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ato-regular.fntdata"/><Relationship Id="rId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Notes:</a:t>
            </a:r>
            <a:endParaRPr/>
          </a:p>
          <a:p>
            <a:pPr indent="-171450" lvl="0" marL="171450" rtl="0" algn="l">
              <a:spcBef>
                <a:spcPts val="0"/>
              </a:spcBef>
              <a:spcAft>
                <a:spcPts val="0"/>
              </a:spcAft>
              <a:buClr>
                <a:schemeClr val="dk1"/>
              </a:buClr>
              <a:buSzPts val="800"/>
              <a:buFont typeface="Arial"/>
              <a:buChar char="•"/>
            </a:pPr>
            <a:r>
              <a:rPr lang="en-US"/>
              <a:t>In Powerpoint, click View &gt; Guides</a:t>
            </a:r>
            <a:endParaRPr/>
          </a:p>
          <a:p>
            <a:pPr indent="-171450" lvl="0" marL="171450" rtl="0" algn="l">
              <a:spcBef>
                <a:spcPts val="0"/>
              </a:spcBef>
              <a:spcAft>
                <a:spcPts val="0"/>
              </a:spcAft>
              <a:buClr>
                <a:schemeClr val="dk1"/>
              </a:buClr>
              <a:buSzPts val="800"/>
              <a:buFont typeface="Arial"/>
              <a:buChar char="•"/>
            </a:pPr>
            <a:r>
              <a:rPr lang="en-US"/>
              <a:t>Keep text within gutter guides.</a:t>
            </a:r>
            <a:endParaRPr/>
          </a:p>
          <a:p>
            <a:pPr indent="-171450" lvl="0" marL="171450" rtl="0" algn="l">
              <a:spcBef>
                <a:spcPts val="0"/>
              </a:spcBef>
              <a:spcAft>
                <a:spcPts val="0"/>
              </a:spcAft>
              <a:buClr>
                <a:schemeClr val="dk1"/>
              </a:buClr>
              <a:buSzPts val="800"/>
              <a:buFont typeface="Arial"/>
              <a:buChar char="•"/>
            </a:pPr>
            <a:r>
              <a:rPr lang="en-US"/>
              <a:t>Author list: Don’t split names onto two lines (e.g., “Jimmy [break] Smith”). If that happens, use a new line, unless you need the space. </a:t>
            </a:r>
            <a:r>
              <a:rPr b="1" lang="en-US"/>
              <a:t>Bold the first names of anybody who’s presenting</a:t>
            </a:r>
            <a:r>
              <a:rPr lang="en-US"/>
              <a:t> in person.</a:t>
            </a:r>
            <a:endParaRPr/>
          </a:p>
          <a:p>
            <a:pPr indent="-171450" lvl="0" marL="171450" rtl="0" algn="l">
              <a:spcBef>
                <a:spcPts val="0"/>
              </a:spcBef>
              <a:spcAft>
                <a:spcPts val="0"/>
              </a:spcAft>
              <a:buClr>
                <a:schemeClr val="dk1"/>
              </a:buClr>
              <a:buSzPts val="800"/>
              <a:buFont typeface="Arial"/>
              <a:buChar char="•"/>
            </a:pPr>
            <a:r>
              <a:rPr lang="en-US"/>
              <a:t>Intro/methods/result: </a:t>
            </a:r>
            <a:r>
              <a:rPr b="1" lang="en-US"/>
              <a:t>Do not drop below font size 28</a:t>
            </a:r>
            <a:r>
              <a:rPr lang="en-US"/>
              <a:t>, but if you have extra space, jack up the font size until the space is full.</a:t>
            </a:r>
            <a:endParaRPr/>
          </a:p>
          <a:p>
            <a:pPr indent="-171450" lvl="0" marL="171450" rtl="0" algn="l">
              <a:spcBef>
                <a:spcPts val="0"/>
              </a:spcBef>
              <a:spcAft>
                <a:spcPts val="0"/>
              </a:spcAft>
              <a:buClr>
                <a:schemeClr val="dk1"/>
              </a:buClr>
              <a:buSzPts val="800"/>
              <a:buFont typeface="Arial"/>
              <a:buChar char="•"/>
            </a:pPr>
            <a:r>
              <a:rPr lang="en-US"/>
              <a:t>Do not use color in the sidebars except in graphs/figures. It’ll pull attention from the center and slow interpretation for passersby.</a:t>
            </a:r>
            <a:endParaRPr/>
          </a:p>
          <a:p>
            <a:pPr indent="0" lvl="0" marL="0" rtl="0" algn="l">
              <a:spcBef>
                <a:spcPts val="0"/>
              </a:spcBef>
              <a:spcAft>
                <a:spcPts val="0"/>
              </a:spcAft>
              <a:buClr>
                <a:schemeClr val="dk1"/>
              </a:buClr>
              <a:buSzPts val="800"/>
              <a:buFont typeface="Arial"/>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468880" y="3591562"/>
            <a:ext cx="27980640"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8" name="Google Shape;18;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9497059" y="-1391919"/>
            <a:ext cx="13924282" cy="28392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5" name="Google Shape;75;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405506" y="26036"/>
            <a:ext cx="18597882" cy="208826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81" name="Google Shape;81;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4" name="Google Shape;24;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245997" y="5471167"/>
            <a:ext cx="28392120"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245997" y="14686287"/>
            <a:ext cx="28392120"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30" name="Google Shape;30;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2631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6" name="Google Shape;36;p6"/>
          <p:cNvSpPr txBox="1"/>
          <p:nvPr>
            <p:ph idx="2" type="body"/>
          </p:nvPr>
        </p:nvSpPr>
        <p:spPr>
          <a:xfrm>
            <a:off x="166649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7" name="Google Shape;37;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267428"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2267431" y="5379722"/>
            <a:ext cx="13926024"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3" name="Google Shape;43;p7"/>
          <p:cNvSpPr txBox="1"/>
          <p:nvPr>
            <p:ph idx="2" type="body"/>
          </p:nvPr>
        </p:nvSpPr>
        <p:spPr>
          <a:xfrm>
            <a:off x="2267431" y="8016240"/>
            <a:ext cx="13926024"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4" name="Google Shape;44;p7"/>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5" name="Google Shape;45;p7"/>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6" name="Google Shape;46;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994608" y="3159765"/>
            <a:ext cx="16664940" cy="155956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61" name="Google Shape;61;p10"/>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2" name="Google Shape;62;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994608" y="3159765"/>
            <a:ext cx="16664940" cy="15595600"/>
          </a:xfrm>
          <a:prstGeom prst="rect">
            <a:avLst/>
          </a:prstGeom>
          <a:noFill/>
          <a:ln>
            <a:noFill/>
          </a:ln>
        </p:spPr>
      </p:sp>
      <p:sp>
        <p:nvSpPr>
          <p:cNvPr id="68" name="Google Shape;68;p11"/>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9" name="Google Shape;69;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00000">
            <a:alpha val="9803"/>
          </a:srgbClr>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88888"/>
                </a:solidFill>
                <a:latin typeface="Calibri"/>
                <a:ea typeface="Calibri"/>
                <a:cs typeface="Calibri"/>
                <a:sym typeface="Calibri"/>
              </a:defRPr>
            </a:lvl1pPr>
            <a:lvl2pPr indent="0" lvl="1" marL="0" marR="0" rtl="0" algn="r">
              <a:spcBef>
                <a:spcPts val="0"/>
              </a:spcBef>
              <a:buNone/>
              <a:defRPr b="0" i="0" sz="3840" u="none" cap="none" strike="noStrike">
                <a:solidFill>
                  <a:srgbClr val="888888"/>
                </a:solidFill>
                <a:latin typeface="Calibri"/>
                <a:ea typeface="Calibri"/>
                <a:cs typeface="Calibri"/>
                <a:sym typeface="Calibri"/>
              </a:defRPr>
            </a:lvl2pPr>
            <a:lvl3pPr indent="0" lvl="2" marL="0" marR="0" rtl="0" algn="r">
              <a:spcBef>
                <a:spcPts val="0"/>
              </a:spcBef>
              <a:buNone/>
              <a:defRPr b="0" i="0" sz="3840" u="none" cap="none" strike="noStrike">
                <a:solidFill>
                  <a:srgbClr val="888888"/>
                </a:solidFill>
                <a:latin typeface="Calibri"/>
                <a:ea typeface="Calibri"/>
                <a:cs typeface="Calibri"/>
                <a:sym typeface="Calibri"/>
              </a:defRPr>
            </a:lvl3pPr>
            <a:lvl4pPr indent="0" lvl="3" marL="0" marR="0" rtl="0" algn="r">
              <a:spcBef>
                <a:spcPts val="0"/>
              </a:spcBef>
              <a:buNone/>
              <a:defRPr b="0" i="0" sz="3840" u="none" cap="none" strike="noStrike">
                <a:solidFill>
                  <a:srgbClr val="888888"/>
                </a:solidFill>
                <a:latin typeface="Calibri"/>
                <a:ea typeface="Calibri"/>
                <a:cs typeface="Calibri"/>
                <a:sym typeface="Calibri"/>
              </a:defRPr>
            </a:lvl4pPr>
            <a:lvl5pPr indent="0" lvl="4" marL="0" marR="0" rtl="0" algn="r">
              <a:spcBef>
                <a:spcPts val="0"/>
              </a:spcBef>
              <a:buNone/>
              <a:defRPr b="0" i="0" sz="3840" u="none" cap="none" strike="noStrike">
                <a:solidFill>
                  <a:srgbClr val="888888"/>
                </a:solidFill>
                <a:latin typeface="Calibri"/>
                <a:ea typeface="Calibri"/>
                <a:cs typeface="Calibri"/>
                <a:sym typeface="Calibri"/>
              </a:defRPr>
            </a:lvl5pPr>
            <a:lvl6pPr indent="0" lvl="5" marL="0" marR="0" rtl="0" algn="r">
              <a:spcBef>
                <a:spcPts val="0"/>
              </a:spcBef>
              <a:buNone/>
              <a:defRPr b="0" i="0" sz="3840" u="none" cap="none" strike="noStrike">
                <a:solidFill>
                  <a:srgbClr val="888888"/>
                </a:solidFill>
                <a:latin typeface="Calibri"/>
                <a:ea typeface="Calibri"/>
                <a:cs typeface="Calibri"/>
                <a:sym typeface="Calibri"/>
              </a:defRPr>
            </a:lvl6pPr>
            <a:lvl7pPr indent="0" lvl="6" marL="0" marR="0" rtl="0" algn="r">
              <a:spcBef>
                <a:spcPts val="0"/>
              </a:spcBef>
              <a:buNone/>
              <a:defRPr b="0" i="0" sz="3840" u="none" cap="none" strike="noStrike">
                <a:solidFill>
                  <a:srgbClr val="888888"/>
                </a:solidFill>
                <a:latin typeface="Calibri"/>
                <a:ea typeface="Calibri"/>
                <a:cs typeface="Calibri"/>
                <a:sym typeface="Calibri"/>
              </a:defRPr>
            </a:lvl7pPr>
            <a:lvl8pPr indent="0" lvl="7" marL="0" marR="0" rtl="0" algn="r">
              <a:spcBef>
                <a:spcPts val="0"/>
              </a:spcBef>
              <a:buNone/>
              <a:defRPr b="0" i="0" sz="3840" u="none" cap="none" strike="noStrike">
                <a:solidFill>
                  <a:srgbClr val="888888"/>
                </a:solidFill>
                <a:latin typeface="Calibri"/>
                <a:ea typeface="Calibri"/>
                <a:cs typeface="Calibri"/>
                <a:sym typeface="Calibri"/>
              </a:defRPr>
            </a:lvl8pPr>
            <a:lvl9pPr indent="0" lvl="8" marL="0" marR="0" rtl="0" algn="r">
              <a:spcBef>
                <a:spcPts val="0"/>
              </a:spcBef>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00000">
            <a:alpha val="10980"/>
          </a:srgbClr>
        </a:solidFill>
      </p:bgPr>
    </p:bg>
    <p:spTree>
      <p:nvGrpSpPr>
        <p:cNvPr id="88" name="Shape 88"/>
        <p:cNvGrpSpPr/>
        <p:nvPr/>
      </p:nvGrpSpPr>
      <p:grpSpPr>
        <a:xfrm>
          <a:off x="0" y="0"/>
          <a:ext cx="0" cy="0"/>
          <a:chOff x="0" y="0"/>
          <a:chExt cx="0" cy="0"/>
        </a:xfrm>
      </p:grpSpPr>
      <p:sp>
        <p:nvSpPr>
          <p:cNvPr id="89" name="Google Shape;89;p1"/>
          <p:cNvSpPr/>
          <p:nvPr/>
        </p:nvSpPr>
        <p:spPr>
          <a:xfrm>
            <a:off x="17480207" y="20087310"/>
            <a:ext cx="14485513" cy="141092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1454727" y="5335611"/>
            <a:ext cx="15642125" cy="1616262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a:off x="1454727" y="1039091"/>
            <a:ext cx="25603200" cy="329813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txBox="1"/>
          <p:nvPr/>
        </p:nvSpPr>
        <p:spPr>
          <a:xfrm>
            <a:off x="2053100" y="3370075"/>
            <a:ext cx="9866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Lato"/>
                <a:ea typeface="Lato"/>
                <a:cs typeface="Lato"/>
                <a:sym typeface="Lato"/>
              </a:rPr>
              <a:t>Katharina Dowlin and Dr. Mariya Naumova</a:t>
            </a:r>
            <a:endParaRPr/>
          </a:p>
        </p:txBody>
      </p:sp>
      <p:sp>
        <p:nvSpPr>
          <p:cNvPr id="93" name="Google Shape;93;p1"/>
          <p:cNvSpPr txBox="1"/>
          <p:nvPr/>
        </p:nvSpPr>
        <p:spPr>
          <a:xfrm>
            <a:off x="2053103" y="1386939"/>
            <a:ext cx="244065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dk1"/>
                </a:solidFill>
                <a:latin typeface="Lato"/>
                <a:ea typeface="Lato"/>
                <a:cs typeface="Lato"/>
                <a:sym typeface="Lato"/>
              </a:rPr>
              <a:t>Enhancing Offshore Wind Turbine Maintenance Planning with Machine Learning Models</a:t>
            </a:r>
            <a:endParaRPr i="1" sz="5400">
              <a:solidFill>
                <a:schemeClr val="dk1"/>
              </a:solidFill>
              <a:latin typeface="Lato"/>
              <a:ea typeface="Lato"/>
              <a:cs typeface="Lato"/>
              <a:sym typeface="Lato"/>
            </a:endParaRPr>
          </a:p>
        </p:txBody>
      </p:sp>
      <p:sp>
        <p:nvSpPr>
          <p:cNvPr id="94" name="Google Shape;94;p1"/>
          <p:cNvSpPr/>
          <p:nvPr/>
        </p:nvSpPr>
        <p:spPr>
          <a:xfrm>
            <a:off x="17096859" y="5600136"/>
            <a:ext cx="14485500" cy="14454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1" sz="2000">
              <a:solidFill>
                <a:schemeClr val="lt1"/>
              </a:solidFill>
              <a:latin typeface="Lato"/>
              <a:ea typeface="Lato"/>
              <a:cs typeface="Lato"/>
              <a:sym typeface="Lato"/>
            </a:endParaRPr>
          </a:p>
        </p:txBody>
      </p:sp>
      <p:sp>
        <p:nvSpPr>
          <p:cNvPr id="95" name="Google Shape;95;p1"/>
          <p:cNvSpPr txBox="1"/>
          <p:nvPr/>
        </p:nvSpPr>
        <p:spPr>
          <a:xfrm>
            <a:off x="1710253" y="5396363"/>
            <a:ext cx="15300600" cy="187326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3500">
                <a:solidFill>
                  <a:schemeClr val="dk1"/>
                </a:solidFill>
                <a:latin typeface="Lato Black"/>
                <a:ea typeface="Lato Black"/>
                <a:cs typeface="Lato Black"/>
                <a:sym typeface="Lato Black"/>
              </a:rPr>
              <a:t>INTRO</a:t>
            </a:r>
            <a:endParaRPr sz="3500"/>
          </a:p>
          <a:p>
            <a:pPr indent="0" lvl="0" marL="0" marR="0" rtl="0" algn="just">
              <a:lnSpc>
                <a:spcPct val="120000"/>
              </a:lnSpc>
              <a:spcBef>
                <a:spcPts val="0"/>
              </a:spcBef>
              <a:spcAft>
                <a:spcPts val="0"/>
              </a:spcAft>
              <a:buNone/>
            </a:pPr>
            <a:r>
              <a:rPr lang="en-US" sz="2800">
                <a:solidFill>
                  <a:schemeClr val="dk1"/>
                </a:solidFill>
                <a:latin typeface="Lato"/>
                <a:ea typeface="Lato"/>
                <a:cs typeface="Lato"/>
                <a:sym typeface="Lato"/>
              </a:rPr>
              <a:t>Offshore wind energy provides significant environmental and economic benefits, but high Operations and Maintenance (O&amp;M) costs remain a major barrier to large-scale deployment. Improving the ability to predict turbine operational behavior can enhance maintenance planning and reduce unexpected downtime. In this study, we focus on using machine learning models to forecast critical turbine states based on Supervisory Control and Data Acquisition (SCADA) data and environmental conditions, supporting more efficient O&amp;M strategies.</a:t>
            </a:r>
            <a:endParaRPr b="1" sz="2800">
              <a:solidFill>
                <a:schemeClr val="dk1"/>
              </a:solidFill>
              <a:latin typeface="Lato"/>
              <a:ea typeface="Lato"/>
              <a:cs typeface="Lato"/>
              <a:sym typeface="Lato"/>
            </a:endParaRPr>
          </a:p>
          <a:p>
            <a:pPr indent="0" lvl="0" marL="0" marR="0" rtl="0" algn="just">
              <a:lnSpc>
                <a:spcPct val="120000"/>
              </a:lnSpc>
              <a:spcBef>
                <a:spcPts val="0"/>
              </a:spcBef>
              <a:spcAft>
                <a:spcPts val="0"/>
              </a:spcAft>
              <a:buNone/>
            </a:pPr>
            <a:r>
              <a:rPr b="1" lang="en-US" sz="3500">
                <a:solidFill>
                  <a:schemeClr val="dk1"/>
                </a:solidFill>
                <a:latin typeface="Lato Black"/>
                <a:ea typeface="Lato Black"/>
                <a:cs typeface="Lato Black"/>
                <a:sym typeface="Lato Black"/>
              </a:rPr>
              <a:t>METHODS             </a:t>
            </a:r>
            <a:endParaRPr sz="3500"/>
          </a:p>
          <a:p>
            <a:pPr indent="0" lvl="0" marL="0" marR="0" rtl="0" algn="just">
              <a:lnSpc>
                <a:spcPct val="120000"/>
              </a:lnSpc>
              <a:spcBef>
                <a:spcPts val="0"/>
              </a:spcBef>
              <a:spcAft>
                <a:spcPts val="0"/>
              </a:spcAft>
              <a:buNone/>
            </a:pPr>
            <a:r>
              <a:rPr lang="en-US" sz="2800">
                <a:solidFill>
                  <a:schemeClr val="dk1"/>
                </a:solidFill>
                <a:latin typeface="Lato"/>
                <a:ea typeface="Lato"/>
                <a:cs typeface="Lato"/>
                <a:sym typeface="Lato"/>
              </a:rPr>
              <a:t>We trained and evaluated three machine learning models—Extreme Gradient Boosting (XGBoost), Categorical Boosting (CatBoost), and Light Gradient Boosting Machine (LightGBM)—to predict key turbine operational parameters. The models were trained on real-world SCADA datasets collected from developing offshore wind farm sites in the U.S. North Atlantic region. Model performance was assessed using Mean Squared Error (MSE) and predictive accuracy on test datasets. Feature importance was analyzed to understand the most influential predictors of turbine behavior.</a:t>
            </a:r>
            <a:endParaRPr b="1" sz="2800">
              <a:solidFill>
                <a:schemeClr val="dk1"/>
              </a:solidFill>
              <a:latin typeface="Lato"/>
              <a:ea typeface="Lato"/>
              <a:cs typeface="Lato"/>
              <a:sym typeface="Lato"/>
            </a:endParaRPr>
          </a:p>
          <a:p>
            <a:pPr indent="0" lvl="0" marL="0" marR="0" rtl="0" algn="just">
              <a:lnSpc>
                <a:spcPct val="120000"/>
              </a:lnSpc>
              <a:spcBef>
                <a:spcPts val="0"/>
              </a:spcBef>
              <a:spcAft>
                <a:spcPts val="0"/>
              </a:spcAft>
              <a:buNone/>
            </a:pPr>
            <a:r>
              <a:rPr b="1" lang="en-US" sz="3500">
                <a:solidFill>
                  <a:schemeClr val="dk1"/>
                </a:solidFill>
                <a:latin typeface="Lato Black"/>
                <a:ea typeface="Lato Black"/>
                <a:cs typeface="Lato Black"/>
                <a:sym typeface="Lato Black"/>
              </a:rPr>
              <a:t>RESULTS</a:t>
            </a:r>
            <a:endParaRPr sz="3500"/>
          </a:p>
          <a:p>
            <a:pPr indent="0" lvl="0" marL="0" marR="0" rtl="0" algn="just">
              <a:lnSpc>
                <a:spcPct val="120000"/>
              </a:lnSpc>
              <a:spcBef>
                <a:spcPts val="0"/>
              </a:spcBef>
              <a:spcAft>
                <a:spcPts val="0"/>
              </a:spcAft>
              <a:buNone/>
            </a:pPr>
            <a:r>
              <a:rPr lang="en-US" sz="2800">
                <a:solidFill>
                  <a:schemeClr val="dk1"/>
                </a:solidFill>
                <a:latin typeface="Lato"/>
                <a:ea typeface="Lato"/>
                <a:cs typeface="Lato"/>
                <a:sym typeface="Lato"/>
              </a:rPr>
              <a:t>LightGBM achieved the best performance among the models, with the lowest MSE of 0.0413 and the highest test accuracy of 95.87%. CatBoost outperformed XGBoost but showed slightly lower accuracy than LightGBM. Important predictive features included Set_Pitch_1, Pitch_digital_outputs, Teeter_brake_pressure, HSS_position, and Generator_Voltage. The machine learning models demonstrated strong potential for supporting improved maintenance decision-making through better operational forecasting.</a:t>
            </a:r>
            <a:endParaRPr sz="2800">
              <a:solidFill>
                <a:schemeClr val="dk1"/>
              </a:solidFill>
              <a:latin typeface="Lato Black"/>
              <a:ea typeface="Lato Black"/>
              <a:cs typeface="Lato Black"/>
              <a:sym typeface="Lato Black"/>
            </a:endParaRPr>
          </a:p>
          <a:p>
            <a:pPr indent="0" lvl="0" marL="0" marR="0" rtl="0" algn="just">
              <a:lnSpc>
                <a:spcPct val="120000"/>
              </a:lnSpc>
              <a:spcBef>
                <a:spcPts val="0"/>
              </a:spcBef>
              <a:spcAft>
                <a:spcPts val="0"/>
              </a:spcAft>
              <a:buNone/>
            </a:pPr>
            <a:r>
              <a:rPr lang="en-US" sz="3500">
                <a:solidFill>
                  <a:schemeClr val="dk1"/>
                </a:solidFill>
                <a:latin typeface="Lato Black"/>
                <a:ea typeface="Lato Black"/>
                <a:cs typeface="Lato Black"/>
                <a:sym typeface="Lato Black"/>
              </a:rPr>
              <a:t>DISCUSSION</a:t>
            </a:r>
            <a:endParaRPr sz="3500"/>
          </a:p>
          <a:p>
            <a:pPr indent="0" lvl="0" marL="0" marR="0" rtl="0" algn="l">
              <a:lnSpc>
                <a:spcPct val="120000"/>
              </a:lnSpc>
              <a:spcBef>
                <a:spcPts val="0"/>
              </a:spcBef>
              <a:spcAft>
                <a:spcPts val="0"/>
              </a:spcAft>
              <a:buNone/>
            </a:pPr>
            <a:r>
              <a:rPr lang="en-US" sz="2800">
                <a:solidFill>
                  <a:schemeClr val="dk1"/>
                </a:solidFill>
                <a:latin typeface="Lato"/>
                <a:ea typeface="Lato"/>
                <a:cs typeface="Lato"/>
                <a:sym typeface="Lato"/>
              </a:rPr>
              <a:t>This work highlights the ability of machine learning models, particularly LightGBM, to predict critical offshore wind turbine operational parameters with high accuracy and robustness to SCADA data noise. Future work will extend this framework by integrating the machine learning predictions into a stochastic optimization model for dynamic maintenance scheduling. Ultimately, this approach aims to support more reliable, cost-effective offshore wind energy deployment by enhancing predictive maintenance strategies.</a:t>
            </a:r>
            <a:endParaRPr sz="2800">
              <a:solidFill>
                <a:schemeClr val="dk1"/>
              </a:solidFill>
              <a:latin typeface="Lato"/>
              <a:ea typeface="Lato"/>
              <a:cs typeface="Lato"/>
              <a:sym typeface="Lato"/>
            </a:endParaRPr>
          </a:p>
          <a:p>
            <a:pPr indent="0" lvl="0" marL="0" marR="0" rtl="0" algn="l">
              <a:lnSpc>
                <a:spcPct val="120000"/>
              </a:lnSpc>
              <a:spcBef>
                <a:spcPts val="0"/>
              </a:spcBef>
              <a:spcAft>
                <a:spcPts val="0"/>
              </a:spcAft>
              <a:buNone/>
            </a:pPr>
            <a:r>
              <a:t/>
            </a:r>
            <a:endParaRPr sz="3500">
              <a:solidFill>
                <a:schemeClr val="dk1"/>
              </a:solidFill>
              <a:latin typeface="Lato"/>
              <a:ea typeface="Lato"/>
              <a:cs typeface="Lato"/>
              <a:sym typeface="Lato"/>
            </a:endParaRPr>
          </a:p>
          <a:p>
            <a:pPr indent="0" lvl="0" marL="0" marR="0" rtl="0" algn="l">
              <a:lnSpc>
                <a:spcPct val="120000"/>
              </a:lnSpc>
              <a:spcBef>
                <a:spcPts val="0"/>
              </a:spcBef>
              <a:spcAft>
                <a:spcPts val="0"/>
              </a:spcAft>
              <a:buNone/>
            </a:pPr>
            <a:r>
              <a:t/>
            </a:r>
            <a:endParaRPr sz="3500">
              <a:solidFill>
                <a:schemeClr val="dk1"/>
              </a:solidFill>
              <a:latin typeface="Lato"/>
              <a:ea typeface="Lato"/>
              <a:cs typeface="Lato"/>
              <a:sym typeface="Lato"/>
            </a:endParaRPr>
          </a:p>
          <a:p>
            <a:pPr indent="0" lvl="0" marL="0" marR="0" rtl="0" algn="l">
              <a:lnSpc>
                <a:spcPct val="120000"/>
              </a:lnSpc>
              <a:spcBef>
                <a:spcPts val="0"/>
              </a:spcBef>
              <a:spcAft>
                <a:spcPts val="0"/>
              </a:spcAft>
              <a:buNone/>
            </a:pPr>
            <a:r>
              <a:t/>
            </a:r>
            <a:endParaRPr sz="3500">
              <a:solidFill>
                <a:schemeClr val="dk1"/>
              </a:solidFill>
              <a:latin typeface="Lato"/>
              <a:ea typeface="Lato"/>
              <a:cs typeface="Lato"/>
              <a:sym typeface="Lato"/>
            </a:endParaRPr>
          </a:p>
          <a:p>
            <a:pPr indent="0" lvl="0" marL="0" marR="0" rtl="0" algn="l">
              <a:lnSpc>
                <a:spcPct val="120000"/>
              </a:lnSpc>
              <a:spcBef>
                <a:spcPts val="0"/>
              </a:spcBef>
              <a:spcAft>
                <a:spcPts val="0"/>
              </a:spcAft>
              <a:buNone/>
            </a:pPr>
            <a:r>
              <a:t/>
            </a:r>
            <a:endParaRPr sz="3500">
              <a:solidFill>
                <a:schemeClr val="dk1"/>
              </a:solidFill>
              <a:latin typeface="Lato"/>
              <a:ea typeface="Lato"/>
              <a:cs typeface="Lato"/>
              <a:sym typeface="Lato"/>
            </a:endParaRPr>
          </a:p>
          <a:p>
            <a:pPr indent="0" lvl="0" marL="0" marR="0" rtl="0" algn="l">
              <a:lnSpc>
                <a:spcPct val="120000"/>
              </a:lnSpc>
              <a:spcBef>
                <a:spcPts val="0"/>
              </a:spcBef>
              <a:spcAft>
                <a:spcPts val="0"/>
              </a:spcAft>
              <a:buNone/>
            </a:pPr>
            <a:r>
              <a:t/>
            </a:r>
            <a:endParaRPr sz="3500">
              <a:solidFill>
                <a:schemeClr val="dk1"/>
              </a:solidFill>
              <a:latin typeface="Lato"/>
              <a:ea typeface="Lato"/>
              <a:cs typeface="Lato"/>
              <a:sym typeface="Lato"/>
            </a:endParaRPr>
          </a:p>
        </p:txBody>
      </p:sp>
      <p:sp>
        <p:nvSpPr>
          <p:cNvPr id="96" name="Google Shape;96;p1"/>
          <p:cNvSpPr/>
          <p:nvPr/>
        </p:nvSpPr>
        <p:spPr>
          <a:xfrm>
            <a:off x="17852255" y="18959258"/>
            <a:ext cx="12731650" cy="523220"/>
          </a:xfrm>
          <a:prstGeom prst="rect">
            <a:avLst/>
          </a:prstGeom>
          <a:noFill/>
          <a:ln>
            <a:noFill/>
          </a:ln>
        </p:spPr>
        <p:txBody>
          <a:bodyPr anchorCtr="0" anchor="b" bIns="45700" lIns="91425" spcFirstLastPara="1" rIns="2479025" wrap="square" tIns="45700">
            <a:spAutoFit/>
          </a:bodyPr>
          <a:lstStyle/>
          <a:p>
            <a:pPr indent="0" lvl="0" marL="0" marR="0" rtl="0" algn="l">
              <a:spcBef>
                <a:spcPts val="0"/>
              </a:spcBef>
              <a:spcAft>
                <a:spcPts val="0"/>
              </a:spcAft>
              <a:buNone/>
            </a:pPr>
            <a:r>
              <a:rPr b="1" lang="en-US" sz="2800">
                <a:solidFill>
                  <a:schemeClr val="lt1"/>
                </a:solidFill>
                <a:latin typeface="Times New Roman"/>
                <a:ea typeface="Times New Roman"/>
                <a:cs typeface="Times New Roman"/>
                <a:sym typeface="Times New Roman"/>
              </a:rPr>
              <a:t>Contact Information: your email</a:t>
            </a:r>
            <a:endParaRPr/>
          </a:p>
        </p:txBody>
      </p:sp>
      <p:sp>
        <p:nvSpPr>
          <p:cNvPr id="97" name="Google Shape;97;p1"/>
          <p:cNvSpPr txBox="1"/>
          <p:nvPr/>
        </p:nvSpPr>
        <p:spPr>
          <a:xfrm>
            <a:off x="17587480" y="20043196"/>
            <a:ext cx="16459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2800">
                <a:solidFill>
                  <a:schemeClr val="dk1"/>
                </a:solidFill>
                <a:latin typeface="Lato Black"/>
                <a:ea typeface="Lato Black"/>
                <a:cs typeface="Lato Black"/>
                <a:sym typeface="Lato Black"/>
              </a:rPr>
              <a:t>AUTHOR AFFILIATIONS:</a:t>
            </a:r>
            <a:r>
              <a:rPr lang="en-US" sz="2800">
                <a:solidFill>
                  <a:schemeClr val="dk1"/>
                </a:solidFill>
                <a:latin typeface="Lato"/>
                <a:ea typeface="Lato"/>
                <a:cs typeface="Lato"/>
                <a:sym typeface="Lato"/>
              </a:rPr>
              <a:t> Katharina Dowlin, School of Arts and Sciences, Rutgers University</a:t>
            </a:r>
            <a:endParaRPr sz="2800">
              <a:solidFill>
                <a:schemeClr val="dk1"/>
              </a:solidFill>
              <a:latin typeface="Lato"/>
              <a:ea typeface="Lato"/>
              <a:cs typeface="Lato"/>
              <a:sym typeface="Lato"/>
            </a:endParaRPr>
          </a:p>
        </p:txBody>
      </p:sp>
      <p:sp>
        <p:nvSpPr>
          <p:cNvPr id="98" name="Google Shape;98;p1"/>
          <p:cNvSpPr txBox="1"/>
          <p:nvPr/>
        </p:nvSpPr>
        <p:spPr>
          <a:xfrm>
            <a:off x="17533913" y="20671675"/>
            <a:ext cx="14378100" cy="10404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2800">
                <a:solidFill>
                  <a:schemeClr val="dk1"/>
                </a:solidFill>
                <a:latin typeface="Lato Black"/>
                <a:ea typeface="Lato Black"/>
                <a:cs typeface="Lato Black"/>
                <a:sym typeface="Lato Black"/>
              </a:rPr>
              <a:t>ACKNOWLEDGEMENTS: </a:t>
            </a:r>
            <a:r>
              <a:rPr lang="en-US" sz="2800">
                <a:solidFill>
                  <a:schemeClr val="dk1"/>
                </a:solidFill>
                <a:latin typeface="Lato"/>
                <a:ea typeface="Lato"/>
                <a:cs typeface="Lato"/>
                <a:sym typeface="Lato"/>
              </a:rPr>
              <a:t>This research was supported by the NJEDA.</a:t>
            </a:r>
            <a:endParaRPr sz="2800">
              <a:solidFill>
                <a:schemeClr val="dk1"/>
              </a:solidFill>
              <a:latin typeface="Lato"/>
              <a:ea typeface="Lato"/>
              <a:cs typeface="Lato"/>
              <a:sym typeface="Lato"/>
            </a:endParaRPr>
          </a:p>
          <a:p>
            <a:pPr indent="0" lvl="0" marL="0" marR="0" rtl="0" algn="l">
              <a:lnSpc>
                <a:spcPct val="120000"/>
              </a:lnSpc>
              <a:spcBef>
                <a:spcPts val="0"/>
              </a:spcBef>
              <a:spcAft>
                <a:spcPts val="0"/>
              </a:spcAft>
              <a:buNone/>
            </a:pPr>
            <a:r>
              <a:t/>
            </a:r>
            <a:endParaRPr sz="2800">
              <a:solidFill>
                <a:schemeClr val="dk1"/>
              </a:solidFill>
              <a:latin typeface="Lato Black"/>
              <a:ea typeface="Lato Black"/>
              <a:cs typeface="Lato Black"/>
              <a:sym typeface="Lato Black"/>
            </a:endParaRPr>
          </a:p>
        </p:txBody>
      </p:sp>
      <p:sp>
        <p:nvSpPr>
          <p:cNvPr id="99" name="Google Shape;99;p1"/>
          <p:cNvSpPr/>
          <p:nvPr/>
        </p:nvSpPr>
        <p:spPr>
          <a:xfrm>
            <a:off x="28534657" y="779929"/>
            <a:ext cx="2312895" cy="22860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lo</a:t>
            </a:r>
            <a:endParaRPr/>
          </a:p>
        </p:txBody>
      </p:sp>
      <p:pic>
        <p:nvPicPr>
          <p:cNvPr id="100" name="Google Shape;100;p1"/>
          <p:cNvPicPr preferRelativeResize="0"/>
          <p:nvPr/>
        </p:nvPicPr>
        <p:blipFill rotWithShape="1">
          <a:blip r:embed="rId3">
            <a:alphaModFix/>
          </a:blip>
          <a:srcRect b="0" l="0" r="0" t="0"/>
          <a:stretch/>
        </p:blipFill>
        <p:spPr>
          <a:xfrm>
            <a:off x="27782742" y="2748803"/>
            <a:ext cx="3522009" cy="1935939"/>
          </a:xfrm>
          <a:prstGeom prst="rect">
            <a:avLst/>
          </a:prstGeom>
          <a:noFill/>
          <a:ln>
            <a:noFill/>
          </a:ln>
        </p:spPr>
      </p:pic>
      <p:pic>
        <p:nvPicPr>
          <p:cNvPr id="101" name="Google Shape;101;p1"/>
          <p:cNvPicPr preferRelativeResize="0"/>
          <p:nvPr/>
        </p:nvPicPr>
        <p:blipFill>
          <a:blip r:embed="rId4">
            <a:alphaModFix/>
          </a:blip>
          <a:stretch>
            <a:fillRect/>
          </a:stretch>
        </p:blipFill>
        <p:spPr>
          <a:xfrm>
            <a:off x="28899100" y="1217450"/>
            <a:ext cx="1583991" cy="1410950"/>
          </a:xfrm>
          <a:prstGeom prst="rect">
            <a:avLst/>
          </a:prstGeom>
          <a:noFill/>
          <a:ln>
            <a:noFill/>
          </a:ln>
        </p:spPr>
      </p:pic>
      <p:pic>
        <p:nvPicPr>
          <p:cNvPr id="102" name="Google Shape;102;p1"/>
          <p:cNvPicPr preferRelativeResize="0"/>
          <p:nvPr/>
        </p:nvPicPr>
        <p:blipFill>
          <a:blip r:embed="rId5">
            <a:alphaModFix/>
          </a:blip>
          <a:stretch>
            <a:fillRect/>
          </a:stretch>
        </p:blipFill>
        <p:spPr>
          <a:xfrm>
            <a:off x="17852250" y="5674675"/>
            <a:ext cx="12731650" cy="6953655"/>
          </a:xfrm>
          <a:prstGeom prst="rect">
            <a:avLst/>
          </a:prstGeom>
          <a:solidFill>
            <a:schemeClr val="lt1"/>
          </a:solidFill>
          <a:ln>
            <a:noFill/>
          </a:ln>
        </p:spPr>
      </p:pic>
      <p:pic>
        <p:nvPicPr>
          <p:cNvPr id="103" name="Google Shape;103;p1"/>
          <p:cNvPicPr preferRelativeResize="0"/>
          <p:nvPr/>
        </p:nvPicPr>
        <p:blipFill>
          <a:blip r:embed="rId6">
            <a:alphaModFix/>
          </a:blip>
          <a:stretch>
            <a:fillRect/>
          </a:stretch>
        </p:blipFill>
        <p:spPr>
          <a:xfrm>
            <a:off x="17587475" y="12628325"/>
            <a:ext cx="9614324" cy="7176897"/>
          </a:xfrm>
          <a:prstGeom prst="rect">
            <a:avLst/>
          </a:prstGeom>
          <a:solidFill>
            <a:schemeClr val="lt1"/>
          </a:solidFill>
          <a:ln>
            <a:noFill/>
          </a:ln>
        </p:spPr>
      </p:pic>
      <p:sp>
        <p:nvSpPr>
          <p:cNvPr id="104" name="Google Shape;104;p1"/>
          <p:cNvSpPr txBox="1"/>
          <p:nvPr/>
        </p:nvSpPr>
        <p:spPr>
          <a:xfrm>
            <a:off x="27282550" y="13141200"/>
            <a:ext cx="4158300" cy="655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dk1"/>
                </a:solidFill>
                <a:latin typeface="Lato"/>
                <a:ea typeface="Lato"/>
                <a:cs typeface="Lato"/>
                <a:sym typeface="Lato"/>
              </a:rPr>
              <a:t>The ROC curve shows that the LightGBM model can almost perfectly distinguish between turbine operational states. With an AUC of 0.97, the model has excellent predictive power, achieving a high true positive rate while keeping false positives very low. If our model were performing poorly, the ROC curve would lie close to the diagonal red line, and the AUC would be around 0.5  which means no better than random guessing. In contrast, our LightGBM model achieves an AUC of 0.97, showing strong predictive power.</a:t>
            </a:r>
            <a:endParaRPr sz="23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2018-09-16T19:13:41Z</dcterms:created>
  <dc:creator>Mike Morrison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0x0101003B0D6510C3CCB44093824EDC7EEBDCCD</vt:lpwstr>
  </property>
  <property fmtid="{D5CDD505-2E9C-101B-9397-08002B2CF9AE}" pid="3" name="MediaServiceImageTags">
    <vt:lpwstr/>
  </property>
</Properties>
</file>