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3" r:id="rId4"/>
    <p:sldId id="258" r:id="rId5"/>
    <p:sldId id="259" r:id="rId6"/>
    <p:sldId id="261" r:id="rId7"/>
    <p:sldId id="260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240C"/>
    <a:srgbClr val="6B5D76"/>
    <a:srgbClr val="6981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8DBBBA-F08A-4941-85AB-1E6E3EF13EA7}" type="datetimeFigureOut">
              <a:rPr lang="en-GB" smtClean="0"/>
              <a:t>25/03/2022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543CDA-D28F-49F2-B508-5430A336CB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0395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GB" sz="1200" dirty="0"/>
              <a:t>Saccade frequency: every 250 </a:t>
            </a:r>
            <a:r>
              <a:rPr lang="en-GB" sz="1200" dirty="0" err="1"/>
              <a:t>ms</a:t>
            </a:r>
            <a:r>
              <a:rPr lang="en-GB" sz="1200" dirty="0"/>
              <a:t>; minus 100 </a:t>
            </a:r>
            <a:r>
              <a:rPr lang="en-GB" sz="1200" dirty="0" err="1"/>
              <a:t>ms</a:t>
            </a:r>
            <a:r>
              <a:rPr lang="en-GB" sz="1200" dirty="0"/>
              <a:t> for </a:t>
            </a:r>
            <a:br>
              <a:rPr lang="en-GB" sz="1200" dirty="0"/>
            </a:br>
            <a:r>
              <a:rPr lang="en-GB" sz="1200" dirty="0"/>
              <a:t>saccade initiation; minus 60 </a:t>
            </a:r>
            <a:r>
              <a:rPr lang="en-GB" sz="1200" dirty="0" err="1"/>
              <a:t>ms</a:t>
            </a:r>
            <a:r>
              <a:rPr lang="en-GB" sz="1200" dirty="0"/>
              <a:t> until input reaches V1</a:t>
            </a:r>
          </a:p>
          <a:p>
            <a:pPr lvl="1"/>
            <a:r>
              <a:rPr lang="en-GB" sz="1200" dirty="0"/>
              <a:t>Leaves ~90 </a:t>
            </a:r>
            <a:r>
              <a:rPr lang="en-GB" sz="1200" dirty="0" err="1"/>
              <a:t>ms</a:t>
            </a:r>
            <a:r>
              <a:rPr lang="en-GB" sz="1200" dirty="0"/>
              <a:t> to process current input &amp; preview </a:t>
            </a:r>
            <a:br>
              <a:rPr lang="en-GB" sz="1200" dirty="0"/>
            </a:br>
            <a:r>
              <a:rPr lang="en-GB" sz="1200" dirty="0"/>
              <a:t>the next saccade goal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543CDA-D28F-49F2-B508-5430A336CBD3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7127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GB" sz="1200" dirty="0"/>
              <a:t>Saccade frequency: every 250 </a:t>
            </a:r>
            <a:r>
              <a:rPr lang="en-GB" sz="1200" dirty="0" err="1"/>
              <a:t>ms</a:t>
            </a:r>
            <a:r>
              <a:rPr lang="en-GB" sz="1200" dirty="0"/>
              <a:t>; minus 100 </a:t>
            </a:r>
            <a:r>
              <a:rPr lang="en-GB" sz="1200" dirty="0" err="1"/>
              <a:t>ms</a:t>
            </a:r>
            <a:r>
              <a:rPr lang="en-GB" sz="1200" dirty="0"/>
              <a:t> for </a:t>
            </a:r>
            <a:br>
              <a:rPr lang="en-GB" sz="1200" dirty="0"/>
            </a:br>
            <a:r>
              <a:rPr lang="en-GB" sz="1200" dirty="0"/>
              <a:t>saccade initiation; minus 60 </a:t>
            </a:r>
            <a:r>
              <a:rPr lang="en-GB" sz="1200" dirty="0" err="1"/>
              <a:t>ms</a:t>
            </a:r>
            <a:r>
              <a:rPr lang="en-GB" sz="1200" dirty="0"/>
              <a:t> until input reaches V1</a:t>
            </a:r>
          </a:p>
          <a:p>
            <a:pPr lvl="1"/>
            <a:r>
              <a:rPr lang="en-GB" sz="1200" dirty="0"/>
              <a:t>Leaves ~90 </a:t>
            </a:r>
            <a:r>
              <a:rPr lang="en-GB" sz="1200" dirty="0" err="1"/>
              <a:t>ms</a:t>
            </a:r>
            <a:r>
              <a:rPr lang="en-GB" sz="1200" dirty="0"/>
              <a:t> to process current input &amp; preview </a:t>
            </a:r>
            <a:br>
              <a:rPr lang="en-GB" sz="1200" dirty="0"/>
            </a:br>
            <a:r>
              <a:rPr lang="en-GB" sz="1200" dirty="0"/>
              <a:t>the next saccade goal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543CDA-D28F-49F2-B508-5430A336CBD3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974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149BD-5E65-4B8A-8941-33C0EBDD95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80331D-9554-4EC5-97E3-0BFCA0B9F2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A283A3-B01F-48E7-8331-3C6DC93DE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42A27-EA19-4621-9F3E-92F92426BDAE}" type="datetimeFigureOut">
              <a:rPr lang="en-GB" smtClean="0"/>
              <a:t>25/03/2022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41C16-2B72-47EE-97E4-0D5047F2D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673F0C-8173-4FC5-9889-5B99E93F0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AADDD-0FDA-44B7-955F-747C1A9E1F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6325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BB94D-AD8C-4480-8F11-B78D94876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806803-5DE3-4B43-8FFE-CCE9E55099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672E83-190B-4262-859C-4782C6762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42A27-EA19-4621-9F3E-92F92426BDAE}" type="datetimeFigureOut">
              <a:rPr lang="en-GB" smtClean="0"/>
              <a:t>25/03/2022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871923-CF94-49C5-9170-9F4CD290B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CAA936-E65A-4737-A8A8-00A73B80C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AADDD-0FDA-44B7-955F-747C1A9E1F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5472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AFB290-1236-405C-9F89-6E63760AB5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AAF998-5834-4D4A-B394-D9DD23B8D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DD742-922C-442B-A96E-C813CC476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42A27-EA19-4621-9F3E-92F92426BDAE}" type="datetimeFigureOut">
              <a:rPr lang="en-GB" smtClean="0"/>
              <a:t>25/03/2022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0E94F5-9403-4BBF-8D0C-79EE882BD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A7F3DA-441E-4146-8EC6-1EDE3DADA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AADDD-0FDA-44B7-955F-747C1A9E1F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5223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FE709-0DC6-408D-BC1A-A5E82F596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20F69-8D4D-4C99-A511-A5E619D714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47019B-71B4-4CA8-9516-4A41C76CB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42A27-EA19-4621-9F3E-92F92426BDAE}" type="datetimeFigureOut">
              <a:rPr lang="en-GB" smtClean="0"/>
              <a:t>25/03/2022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6EBE91-D595-4D3D-B8ED-30D627FBB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BA0D1D-7718-4F1B-ACD4-3C664A580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AADDD-0FDA-44B7-955F-747C1A9E1F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5316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5B5B5-3C37-45BC-BF45-14FA5D72D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B1D7AB-466D-496C-834B-20E42E3C43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6DA64-A53E-42C5-A345-524F3AFF9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42A27-EA19-4621-9F3E-92F92426BDAE}" type="datetimeFigureOut">
              <a:rPr lang="en-GB" smtClean="0"/>
              <a:t>25/03/2022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44DB47-CC0B-4FB4-8C73-DEF64318A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079A39-643C-4F8E-A2B4-2D7855EF4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AADDD-0FDA-44B7-955F-747C1A9E1F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7740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7DC39-9C18-4B30-A7AF-AA7E5269B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B2498-2F09-43CD-8947-D41959285A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C24B96-0252-4C27-A0C1-7B9454E71B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67AF61-C083-470D-9DFE-F2A53DCCD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42A27-EA19-4621-9F3E-92F92426BDAE}" type="datetimeFigureOut">
              <a:rPr lang="en-GB" smtClean="0"/>
              <a:t>25/03/2022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B42908-3407-499D-86CC-867A88A41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B61E6A-C80A-4D2C-A618-66697FF4F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AADDD-0FDA-44B7-955F-747C1A9E1F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0213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05C50-09A1-4B8F-B1E1-0121B99C3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D0B1B8-E665-4848-88AA-EAA9EAC626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E9DB99-4986-4B85-B4A8-2E472A5D5B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17E04B-1A5B-4313-A1FB-31F9E2ADED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701DB1-4D6F-4BBC-A394-24557441AB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CC4015-80D0-472F-A1F4-E05CFB44F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42A27-EA19-4621-9F3E-92F92426BDAE}" type="datetimeFigureOut">
              <a:rPr lang="en-GB" smtClean="0"/>
              <a:t>25/03/2022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4AE646-61A1-4B21-8176-5148B0497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4325CB-D8F5-49FE-976F-E4BD93B95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AADDD-0FDA-44B7-955F-747C1A9E1F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8006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49BE6-018A-4E07-B44D-230C38BBB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8DAD2C-53F4-4D5F-802A-90795B877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42A27-EA19-4621-9F3E-92F92426BDAE}" type="datetimeFigureOut">
              <a:rPr lang="en-GB" smtClean="0"/>
              <a:t>25/03/2022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8B9BE2-EBB7-475A-8B66-807441073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609235-E2BC-4DAE-9CBD-B6FEB1850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AADDD-0FDA-44B7-955F-747C1A9E1F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1574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88D37F-A1BD-4E9A-9FD5-9B9E5BB88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42A27-EA19-4621-9F3E-92F92426BDAE}" type="datetimeFigureOut">
              <a:rPr lang="en-GB" smtClean="0"/>
              <a:t>25/03/2022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9E5076-57D7-4130-8EE7-1151CBBDB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F49359-505A-4370-A8CC-E5B8393F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AADDD-0FDA-44B7-955F-747C1A9E1F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5963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61E11-1EDB-4DD2-9534-9C1015AE1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22623-E1FE-48B1-9329-5F37299C3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B56602-58B1-45B7-9056-4802F2CC8D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853E1C-5D3D-418F-8010-326F52F9F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42A27-EA19-4621-9F3E-92F92426BDAE}" type="datetimeFigureOut">
              <a:rPr lang="en-GB" smtClean="0"/>
              <a:t>25/03/2022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013236-FF51-43FB-B8EB-34AA7D51C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9F558B-AD33-4B76-A808-7865A911E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AADDD-0FDA-44B7-955F-747C1A9E1F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916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48AC5-211F-4FBF-B4F4-1CA97C25C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351B53-4DDD-4EB7-AD55-C97B40554F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1858C3-862D-459C-8F03-83A4DDAD08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5660C9-39D4-4A4E-97B4-F0020CDF2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42A27-EA19-4621-9F3E-92F92426BDAE}" type="datetimeFigureOut">
              <a:rPr lang="en-GB" smtClean="0"/>
              <a:t>25/03/2022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FAB01C-D96F-4EFF-83F4-5DF66946D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CCB94C-2D7E-4CE2-9691-835634C97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AADDD-0FDA-44B7-955F-747C1A9E1F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6656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793750-752C-4954-A148-52221054E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691218-1718-4ECB-A01B-8288415BE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C86281-9AF4-4591-8D18-63E909B973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42A27-EA19-4621-9F3E-92F92426BDAE}" type="datetimeFigureOut">
              <a:rPr lang="en-GB" smtClean="0"/>
              <a:t>25/03/2022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91CAC8-A6DB-419F-8FE4-40359042CA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F7CB47-9116-45E1-A7AA-385BBF30E0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AADDD-0FDA-44B7-955F-747C1A9E1F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6044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381CBC4E-7843-4E0E-94D7-EC720BEB17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825" y="1017606"/>
            <a:ext cx="4105623" cy="5840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215D69-056F-4323-94DE-DBFF7FCBC9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2621" y="2512624"/>
            <a:ext cx="7167154" cy="2387600"/>
          </a:xfrm>
        </p:spPr>
        <p:txBody>
          <a:bodyPr>
            <a:noAutofit/>
          </a:bodyPr>
          <a:lstStyle/>
          <a:p>
            <a:r>
              <a:rPr lang="en-GB" sz="3600" b="1" i="0" dirty="0">
                <a:solidFill>
                  <a:srgbClr val="698181"/>
                </a:solidFill>
                <a:effectLst/>
              </a:rPr>
              <a:t>Space-to-time conversion: </a:t>
            </a:r>
            <a:br>
              <a:rPr lang="en-GB" sz="3200" b="0" i="0" dirty="0">
                <a:solidFill>
                  <a:srgbClr val="4C4C4C"/>
                </a:solidFill>
                <a:effectLst/>
              </a:rPr>
            </a:br>
            <a:r>
              <a:rPr lang="en-GB" sz="3200" b="0" i="0" dirty="0">
                <a:effectLst/>
              </a:rPr>
              <a:t>oscillations in an artificial neural network serve to generate a temporal code representing multi-object visual input</a:t>
            </a:r>
            <a:endParaRPr lang="en-GB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BC24D3-E5C0-4761-A013-77B48DEB37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352677" y="5387101"/>
            <a:ext cx="6479177" cy="1655762"/>
          </a:xfrm>
        </p:spPr>
        <p:txBody>
          <a:bodyPr>
            <a:normAutofit/>
          </a:bodyPr>
          <a:lstStyle/>
          <a:p>
            <a:r>
              <a:rPr lang="en-GB" sz="2000" dirty="0">
                <a:latin typeface="+mj-lt"/>
              </a:rPr>
              <a:t>Katharina Duecker, Marco </a:t>
            </a:r>
            <a:r>
              <a:rPr lang="en-GB" sz="2000" dirty="0" err="1">
                <a:latin typeface="+mj-lt"/>
              </a:rPr>
              <a:t>Idiart</a:t>
            </a:r>
            <a:r>
              <a:rPr lang="en-GB" sz="2000" dirty="0">
                <a:latin typeface="+mj-lt"/>
              </a:rPr>
              <a:t>, Ole Jensen</a:t>
            </a:r>
          </a:p>
        </p:txBody>
      </p:sp>
      <p:pic>
        <p:nvPicPr>
          <p:cNvPr id="7" name="Picture 6" descr="A picture containing text, clipart, night sky&#10;&#10;Description automatically generated">
            <a:extLst>
              <a:ext uri="{FF2B5EF4-FFF2-40B4-BE49-F238E27FC236}">
                <a16:creationId xmlns:a16="http://schemas.microsoft.com/office/drawing/2014/main" id="{24ADFA1A-8F36-4461-840C-BEF8A98702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2" y="0"/>
            <a:ext cx="4166624" cy="1197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215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7447B-A507-4AF7-BD1D-4EA564485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584" y="348348"/>
            <a:ext cx="10515600" cy="540886"/>
          </a:xfrm>
        </p:spPr>
        <p:txBody>
          <a:bodyPr anchor="t">
            <a:normAutofit/>
          </a:bodyPr>
          <a:lstStyle/>
          <a:p>
            <a:r>
              <a:rPr lang="en-GB" sz="2800" b="1" dirty="0">
                <a:solidFill>
                  <a:srgbClr val="698181"/>
                </a:solidFill>
              </a:rPr>
              <a:t>Temporal dynamics of ventral stream reflect pipelining mechanism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8E646-182F-4DFD-8B47-C61499657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584" y="1260000"/>
            <a:ext cx="10965110" cy="4726176"/>
          </a:xfrm>
        </p:spPr>
        <p:txBody>
          <a:bodyPr>
            <a:normAutofit/>
          </a:bodyPr>
          <a:lstStyle/>
          <a:p>
            <a:r>
              <a:rPr lang="en-GB" sz="1800" dirty="0"/>
              <a:t>Visual input reaches the cortex within ~60 </a:t>
            </a:r>
            <a:r>
              <a:rPr lang="en-GB" sz="1800" dirty="0" err="1"/>
              <a:t>ms</a:t>
            </a:r>
            <a:r>
              <a:rPr lang="en-GB" sz="1800" dirty="0"/>
              <a:t> (e.g. </a:t>
            </a:r>
            <a:r>
              <a:rPr lang="en-GB" sz="1800" dirty="0" err="1"/>
              <a:t>Kirchberger</a:t>
            </a:r>
            <a:r>
              <a:rPr lang="en-GB" sz="1800" dirty="0"/>
              <a:t> et al., 2021)</a:t>
            </a:r>
          </a:p>
          <a:p>
            <a:r>
              <a:rPr lang="en-GB" sz="1800" dirty="0"/>
              <a:t>Dendritic bursting of pyramidal cells in V1 L4 underlies alpha rhythm (8-12 Hz; Traub et al. 2020)</a:t>
            </a:r>
          </a:p>
          <a:p>
            <a:r>
              <a:rPr lang="en-GB" sz="1800" dirty="0"/>
              <a:t>The limited capacities of the visual system require an organizing mechanism that solves the competition between simultaneous inputs (Jensen et al. 2014, 2021)</a:t>
            </a:r>
          </a:p>
          <a:p>
            <a:r>
              <a:rPr lang="en-GB" sz="1800" dirty="0"/>
              <a:t>Visual search experiments suggest that selective attention underlies serial and parallel properties (see Wolfe, 1994, 1997,2021)</a:t>
            </a:r>
          </a:p>
          <a:p>
            <a:r>
              <a:rPr lang="en-GB" sz="1800" dirty="0"/>
              <a:t>Suggestion: alpha oscillations serve as a gating mechanism and allow serial properties within region </a:t>
            </a:r>
            <a:br>
              <a:rPr lang="en-GB" sz="1800" dirty="0"/>
            </a:br>
            <a:r>
              <a:rPr lang="en-GB" sz="1800" dirty="0"/>
              <a:t>&amp; parallel properties between regions (Jensen &amp; Mazaheri, 2010; Jensen et al. 2014, 2021)</a:t>
            </a:r>
          </a:p>
        </p:txBody>
      </p:sp>
      <p:pic>
        <p:nvPicPr>
          <p:cNvPr id="4" name="Picture 3" descr="A picture containing text, clipart, night sky&#10;&#10;Description automatically generated">
            <a:extLst>
              <a:ext uri="{FF2B5EF4-FFF2-40B4-BE49-F238E27FC236}">
                <a16:creationId xmlns:a16="http://schemas.microsoft.com/office/drawing/2014/main" id="{6CC8A020-1886-403E-BB0E-FA32E1C78C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6724" y="5892057"/>
            <a:ext cx="4166624" cy="1197866"/>
          </a:xfrm>
          <a:prstGeom prst="rect">
            <a:avLst/>
          </a:prstGeom>
        </p:spPr>
      </p:pic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0EF549BD-1AF5-4CC0-8AFD-FB7097A3ED1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070"/>
          <a:stretch/>
        </p:blipFill>
        <p:spPr>
          <a:xfrm>
            <a:off x="4136788" y="4006026"/>
            <a:ext cx="5567916" cy="26234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67610C1-858D-4745-BD42-C82E4387D16A}"/>
              </a:ext>
            </a:extLst>
          </p:cNvPr>
          <p:cNvSpPr txBox="1"/>
          <p:nvPr/>
        </p:nvSpPr>
        <p:spPr>
          <a:xfrm flipH="1">
            <a:off x="9871593" y="6490990"/>
            <a:ext cx="38531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adapted from Jensen et al. 2021</a:t>
            </a:r>
          </a:p>
        </p:txBody>
      </p:sp>
    </p:spTree>
    <p:extLst>
      <p:ext uri="{BB962C8B-B14F-4D97-AF65-F5344CB8AC3E}">
        <p14:creationId xmlns:p14="http://schemas.microsoft.com/office/powerpoint/2010/main" val="3278582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7447B-A507-4AF7-BD1D-4EA564485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584" y="348348"/>
            <a:ext cx="10515600" cy="540886"/>
          </a:xfrm>
        </p:spPr>
        <p:txBody>
          <a:bodyPr anchor="t">
            <a:normAutofit fontScale="90000"/>
          </a:bodyPr>
          <a:lstStyle/>
          <a:p>
            <a:r>
              <a:rPr lang="en-GB" sz="2800" b="1" dirty="0">
                <a:solidFill>
                  <a:srgbClr val="698181"/>
                </a:solidFill>
              </a:rPr>
              <a:t>Idea: Artificial Neural Network with oscillatory dynamics that is capable of multiplexing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8E646-182F-4DFD-8B47-C61499657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584" y="1260000"/>
            <a:ext cx="10965110" cy="47261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/>
              <a:t>Goal: Integrate semi-realistic oscillatory dynamics into an ANN to solve the bottleneck problem when multiple stimuli are presented simultaneously</a:t>
            </a:r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r>
              <a:rPr lang="en-GB" sz="1800" dirty="0"/>
              <a:t>Building blocks: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800" dirty="0"/>
              <a:t>ANN that can classify different inputs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800" dirty="0"/>
              <a:t>Competing inputs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800" dirty="0"/>
              <a:t>Temporal dynamics in hidden nodes, reflecting feedforward dynamics in input layer (Traub et al. 2020)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800" dirty="0"/>
              <a:t>Pulsed rhythmic inhibition in the alpha range that serves as a gating mechanism to generate a temporal code</a:t>
            </a:r>
          </a:p>
        </p:txBody>
      </p:sp>
      <p:pic>
        <p:nvPicPr>
          <p:cNvPr id="4" name="Picture 3" descr="A picture containing text, clipart, night sky&#10;&#10;Description automatically generated">
            <a:extLst>
              <a:ext uri="{FF2B5EF4-FFF2-40B4-BE49-F238E27FC236}">
                <a16:creationId xmlns:a16="http://schemas.microsoft.com/office/drawing/2014/main" id="{6CC8A020-1886-403E-BB0E-FA32E1C78C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6724" y="5892057"/>
            <a:ext cx="4166624" cy="1197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285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21FC2D14-7BD4-4D1A-B812-B94AE4F046C3}"/>
              </a:ext>
            </a:extLst>
          </p:cNvPr>
          <p:cNvGrpSpPr/>
          <p:nvPr/>
        </p:nvGrpSpPr>
        <p:grpSpPr>
          <a:xfrm>
            <a:off x="2306947" y="1196488"/>
            <a:ext cx="9725476" cy="4203561"/>
            <a:chOff x="2306947" y="1196488"/>
            <a:chExt cx="9725476" cy="4203561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ED9FA96-39CC-454E-8D8A-9148A5F9F320}"/>
                </a:ext>
              </a:extLst>
            </p:cNvPr>
            <p:cNvGrpSpPr/>
            <p:nvPr/>
          </p:nvGrpSpPr>
          <p:grpSpPr>
            <a:xfrm>
              <a:off x="2306947" y="1196488"/>
              <a:ext cx="9725476" cy="4203561"/>
              <a:chOff x="2306947" y="1196488"/>
              <a:chExt cx="9725476" cy="4203561"/>
            </a:xfrm>
          </p:grpSpPr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BCFE9210-0FFE-411A-9505-EFBF2B2897D3}"/>
                  </a:ext>
                </a:extLst>
              </p:cNvPr>
              <p:cNvGrpSpPr/>
              <p:nvPr/>
            </p:nvGrpSpPr>
            <p:grpSpPr>
              <a:xfrm>
                <a:off x="2306947" y="1196488"/>
                <a:ext cx="9725476" cy="4203561"/>
                <a:chOff x="2466524" y="1372632"/>
                <a:chExt cx="9725476" cy="4203561"/>
              </a:xfrm>
            </p:grpSpPr>
            <p:grpSp>
              <p:nvGrpSpPr>
                <p:cNvPr id="25" name="Group 24">
                  <a:extLst>
                    <a:ext uri="{FF2B5EF4-FFF2-40B4-BE49-F238E27FC236}">
                      <a16:creationId xmlns:a16="http://schemas.microsoft.com/office/drawing/2014/main" id="{A549E8BF-DF42-4837-A0D6-72F42CEECD5A}"/>
                    </a:ext>
                  </a:extLst>
                </p:cNvPr>
                <p:cNvGrpSpPr/>
                <p:nvPr/>
              </p:nvGrpSpPr>
              <p:grpSpPr>
                <a:xfrm>
                  <a:off x="2466524" y="1372632"/>
                  <a:ext cx="9725476" cy="4203561"/>
                  <a:chOff x="2603360" y="1688496"/>
                  <a:chExt cx="9011074" cy="3855774"/>
                </a:xfrm>
              </p:grpSpPr>
              <p:pic>
                <p:nvPicPr>
                  <p:cNvPr id="10" name="Picture 9" descr="Diagram&#10;&#10;Description automatically generated">
                    <a:extLst>
                      <a:ext uri="{FF2B5EF4-FFF2-40B4-BE49-F238E27FC236}">
                        <a16:creationId xmlns:a16="http://schemas.microsoft.com/office/drawing/2014/main" id="{CB526420-61AD-4DF9-A75F-D731DBAD9FA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20214" t="8749" b="44574"/>
                  <a:stretch/>
                </p:blipFill>
                <p:spPr>
                  <a:xfrm>
                    <a:off x="2603360" y="1870815"/>
                    <a:ext cx="8970161" cy="3673455"/>
                  </a:xfrm>
                  <a:prstGeom prst="rect">
                    <a:avLst/>
                  </a:prstGeom>
                </p:spPr>
              </p:pic>
              <p:sp>
                <p:nvSpPr>
                  <p:cNvPr id="22" name="Rectangle 21">
                    <a:extLst>
                      <a:ext uri="{FF2B5EF4-FFF2-40B4-BE49-F238E27FC236}">
                        <a16:creationId xmlns:a16="http://schemas.microsoft.com/office/drawing/2014/main" id="{598AF183-A3A8-48B6-995F-23DF0388D565}"/>
                      </a:ext>
                    </a:extLst>
                  </p:cNvPr>
                  <p:cNvSpPr/>
                  <p:nvPr/>
                </p:nvSpPr>
                <p:spPr>
                  <a:xfrm>
                    <a:off x="7746765" y="1688496"/>
                    <a:ext cx="3619621" cy="450787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3" name="Rectangle 22">
                    <a:extLst>
                      <a:ext uri="{FF2B5EF4-FFF2-40B4-BE49-F238E27FC236}">
                        <a16:creationId xmlns:a16="http://schemas.microsoft.com/office/drawing/2014/main" id="{A45E672B-CBE9-4BC3-BA0E-5C2E566D7DB5}"/>
                      </a:ext>
                    </a:extLst>
                  </p:cNvPr>
                  <p:cNvSpPr/>
                  <p:nvPr/>
                </p:nvSpPr>
                <p:spPr>
                  <a:xfrm>
                    <a:off x="8203328" y="5100158"/>
                    <a:ext cx="3411106" cy="37261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grpSp>
              <p:nvGrpSpPr>
                <p:cNvPr id="17" name="Group 16">
                  <a:extLst>
                    <a:ext uri="{FF2B5EF4-FFF2-40B4-BE49-F238E27FC236}">
                      <a16:creationId xmlns:a16="http://schemas.microsoft.com/office/drawing/2014/main" id="{CCA419BE-DA0F-4D35-99FB-C8837F7EB9F7}"/>
                    </a:ext>
                  </a:extLst>
                </p:cNvPr>
                <p:cNvGrpSpPr/>
                <p:nvPr/>
              </p:nvGrpSpPr>
              <p:grpSpPr>
                <a:xfrm>
                  <a:off x="2615269" y="2292802"/>
                  <a:ext cx="896950" cy="1280992"/>
                  <a:chOff x="2113844" y="2277725"/>
                  <a:chExt cx="896950" cy="1280992"/>
                </a:xfrm>
              </p:grpSpPr>
              <p:cxnSp>
                <p:nvCxnSpPr>
                  <p:cNvPr id="9" name="Straight Connector 8">
                    <a:extLst>
                      <a:ext uri="{FF2B5EF4-FFF2-40B4-BE49-F238E27FC236}">
                        <a16:creationId xmlns:a16="http://schemas.microsoft.com/office/drawing/2014/main" id="{A77C6C7F-CF0C-4CA3-92E1-4C72B6AC588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21421167">
                    <a:off x="2113844" y="2277725"/>
                    <a:ext cx="890743" cy="364480"/>
                  </a:xfrm>
                  <a:prstGeom prst="line">
                    <a:avLst/>
                  </a:prstGeom>
                  <a:ln w="38100">
                    <a:solidFill>
                      <a:srgbClr val="6B5D76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" name="Straight Connector 12">
                    <a:extLst>
                      <a:ext uri="{FF2B5EF4-FFF2-40B4-BE49-F238E27FC236}">
                        <a16:creationId xmlns:a16="http://schemas.microsoft.com/office/drawing/2014/main" id="{1BD4A9BF-6922-49C5-BE48-F0A954B73FE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7384" y="3184646"/>
                    <a:ext cx="870744" cy="345028"/>
                  </a:xfrm>
                  <a:prstGeom prst="line">
                    <a:avLst/>
                  </a:prstGeom>
                  <a:ln w="38100">
                    <a:solidFill>
                      <a:srgbClr val="6B5D76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Straight Connector 13">
                    <a:extLst>
                      <a:ext uri="{FF2B5EF4-FFF2-40B4-BE49-F238E27FC236}">
                        <a16:creationId xmlns:a16="http://schemas.microsoft.com/office/drawing/2014/main" id="{CC2D7764-D214-4719-B62A-13A40688F29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7384" y="2294811"/>
                    <a:ext cx="0" cy="889835"/>
                  </a:xfrm>
                  <a:prstGeom prst="line">
                    <a:avLst/>
                  </a:prstGeom>
                  <a:ln w="38100">
                    <a:solidFill>
                      <a:srgbClr val="6B5D76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Straight Connector 15">
                    <a:extLst>
                      <a:ext uri="{FF2B5EF4-FFF2-40B4-BE49-F238E27FC236}">
                        <a16:creationId xmlns:a16="http://schemas.microsoft.com/office/drawing/2014/main" id="{B1CB7AB5-FB96-435D-9A30-8E86FC91280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010794" y="2617896"/>
                    <a:ext cx="0" cy="940821"/>
                  </a:xfrm>
                  <a:prstGeom prst="line">
                    <a:avLst/>
                  </a:prstGeom>
                  <a:ln w="38100">
                    <a:solidFill>
                      <a:srgbClr val="6B5D76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006F33C7-BC06-4741-9C50-394E2DE7880E}"/>
                  </a:ext>
                </a:extLst>
              </p:cNvPr>
              <p:cNvSpPr/>
              <p:nvPr/>
            </p:nvSpPr>
            <p:spPr>
              <a:xfrm>
                <a:off x="6146648" y="1511412"/>
                <a:ext cx="280657" cy="280657"/>
              </a:xfrm>
              <a:prstGeom prst="ellipse">
                <a:avLst/>
              </a:prstGeom>
              <a:solidFill>
                <a:srgbClr val="F0240C"/>
              </a:solidFill>
              <a:ln>
                <a:solidFill>
                  <a:srgbClr val="F0240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470B54C-4699-46A1-84CD-AF18ACBD439C}"/>
                </a:ext>
              </a:extLst>
            </p:cNvPr>
            <p:cNvSpPr txBox="1"/>
            <p:nvPr/>
          </p:nvSpPr>
          <p:spPr>
            <a:xfrm>
              <a:off x="6208102" y="1476057"/>
              <a:ext cx="457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dirty="0">
                  <a:solidFill>
                    <a:schemeClr val="bg1"/>
                  </a:solidFill>
                </a:rPr>
                <a:t>θ</a:t>
              </a:r>
              <a:endParaRPr lang="en-GB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257447B-A507-4AF7-BD1D-4EA564485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584" y="348348"/>
            <a:ext cx="10515600" cy="540886"/>
          </a:xfrm>
        </p:spPr>
        <p:txBody>
          <a:bodyPr anchor="t">
            <a:normAutofit/>
          </a:bodyPr>
          <a:lstStyle/>
          <a:p>
            <a:r>
              <a:rPr lang="en-GB" sz="2800" b="1" dirty="0">
                <a:solidFill>
                  <a:srgbClr val="698181"/>
                </a:solidFill>
              </a:rPr>
              <a:t>Network architecture</a:t>
            </a:r>
          </a:p>
        </p:txBody>
      </p:sp>
      <p:pic>
        <p:nvPicPr>
          <p:cNvPr id="4" name="Picture 3" descr="A picture containing text, clipart, night sky&#10;&#10;Description automatically generated">
            <a:extLst>
              <a:ext uri="{FF2B5EF4-FFF2-40B4-BE49-F238E27FC236}">
                <a16:creationId xmlns:a16="http://schemas.microsoft.com/office/drawing/2014/main" id="{6CC8A020-1886-403E-BB0E-FA32E1C78C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6724" y="5892057"/>
            <a:ext cx="4166624" cy="119786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1750842-F5D7-474E-B09F-87C73C5BA111}"/>
              </a:ext>
            </a:extLst>
          </p:cNvPr>
          <p:cNvSpPr txBox="1"/>
          <p:nvPr/>
        </p:nvSpPr>
        <p:spPr>
          <a:xfrm>
            <a:off x="263142" y="4666056"/>
            <a:ext cx="36441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6B5D76"/>
                </a:solidFill>
              </a:rPr>
              <a:t>1 Training:</a:t>
            </a:r>
            <a:r>
              <a:rPr lang="en-GB" dirty="0"/>
              <a:t> Network trained on one quadrant using gradient descent </a:t>
            </a:r>
          </a:p>
          <a:p>
            <a:endParaRPr lang="en-GB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7A09FA0-47FB-4D4D-908F-7A5AA368EDD8}"/>
              </a:ext>
            </a:extLst>
          </p:cNvPr>
          <p:cNvSpPr txBox="1"/>
          <p:nvPr/>
        </p:nvSpPr>
        <p:spPr>
          <a:xfrm>
            <a:off x="263144" y="1468904"/>
            <a:ext cx="3644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6B5D76"/>
                </a:solidFill>
              </a:rPr>
              <a:t>2 Competition:</a:t>
            </a:r>
            <a:r>
              <a:rPr lang="en-GB" dirty="0"/>
              <a:t> weight matrix entries copied along first dimension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DB4CE4C-9E80-4EF2-97CB-EC0AB9F456E4}"/>
              </a:ext>
            </a:extLst>
          </p:cNvPr>
          <p:cNvSpPr txBox="1"/>
          <p:nvPr/>
        </p:nvSpPr>
        <p:spPr>
          <a:xfrm>
            <a:off x="4887728" y="550654"/>
            <a:ext cx="4011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6B5D76"/>
                </a:solidFill>
              </a:rPr>
              <a:t>3 Dynamics:</a:t>
            </a:r>
            <a:r>
              <a:rPr lang="en-GB" dirty="0"/>
              <a:t> </a:t>
            </a:r>
            <a:r>
              <a:rPr lang="en-GB" dirty="0">
                <a:sym typeface="Wingdings" panose="05000000000000000000" pitchFamily="2" charset="2"/>
              </a:rPr>
              <a:t>each node </a:t>
            </a:r>
            <a:r>
              <a:rPr lang="en-GB" i="1" dirty="0">
                <a:sym typeface="Wingdings" panose="05000000000000000000" pitchFamily="2" charset="2"/>
              </a:rPr>
              <a:t>j </a:t>
            </a:r>
            <a:r>
              <a:rPr lang="en-GB" dirty="0">
                <a:sym typeface="Wingdings" panose="05000000000000000000" pitchFamily="2" charset="2"/>
              </a:rPr>
              <a:t>activation follows rhythm in the 8-12 Hz range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C8C7686-D0AB-4DEA-B74D-9D76ADEFEB20}"/>
                  </a:ext>
                </a:extLst>
              </p:cNvPr>
              <p:cNvSpPr txBox="1"/>
              <p:nvPr/>
            </p:nvSpPr>
            <p:spPr>
              <a:xfrm>
                <a:off x="8866871" y="534686"/>
                <a:ext cx="3819228" cy="96417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</a:rPr>
                          <m:t>τ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f>
                      <m:f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𝑖h</m:t>
                                </m:r>
                              </m:sub>
                            </m:s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 − </m:t>
                            </m:r>
                            <m:r>
                              <m:rPr>
                                <m:sty m:val="p"/>
                              </m:rPr>
                              <a:rPr lang="el-GR" b="0" i="1" smtClean="0">
                                <a:latin typeface="Cambria Math" panose="02040503050406030204" pitchFamily="18" charset="0"/>
                              </a:rPr>
                              <m:t>θ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e>
                        </m:nary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</m:oMath>
                </a14:m>
                <a:r>
                  <a:rPr lang="en-GB" b="0" dirty="0"/>
                  <a:t>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</a:rPr>
                            <m:t>τ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</a:rPr>
                            <m:t>θ</m:t>
                          </m:r>
                        </m:sub>
                      </m:sSub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lang="el-G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i="1" smtClean="0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𝑎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C8C7686-D0AB-4DEA-B74D-9D76ADEFEB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6871" y="534686"/>
                <a:ext cx="3819228" cy="964175"/>
              </a:xfrm>
              <a:prstGeom prst="rect">
                <a:avLst/>
              </a:prstGeom>
              <a:blipFill>
                <a:blip r:embed="rId4"/>
                <a:stretch>
                  <a:fillRect l="-16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CF3796AE-FED8-4035-9445-CF6DD146FE07}"/>
              </a:ext>
            </a:extLst>
          </p:cNvPr>
          <p:cNvSpPr txBox="1"/>
          <p:nvPr/>
        </p:nvSpPr>
        <p:spPr>
          <a:xfrm>
            <a:off x="7542035" y="5118407"/>
            <a:ext cx="44462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6B5D76"/>
                </a:solidFill>
              </a:rPr>
              <a:t>4 Inhibition: </a:t>
            </a:r>
            <a:r>
              <a:rPr lang="en-GB" dirty="0"/>
              <a:t> alpha inhibition applied to entrain nodes to a 10 Hz rhythm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92D7FA7-A3D2-4999-A9E0-B33FAEB523CF}"/>
                  </a:ext>
                </a:extLst>
              </p:cNvPr>
              <p:cNvSpPr txBox="1"/>
              <p:nvPr/>
            </p:nvSpPr>
            <p:spPr>
              <a:xfrm>
                <a:off x="7169685" y="2910722"/>
                <a:ext cx="7213600" cy="8274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GB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h𝑜</m:t>
                                  </m:r>
                                </m:sub>
                              </m:s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92D7FA7-A3D2-4999-A9E0-B33FAEB523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9685" y="2910722"/>
                <a:ext cx="7213600" cy="82740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3" name="Picture 42" descr="Chart, line chart&#10;&#10;Description automatically generated">
            <a:extLst>
              <a:ext uri="{FF2B5EF4-FFF2-40B4-BE49-F238E27FC236}">
                <a16:creationId xmlns:a16="http://schemas.microsoft.com/office/drawing/2014/main" id="{765DABA4-0DD6-43AD-80CC-AF7FF98CD3D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2147" y="5427107"/>
            <a:ext cx="2395731" cy="119786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D37B9A5-33A3-4FD3-BC1A-0B8E6BBD5494}"/>
                  </a:ext>
                </a:extLst>
              </p:cNvPr>
              <p:cNvSpPr txBox="1"/>
              <p:nvPr/>
            </p:nvSpPr>
            <p:spPr>
              <a:xfrm>
                <a:off x="3162367" y="5427107"/>
                <a:ext cx="1760097" cy="7350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</a:rPr>
                        <m:t>σ</m:t>
                      </m:r>
                      <m:d>
                        <m:dPr>
                          <m:ctrlPr>
                            <a:rPr lang="el-G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l-G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l-G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𝑖h</m:t>
                                  </m:r>
                                </m:sub>
                              </m:s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D37B9A5-33A3-4FD3-BC1A-0B8E6BBD54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2367" y="5427107"/>
                <a:ext cx="1760097" cy="73507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2508BAE-E4D0-4EAE-A896-26F6A3EC2773}"/>
                  </a:ext>
                </a:extLst>
              </p:cNvPr>
              <p:cNvSpPr txBox="1"/>
              <p:nvPr/>
            </p:nvSpPr>
            <p:spPr>
              <a:xfrm>
                <a:off x="8350883" y="5890716"/>
                <a:ext cx="7292566" cy="5221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</a:rPr>
                          <m:t>τ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f>
                      <m:f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𝑖h</m:t>
                                </m:r>
                              </m:sub>
                            </m:s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 − </m:t>
                            </m:r>
                            <m:r>
                              <m:rPr>
                                <m:sty m:val="p"/>
                              </m:rPr>
                              <a:rPr lang="el-GR" b="0" i="1" smtClean="0">
                                <a:latin typeface="Cambria Math" panose="02040503050406030204" pitchFamily="18" charset="0"/>
                              </a:rPr>
                              <m:t>θ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l-GR" b="0" i="1" smtClean="0">
                                <a:latin typeface="Cambria Math" panose="02040503050406030204" pitchFamily="18" charset="0"/>
                              </a:rPr>
                              <m:t>α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)+</m:t>
                            </m:r>
                          </m:e>
                        </m:nary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</m:oMath>
                </a14:m>
                <a:r>
                  <a:rPr lang="en-GB" b="0" dirty="0"/>
                  <a:t>)</a:t>
                </a: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2508BAE-E4D0-4EAE-A896-26F6A3EC27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0883" y="5890716"/>
                <a:ext cx="7292566" cy="522194"/>
              </a:xfrm>
              <a:prstGeom prst="rect">
                <a:avLst/>
              </a:prstGeom>
              <a:blipFill>
                <a:blip r:embed="rId8"/>
                <a:stretch>
                  <a:fillRect b="-69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3201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7447B-A507-4AF7-BD1D-4EA564485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584" y="348348"/>
            <a:ext cx="11131666" cy="540886"/>
          </a:xfrm>
        </p:spPr>
        <p:txBody>
          <a:bodyPr anchor="t">
            <a:normAutofit/>
          </a:bodyPr>
          <a:lstStyle/>
          <a:p>
            <a:r>
              <a:rPr lang="en-GB" sz="2800" b="1" dirty="0">
                <a:solidFill>
                  <a:srgbClr val="698181"/>
                </a:solidFill>
              </a:rPr>
              <a:t>One </a:t>
            </a:r>
            <a:r>
              <a:rPr lang="en-GB" sz="3100" b="1" dirty="0">
                <a:solidFill>
                  <a:srgbClr val="698181"/>
                </a:solidFill>
              </a:rPr>
              <a:t>input</a:t>
            </a:r>
            <a:r>
              <a:rPr lang="en-GB" sz="2800" b="1" dirty="0">
                <a:solidFill>
                  <a:srgbClr val="698181"/>
                </a:solidFill>
              </a:rPr>
              <a:t>: entraining hidden nodes to follow alpha rhythm</a:t>
            </a:r>
          </a:p>
        </p:txBody>
      </p:sp>
      <p:pic>
        <p:nvPicPr>
          <p:cNvPr id="4" name="Picture 3" descr="A picture containing text, clipart, night sky&#10;&#10;Description automatically generated">
            <a:extLst>
              <a:ext uri="{FF2B5EF4-FFF2-40B4-BE49-F238E27FC236}">
                <a16:creationId xmlns:a16="http://schemas.microsoft.com/office/drawing/2014/main" id="{6CC8A020-1886-403E-BB0E-FA32E1C78C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6724" y="5892057"/>
            <a:ext cx="4166624" cy="1197866"/>
          </a:xfrm>
          <a:prstGeom prst="rect">
            <a:avLst/>
          </a:prstGeom>
        </p:spPr>
      </p:pic>
      <p:pic>
        <p:nvPicPr>
          <p:cNvPr id="5" name="Picture 4" descr="Scatter chart&#10;&#10;Description automatically generated">
            <a:extLst>
              <a:ext uri="{FF2B5EF4-FFF2-40B4-BE49-F238E27FC236}">
                <a16:creationId xmlns:a16="http://schemas.microsoft.com/office/drawing/2014/main" id="{FD85B7FD-C97B-4A42-8A49-E04F191B45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359" y="2412659"/>
            <a:ext cx="11607282" cy="2901821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DB6156B-9D51-4E81-89DE-C3FFB01070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584" y="1260000"/>
            <a:ext cx="10965110" cy="47261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/>
              <a:t>Spontaneous alpha oscillations applied to hidden layer</a:t>
            </a:r>
          </a:p>
          <a:p>
            <a:pPr marL="0" indent="0">
              <a:buNone/>
            </a:pPr>
            <a:r>
              <a:rPr lang="en-GB" sz="1800" dirty="0"/>
              <a:t>The phase of the alpha oscillations is stable (= not reset when input is presented; Mazaheri &amp; Jensen, 2006)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F512AED-DEE9-467F-8648-34939BD0490B}"/>
              </a:ext>
            </a:extLst>
          </p:cNvPr>
          <p:cNvSpPr txBox="1">
            <a:spLocks/>
          </p:cNvSpPr>
          <p:nvPr/>
        </p:nvSpPr>
        <p:spPr>
          <a:xfrm>
            <a:off x="155366" y="5433984"/>
            <a:ext cx="10965110" cy="4726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GB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901731C-AD3D-418D-BFC9-EFE2CC54CBA8}"/>
                  </a:ext>
                </a:extLst>
              </p:cNvPr>
              <p:cNvSpPr txBox="1"/>
              <p:nvPr/>
            </p:nvSpPr>
            <p:spPr>
              <a:xfrm>
                <a:off x="477175" y="5522725"/>
                <a:ext cx="6192174" cy="6685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</a:rPr>
                          <m:t>τ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=10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𝑚𝑠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τ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θ</m:t>
                        </m:r>
                      </m:sub>
                    </m:sSub>
                  </m:oMath>
                </a14:m>
                <a:r>
                  <a:rPr lang="en-GB" b="0" dirty="0"/>
                  <a:t>=100 </a:t>
                </a:r>
                <a:r>
                  <a:rPr lang="en-GB" b="0" dirty="0" err="1"/>
                  <a:t>ms</a:t>
                </a:r>
                <a:endParaRPr lang="en-GB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GB" dirty="0"/>
                            <m:t>α</m:t>
                          </m:r>
                          <m:r>
                            <m:rPr>
                              <m:nor/>
                            </m:rPr>
                            <a:rPr lang="en-GB" dirty="0"/>
                            <m:t> 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=10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𝐻𝑧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; 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GB" dirty="0"/>
                            <m:t>α</m:t>
                          </m:r>
                          <m:r>
                            <m:rPr>
                              <m:nor/>
                            </m:rPr>
                            <a:rPr lang="en-GB" dirty="0"/>
                            <m:t> 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𝑎𝑚𝑝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901731C-AD3D-418D-BFC9-EFE2CC54CB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175" y="5522725"/>
                <a:ext cx="6192174" cy="668581"/>
              </a:xfrm>
              <a:prstGeom prst="rect">
                <a:avLst/>
              </a:prstGeom>
              <a:blipFill>
                <a:blip r:embed="rId4"/>
                <a:stretch>
                  <a:fillRect t="-5455" b="-454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2BBC8754-FB0F-4674-8A7B-A0C12EA6007E}"/>
              </a:ext>
            </a:extLst>
          </p:cNvPr>
          <p:cNvSpPr/>
          <p:nvPr/>
        </p:nvSpPr>
        <p:spPr>
          <a:xfrm>
            <a:off x="155366" y="3808520"/>
            <a:ext cx="11847244" cy="15947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4789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7447B-A507-4AF7-BD1D-4EA564485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584" y="348348"/>
            <a:ext cx="11131666" cy="540886"/>
          </a:xfrm>
        </p:spPr>
        <p:txBody>
          <a:bodyPr anchor="t">
            <a:normAutofit/>
          </a:bodyPr>
          <a:lstStyle/>
          <a:p>
            <a:r>
              <a:rPr lang="en-GB" sz="2800" b="1" dirty="0">
                <a:solidFill>
                  <a:srgbClr val="698181"/>
                </a:solidFill>
              </a:rPr>
              <a:t>One </a:t>
            </a:r>
            <a:r>
              <a:rPr lang="en-GB" sz="3100" b="1" dirty="0">
                <a:solidFill>
                  <a:srgbClr val="698181"/>
                </a:solidFill>
              </a:rPr>
              <a:t>input</a:t>
            </a:r>
            <a:r>
              <a:rPr lang="en-GB" sz="2800" b="1" dirty="0">
                <a:solidFill>
                  <a:srgbClr val="698181"/>
                </a:solidFill>
              </a:rPr>
              <a:t>: alpha oscillations implement biologically plausible timing</a:t>
            </a:r>
          </a:p>
        </p:txBody>
      </p:sp>
      <p:pic>
        <p:nvPicPr>
          <p:cNvPr id="4" name="Picture 3" descr="A picture containing text, clipart, night sky&#10;&#10;Description automatically generated">
            <a:extLst>
              <a:ext uri="{FF2B5EF4-FFF2-40B4-BE49-F238E27FC236}">
                <a16:creationId xmlns:a16="http://schemas.microsoft.com/office/drawing/2014/main" id="{6CC8A020-1886-403E-BB0E-FA32E1C78C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6724" y="5892057"/>
            <a:ext cx="4166624" cy="1197866"/>
          </a:xfrm>
          <a:prstGeom prst="rect">
            <a:avLst/>
          </a:prstGeom>
        </p:spPr>
      </p:pic>
      <p:pic>
        <p:nvPicPr>
          <p:cNvPr id="6" name="Picture 5" descr="Chart&#10;&#10;Description automatically generated with low confidence">
            <a:extLst>
              <a:ext uri="{FF2B5EF4-FFF2-40B4-BE49-F238E27FC236}">
                <a16:creationId xmlns:a16="http://schemas.microsoft.com/office/drawing/2014/main" id="{D2A137AB-04BA-4AA4-A42A-64B92AE8D3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1088" y="2412000"/>
            <a:ext cx="13175996" cy="3294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85B7234-84B2-4872-AA21-A103EBEBAE4B}"/>
              </a:ext>
            </a:extLst>
          </p:cNvPr>
          <p:cNvSpPr txBox="1"/>
          <p:nvPr/>
        </p:nvSpPr>
        <p:spPr>
          <a:xfrm>
            <a:off x="392400" y="1260000"/>
            <a:ext cx="5774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High certainty in output node after ~60 </a:t>
            </a:r>
            <a:r>
              <a:rPr lang="en-GB" dirty="0" err="1"/>
              <a:t>ms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7881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7447B-A507-4AF7-BD1D-4EA564485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584" y="348348"/>
            <a:ext cx="11131666" cy="540886"/>
          </a:xfrm>
        </p:spPr>
        <p:txBody>
          <a:bodyPr anchor="t">
            <a:normAutofit/>
          </a:bodyPr>
          <a:lstStyle/>
          <a:p>
            <a:r>
              <a:rPr lang="en-GB" sz="2800" b="1" dirty="0">
                <a:solidFill>
                  <a:srgbClr val="698181"/>
                </a:solidFill>
              </a:rPr>
              <a:t>Two inputs: alpha generates a temporal code &amp; solves the biased competition</a:t>
            </a:r>
          </a:p>
        </p:txBody>
      </p:sp>
      <p:pic>
        <p:nvPicPr>
          <p:cNvPr id="4" name="Picture 3" descr="A picture containing text, clipart, night sky&#10;&#10;Description automatically generated">
            <a:extLst>
              <a:ext uri="{FF2B5EF4-FFF2-40B4-BE49-F238E27FC236}">
                <a16:creationId xmlns:a16="http://schemas.microsoft.com/office/drawing/2014/main" id="{6CC8A020-1886-403E-BB0E-FA32E1C78C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6724" y="5892057"/>
            <a:ext cx="4166624" cy="11978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8600CDF-1013-4E20-B82D-D77C2962855E}"/>
              </a:ext>
            </a:extLst>
          </p:cNvPr>
          <p:cNvSpPr txBox="1"/>
          <p:nvPr/>
        </p:nvSpPr>
        <p:spPr>
          <a:xfrm>
            <a:off x="392400" y="1332000"/>
            <a:ext cx="8291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Hidden dynamics speeded up </a:t>
            </a:r>
            <a:r>
              <a:rPr lang="en-GB" dirty="0">
                <a:sym typeface="Wingdings" panose="05000000000000000000" pitchFamily="2" charset="2"/>
              </a:rPr>
              <a:t> competition between inputs</a:t>
            </a:r>
          </a:p>
          <a:p>
            <a:r>
              <a:rPr lang="en-GB" dirty="0"/>
              <a:t>Alpha amplitude increased compared to one-input-case </a:t>
            </a:r>
            <a:r>
              <a:rPr lang="en-GB" dirty="0">
                <a:sym typeface="Wingdings" panose="05000000000000000000" pitchFamily="2" charset="2"/>
              </a:rPr>
              <a:t> temporal code</a:t>
            </a:r>
            <a:endParaRPr lang="en-GB" dirty="0"/>
          </a:p>
        </p:txBody>
      </p:sp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C5DA2F1C-9CD0-47C2-9ED5-74C93A3DA6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85" y="2412000"/>
            <a:ext cx="12017829" cy="300445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83F3057-4ACA-46A9-B22A-5D9E6CBAD2A2}"/>
                  </a:ext>
                </a:extLst>
              </p:cNvPr>
              <p:cNvSpPr txBox="1"/>
              <p:nvPr/>
            </p:nvSpPr>
            <p:spPr>
              <a:xfrm>
                <a:off x="477175" y="5522725"/>
                <a:ext cx="6192174" cy="6685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</a:rPr>
                          <m:t>τ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=5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𝑚𝑠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τ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θ</m:t>
                        </m:r>
                      </m:sub>
                    </m:sSub>
                  </m:oMath>
                </a14:m>
                <a:r>
                  <a:rPr lang="en-GB" b="0" dirty="0"/>
                  <a:t>=50 </a:t>
                </a:r>
                <a:r>
                  <a:rPr lang="en-GB" b="0" dirty="0" err="1"/>
                  <a:t>ms</a:t>
                </a:r>
                <a:endParaRPr lang="en-GB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GB" dirty="0"/>
                            <m:t>α</m:t>
                          </m:r>
                          <m:r>
                            <m:rPr>
                              <m:nor/>
                            </m:rPr>
                            <a:rPr lang="en-GB" dirty="0"/>
                            <m:t> 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=10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𝐻𝑧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; 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GB" dirty="0"/>
                            <m:t>α</m:t>
                          </m:r>
                          <m:r>
                            <m:rPr>
                              <m:nor/>
                            </m:rPr>
                            <a:rPr lang="en-GB" dirty="0"/>
                            <m:t> 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𝑎𝑚𝑝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=7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83F3057-4ACA-46A9-B22A-5D9E6CBAD2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175" y="5522725"/>
                <a:ext cx="6192174" cy="668581"/>
              </a:xfrm>
              <a:prstGeom prst="rect">
                <a:avLst/>
              </a:prstGeom>
              <a:blipFill>
                <a:blip r:embed="rId4"/>
                <a:stretch>
                  <a:fillRect t="-5455" b="-454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EBDBF871-10BA-4B7C-A297-596EA64E3271}"/>
              </a:ext>
            </a:extLst>
          </p:cNvPr>
          <p:cNvSpPr/>
          <p:nvPr/>
        </p:nvSpPr>
        <p:spPr>
          <a:xfrm>
            <a:off x="102098" y="3879544"/>
            <a:ext cx="12089902" cy="15947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0456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7447B-A507-4AF7-BD1D-4EA564485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584" y="348348"/>
            <a:ext cx="11131666" cy="540886"/>
          </a:xfrm>
        </p:spPr>
        <p:txBody>
          <a:bodyPr anchor="t">
            <a:normAutofit/>
          </a:bodyPr>
          <a:lstStyle/>
          <a:p>
            <a:r>
              <a:rPr lang="en-GB" sz="2800" b="1" dirty="0">
                <a:solidFill>
                  <a:srgbClr val="698181"/>
                </a:solidFill>
              </a:rPr>
              <a:t>Two inputs: Temporal code</a:t>
            </a:r>
          </a:p>
        </p:txBody>
      </p:sp>
      <p:pic>
        <p:nvPicPr>
          <p:cNvPr id="4" name="Picture 3" descr="A picture containing text, clipart, night sky&#10;&#10;Description automatically generated">
            <a:extLst>
              <a:ext uri="{FF2B5EF4-FFF2-40B4-BE49-F238E27FC236}">
                <a16:creationId xmlns:a16="http://schemas.microsoft.com/office/drawing/2014/main" id="{6CC8A020-1886-403E-BB0E-FA32E1C78C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6724" y="5892057"/>
            <a:ext cx="4166624" cy="1197866"/>
          </a:xfrm>
          <a:prstGeom prst="rect">
            <a:avLst/>
          </a:prstGeom>
        </p:spPr>
      </p:pic>
      <p:pic>
        <p:nvPicPr>
          <p:cNvPr id="5" name="Picture 4" descr="A picture containing text, different&#10;&#10;Description automatically generated">
            <a:extLst>
              <a:ext uri="{FF2B5EF4-FFF2-40B4-BE49-F238E27FC236}">
                <a16:creationId xmlns:a16="http://schemas.microsoft.com/office/drawing/2014/main" id="{FEA36244-27B8-438D-9459-FA336F9F7E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1200" y="2412000"/>
            <a:ext cx="13168604" cy="329215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1743760-8527-48B8-98F9-09883355DDFA}"/>
              </a:ext>
            </a:extLst>
          </p:cNvPr>
          <p:cNvSpPr txBox="1"/>
          <p:nvPr/>
        </p:nvSpPr>
        <p:spPr>
          <a:xfrm>
            <a:off x="392400" y="1332000"/>
            <a:ext cx="82911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/>
              <a:t>First input reaches output layer after ~60 </a:t>
            </a:r>
            <a:r>
              <a:rPr lang="en-GB" dirty="0" err="1"/>
              <a:t>ms</a:t>
            </a:r>
            <a:endParaRPr lang="en-GB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/>
              <a:t>Second input then wins the competition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/>
              <a:t>Gate is closed by alpha inhibition</a:t>
            </a:r>
          </a:p>
        </p:txBody>
      </p:sp>
    </p:spTree>
    <p:extLst>
      <p:ext uri="{BB962C8B-B14F-4D97-AF65-F5344CB8AC3E}">
        <p14:creationId xmlns:p14="http://schemas.microsoft.com/office/powerpoint/2010/main" val="3268333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7447B-A507-4AF7-BD1D-4EA564485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584" y="348348"/>
            <a:ext cx="10515600" cy="540886"/>
          </a:xfrm>
        </p:spPr>
        <p:txBody>
          <a:bodyPr anchor="t">
            <a:normAutofit/>
          </a:bodyPr>
          <a:lstStyle/>
          <a:p>
            <a:r>
              <a:rPr lang="en-GB" sz="2800" b="1" dirty="0">
                <a:solidFill>
                  <a:srgbClr val="698181"/>
                </a:solidFill>
              </a:rPr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8E646-182F-4DFD-8B47-C61499657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584" y="1260000"/>
            <a:ext cx="10965110" cy="472617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1800" b="1" dirty="0"/>
              <a:t>Entraining hidden node activations to alpha oscillation leads to: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800" dirty="0"/>
              <a:t>Semi-plausible temporal constraints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800" dirty="0"/>
              <a:t>A temporal code solving the biased competition of simultaneously presented inputs</a:t>
            </a:r>
          </a:p>
          <a:p>
            <a:pPr marL="342900" indent="-342900">
              <a:buFont typeface="+mj-lt"/>
              <a:buAutoNum type="arabicPeriod"/>
            </a:pPr>
            <a:endParaRPr lang="en-GB" sz="1800" dirty="0"/>
          </a:p>
          <a:p>
            <a:pPr marL="0" indent="0">
              <a:buNone/>
            </a:pPr>
            <a:r>
              <a:rPr lang="en-GB" sz="1800" b="1" dirty="0"/>
              <a:t>Why bother?</a:t>
            </a:r>
          </a:p>
          <a:p>
            <a:r>
              <a:rPr lang="en-GB" sz="1800" dirty="0"/>
              <a:t>Training computer vision models to sequentially attend to inputs is not trivial (Lei et al., 2021)</a:t>
            </a:r>
          </a:p>
          <a:p>
            <a:r>
              <a:rPr lang="en-GB" sz="1800" dirty="0"/>
              <a:t>We here present a fairly computationally inexpensive mechanism that solves the bottleneck problem, and possesses parallel and serial properties</a:t>
            </a:r>
          </a:p>
          <a:p>
            <a:r>
              <a:rPr lang="en-GB" sz="1800" dirty="0"/>
              <a:t>Biological vision has been the main inspiration for computer vision models (e.g. CNNs), however, the temporal constraints of the visual system have not been sufficiently embraced in these networks</a:t>
            </a:r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r>
              <a:rPr lang="en-GB" sz="1800" b="1" dirty="0"/>
              <a:t>Outlook</a:t>
            </a:r>
          </a:p>
          <a:p>
            <a:r>
              <a:rPr lang="en-GB" sz="1800" dirty="0"/>
              <a:t>Deep NNs that can solve more complicated problems, in which temporal constraints support perceptual binding</a:t>
            </a:r>
          </a:p>
          <a:p>
            <a:r>
              <a:rPr lang="en-GB" sz="1800" dirty="0"/>
              <a:t>Integrate dynamics into biologically plausible models, e.g. “V1 layers” (Marques et al., 2021)</a:t>
            </a:r>
          </a:p>
        </p:txBody>
      </p:sp>
      <p:pic>
        <p:nvPicPr>
          <p:cNvPr id="4" name="Picture 3" descr="A picture containing text, clipart, night sky&#10;&#10;Description automatically generated">
            <a:extLst>
              <a:ext uri="{FF2B5EF4-FFF2-40B4-BE49-F238E27FC236}">
                <a16:creationId xmlns:a16="http://schemas.microsoft.com/office/drawing/2014/main" id="{6CC8A020-1886-403E-BB0E-FA32E1C78C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6724" y="5892057"/>
            <a:ext cx="4166624" cy="1197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016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861</TotalTime>
  <Words>700</Words>
  <Application>Microsoft Office PowerPoint</Application>
  <PresentationFormat>Widescreen</PresentationFormat>
  <Paragraphs>63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Wingdings</vt:lpstr>
      <vt:lpstr>Office Theme</vt:lpstr>
      <vt:lpstr>Space-to-time conversion:  oscillations in an artificial neural network serve to generate a temporal code representing multi-object visual input</vt:lpstr>
      <vt:lpstr>Temporal dynamics of ventral stream reflect pipelining mechanism</vt:lpstr>
      <vt:lpstr>Idea: Artificial Neural Network with oscillatory dynamics that is capable of multiplexing</vt:lpstr>
      <vt:lpstr>Network architecture</vt:lpstr>
      <vt:lpstr>One input: entraining hidden nodes to follow alpha rhythm</vt:lpstr>
      <vt:lpstr>One input: alpha oscillations implement biologically plausible timing</vt:lpstr>
      <vt:lpstr>Two inputs: alpha generates a temporal code &amp; solves the biased competition</vt:lpstr>
      <vt:lpstr>Two inputs: Temporal code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Space-to-time conversion:  oscillations in an artificial neural network serve to generate a temporal code representing multi-object visual input</dc:title>
  <dc:creator>Katharina Duecker (PhD Psychology Lab FT)</dc:creator>
  <cp:lastModifiedBy>Katharina Duecker (PhD Psychology Lab FT)</cp:lastModifiedBy>
  <cp:revision>24</cp:revision>
  <dcterms:created xsi:type="dcterms:W3CDTF">2022-03-14T14:58:04Z</dcterms:created>
  <dcterms:modified xsi:type="dcterms:W3CDTF">2022-03-25T17:19:46Z</dcterms:modified>
</cp:coreProperties>
</file>