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57" r:id="rId4"/>
    <p:sldId id="288" r:id="rId5"/>
    <p:sldId id="293" r:id="rId6"/>
    <p:sldId id="297" r:id="rId7"/>
    <p:sldId id="292" r:id="rId8"/>
    <p:sldId id="289" r:id="rId9"/>
    <p:sldId id="294" r:id="rId10"/>
    <p:sldId id="295" r:id="rId11"/>
    <p:sldId id="296" r:id="rId12"/>
    <p:sldId id="29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69834-FDC2-4ACF-94AE-953441AD54AC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DF5C0-5619-494D-AB56-1200D7501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88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needs stronger gain modulation (1.25 &amp; 0.75)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DF5C0-5619-494D-AB56-1200D7501E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3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1200" dirty="0"/>
              <a:t>Saccade frequency: every 250 </a:t>
            </a:r>
            <a:r>
              <a:rPr lang="en-GB" sz="1200" dirty="0" err="1"/>
              <a:t>ms</a:t>
            </a:r>
            <a:r>
              <a:rPr lang="en-GB" sz="1200" dirty="0"/>
              <a:t>; minus 100 </a:t>
            </a:r>
            <a:r>
              <a:rPr lang="en-GB" sz="1200" dirty="0" err="1"/>
              <a:t>ms</a:t>
            </a:r>
            <a:r>
              <a:rPr lang="en-GB" sz="1200" dirty="0"/>
              <a:t> for </a:t>
            </a:r>
            <a:br>
              <a:rPr lang="en-GB" sz="1200" dirty="0"/>
            </a:br>
            <a:r>
              <a:rPr lang="en-GB" sz="1200" dirty="0"/>
              <a:t>saccade initiation; minus 60 </a:t>
            </a:r>
            <a:r>
              <a:rPr lang="en-GB" sz="1200" dirty="0" err="1"/>
              <a:t>ms</a:t>
            </a:r>
            <a:r>
              <a:rPr lang="en-GB" sz="1200" dirty="0"/>
              <a:t> until input reaches V1</a:t>
            </a:r>
          </a:p>
          <a:p>
            <a:pPr lvl="1"/>
            <a:r>
              <a:rPr lang="en-GB" sz="1200" dirty="0"/>
              <a:t>Leaves ~90 </a:t>
            </a:r>
            <a:r>
              <a:rPr lang="en-GB" sz="1200" dirty="0" err="1"/>
              <a:t>ms</a:t>
            </a:r>
            <a:r>
              <a:rPr lang="en-GB" sz="1200" dirty="0"/>
              <a:t> to process current input &amp; preview </a:t>
            </a:r>
            <a:br>
              <a:rPr lang="en-GB" sz="1200" dirty="0"/>
            </a:br>
            <a:r>
              <a:rPr lang="en-GB" sz="1200" dirty="0"/>
              <a:t>the next saccade goal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43CDA-D28F-49F2-B508-5430A336CB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16CE-1B04-42A5-A47F-C1F471687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10040-4951-4B7F-BBFE-4B21340F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3EBA8-7BA3-4067-A375-03959B2E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9C90-41DE-4222-AB55-95D0CD73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B2E01-2DF4-4F1F-A701-10AA4FC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66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E2F6-6D49-4278-A88F-A9846EF2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C0553-E391-4930-905D-91EF3718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0A29-EB90-4C39-9612-D442B42B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0FA5-27D8-4B2C-8105-7D90CBF5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BEC7-96C9-4518-8EAE-BCE0C0F3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4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9BB17-489F-4116-B8A8-97C3FA313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44997-0440-473C-9A71-FFAF6DAFB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EB54-C673-467B-A696-A88D3C8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DFB0-5039-46F3-BA8E-07626988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0D8E-70A9-49DA-B4DA-D213F6AF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50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4B98-9936-428E-AEC6-ACF89F47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07DD-D120-4CD3-9189-88091382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F7A0-C22F-4B42-A785-891AD4BA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07A4E-3550-416E-93E6-46D7EF1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2F09-03D3-4C66-BB1B-F59D04EA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1163-BD6A-4B71-B45C-8481918B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8F215-23C1-4CBF-9625-E1942CFBD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9613-D41B-4587-80F6-2EADE507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6320-7737-4737-953B-6B0DAAB9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B107-BA22-4882-9745-250D3D36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7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015D-6710-4D87-89AB-E607840A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6F51-FC43-4401-B1DA-A3539CC20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0A14D-1273-4E6C-8532-D6296437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9270-73DA-41EE-BAD9-4607AECB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9924-5ACB-4614-8092-25B46C8F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D8A70-29F1-40DA-B655-8D0F6D67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533B-4DBF-4059-A698-ADCA4EED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C3CFA-E5AC-443D-B1F0-C77DB436C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E1B04-A2D4-4FD4-B1DC-43300568C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66C76-F1A5-477F-8C3C-21403BCC9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9522A-37C6-40F8-ACAE-A9413BD09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B812B-1AB2-4554-96DF-ABC69536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6B15C-F0D0-4B65-A21E-512C5398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A73A-110B-48BE-9778-525A56E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7054-EBFE-4299-A79A-20910AAF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04823-C8EE-4282-9865-121784B6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CD699-F723-4F48-B676-1BC4D565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5B901-AB85-4FEC-B0F9-D3C485E6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39EAA-355F-4472-A806-485EE7A1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F3EED-83F4-48A1-A5F7-DF041FB5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69A6A-B123-4415-A3ED-3629F68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93E7-DE5B-418E-9592-822FE1F9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A5D9-109F-4D03-A984-2CEB164F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B84C-8C55-422D-AF3B-E8ADDAF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5CF57-B7B0-422E-A0C5-83644E2E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CA9C1-DCC8-4FD2-9EE4-39E948E6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6097B-F907-4D45-B136-2B021C43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7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1A9A-CB4D-4306-A15E-B046F446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7DF65-D282-41DF-9578-FABF80CAB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6B456-0EFB-4EF9-A892-76FA40E0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672BF-F668-4B9A-9E78-BA830BB5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6C3FF-3D7D-482C-AD01-D8517E6E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3E73-631F-4486-A30A-5375D977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3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D273B-6251-4314-B96B-53387AA6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7810-C58A-441E-BD16-9E0D8256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9347-7E55-43C9-882F-50E788787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F20-05AE-4EEB-9FE1-AAAF9C7D15E8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4DDA-2CAA-4534-BFBB-6E7A1A03F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D3C3-6931-4768-BCB5-535B84115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7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8E7A-4012-40FA-B562-192E5F26A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NN + oscillations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4BE22-F4DE-456E-917A-2C1CFAFAA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Th, 15/09/22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50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Competing inputs: dynamics + alpha = temporal code</a:t>
            </a:r>
            <a:endParaRPr lang="en-GB" sz="3600" b="1" dirty="0"/>
          </a:p>
        </p:txBody>
      </p:sp>
      <p:pic>
        <p:nvPicPr>
          <p:cNvPr id="4" name="Picture 3" descr="A picture containing text, cake, indoor, decorated&#10;&#10;Description automatically generated">
            <a:extLst>
              <a:ext uri="{FF2B5EF4-FFF2-40B4-BE49-F238E27FC236}">
                <a16:creationId xmlns:a16="http://schemas.microsoft.com/office/drawing/2014/main" id="{457280AB-7DB9-4EB3-ADD2-EDACFC79F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Competing inputs: dynamics + alpha = temporal code</a:t>
            </a:r>
            <a:endParaRPr lang="en-GB" sz="3600" b="1" dirty="0"/>
          </a:p>
        </p:txBody>
      </p:sp>
      <p:pic>
        <p:nvPicPr>
          <p:cNvPr id="5" name="Picture 4" descr="A picture containing text, wall, different, various&#10;&#10;Description automatically generated">
            <a:extLst>
              <a:ext uri="{FF2B5EF4-FFF2-40B4-BE49-F238E27FC236}">
                <a16:creationId xmlns:a16="http://schemas.microsoft.com/office/drawing/2014/main" id="{AA26C053-E7BE-43CD-9584-703D32AD1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2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Training on noisy images</a:t>
            </a:r>
            <a:endParaRPr lang="en-GB" sz="3600" b="1" dirty="0"/>
          </a:p>
        </p:txBody>
      </p:sp>
      <p:pic>
        <p:nvPicPr>
          <p:cNvPr id="7" name="Picture 6" descr="A picture containing text, wall, different, various&#10;&#10;Description automatically generated">
            <a:extLst>
              <a:ext uri="{FF2B5EF4-FFF2-40B4-BE49-F238E27FC236}">
                <a16:creationId xmlns:a16="http://schemas.microsoft.com/office/drawing/2014/main" id="{D5AD48A0-FFC6-4B57-8BEF-2A948382E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075"/>
            <a:ext cx="12192000" cy="4064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E76F0E1-DBAE-4AAC-A80C-28A2B04DE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10" y="-243720"/>
            <a:ext cx="7059690" cy="35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3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E646-182F-4DFD-8B47-C6149965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4" y="1260000"/>
            <a:ext cx="10965110" cy="4726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/>
              <a:t>Entraining hidden node activations to alpha oscillation leads to: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Semi-plausible temporal constraints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A temporal code solving the biased competition of simultaneously presented inputs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Why bother?</a:t>
            </a:r>
          </a:p>
          <a:p>
            <a:r>
              <a:rPr lang="en-GB" sz="1800" dirty="0"/>
              <a:t>Training computer vision models to sequentially attend to inputs is not trivial (Lei et al., 2021)</a:t>
            </a:r>
          </a:p>
          <a:p>
            <a:r>
              <a:rPr lang="en-GB" sz="1800" dirty="0"/>
              <a:t>We here present a fairly computationally inexpensive mechanism that solves the bottleneck problem, and possesses parallel and serial properties</a:t>
            </a:r>
          </a:p>
          <a:p>
            <a:r>
              <a:rPr lang="en-GB" sz="1800" dirty="0"/>
              <a:t>Biological vision has been the main inspiration for computer vision models (e.g. CNNs), however, the temporal constraints of the visual system have not been sufficiently embraced in these networks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Outlook</a:t>
            </a:r>
          </a:p>
          <a:p>
            <a:r>
              <a:rPr lang="en-GB" sz="1800" dirty="0"/>
              <a:t>Deep NNs that can solve more complicated problems, in which temporal constraints support perceptual binding</a:t>
            </a:r>
          </a:p>
          <a:p>
            <a:r>
              <a:rPr lang="en-GB" sz="1800" dirty="0"/>
              <a:t>Integrate dynamics into biologically plausible models, e.g. “V1 layers” (Marques et al., 2021)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215FF7-3CB3-42F3-A2CE-B8B0E751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64" y="228670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Conclusions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92101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20FC-56B6-4B9D-A3E1-C2E3B946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Hypothesis: alpha-gamma temporal code solves bottleneck problem in ventral stream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1E7767-F2E3-454A-9406-93FC88EFA505}"/>
              </a:ext>
            </a:extLst>
          </p:cNvPr>
          <p:cNvGrpSpPr/>
          <p:nvPr/>
        </p:nvGrpSpPr>
        <p:grpSpPr>
          <a:xfrm>
            <a:off x="6150179" y="1616402"/>
            <a:ext cx="6006363" cy="5120848"/>
            <a:chOff x="5883846" y="1500991"/>
            <a:chExt cx="6006363" cy="512084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DD9AE5F-381F-4E18-B337-C71FC7BB0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83846" y="1500991"/>
              <a:ext cx="5731105" cy="5120848"/>
            </a:xfrm>
            <a:prstGeom prst="rect">
              <a:avLst/>
            </a:prstGeom>
          </p:spPr>
        </p:pic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6ADDBCBF-1AB4-47C2-A799-3A96A22F3405}"/>
                </a:ext>
              </a:extLst>
            </p:cNvPr>
            <p:cNvCxnSpPr/>
            <p:nvPr/>
          </p:nvCxnSpPr>
          <p:spPr>
            <a:xfrm rot="10800000" flipV="1">
              <a:off x="9436470" y="4911932"/>
              <a:ext cx="975360" cy="132080"/>
            </a:xfrm>
            <a:prstGeom prst="curvedConnector3">
              <a:avLst>
                <a:gd name="adj1" fmla="val -22816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E6864342-E2CE-4A24-9DA1-0B15FA541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2067" y="4830415"/>
              <a:ext cx="477720" cy="213598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FA4FA7-9678-45E4-8DFC-9258DC1A9CF0}"/>
                </a:ext>
              </a:extLst>
            </p:cNvPr>
            <p:cNvSpPr txBox="1"/>
            <p:nvPr/>
          </p:nvSpPr>
          <p:spPr>
            <a:xfrm>
              <a:off x="10137806" y="5249996"/>
              <a:ext cx="1752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Gamma (&gt;30 Hz)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3C7624-8397-45DD-9DEF-2DDB4F8A764D}"/>
                </a:ext>
              </a:extLst>
            </p:cNvPr>
            <p:cNvSpPr txBox="1"/>
            <p:nvPr/>
          </p:nvSpPr>
          <p:spPr>
            <a:xfrm>
              <a:off x="9985979" y="4404139"/>
              <a:ext cx="1628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Alpha (8-12 Hz)</a:t>
              </a:r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82BBEF-D5D3-4187-B4D7-A7A8A9681F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0"/>
          <a:stretch/>
        </p:blipFill>
        <p:spPr>
          <a:xfrm>
            <a:off x="838200" y="2644586"/>
            <a:ext cx="6548849" cy="30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Model &amp; dynamics</a:t>
            </a:r>
            <a:endParaRPr lang="en-GB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992D2-A7DE-41B9-ADD8-0EDD047D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51790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W</a:t>
            </a:r>
            <a:r>
              <a:rPr lang="de-DE" sz="2400" baseline="-25000" dirty="0"/>
              <a:t>HI</a:t>
            </a:r>
            <a:r>
              <a:rPr lang="de-DE" sz="2400" dirty="0"/>
              <a:t>: 64x28x28</a:t>
            </a:r>
          </a:p>
          <a:p>
            <a:pPr marL="0" indent="0">
              <a:buNone/>
            </a:pPr>
            <a:r>
              <a:rPr lang="de-DE" sz="2400" dirty="0"/>
              <a:t>H[i] = sum[conv(W</a:t>
            </a:r>
            <a:r>
              <a:rPr lang="de-DE" sz="2400" baseline="-25000" dirty="0"/>
              <a:t>HI</a:t>
            </a:r>
            <a:r>
              <a:rPr lang="de-DE" sz="2400" dirty="0"/>
              <a:t>[i],I)-b]</a:t>
            </a:r>
          </a:p>
          <a:p>
            <a:pPr marL="0" indent="0">
              <a:buNone/>
            </a:pPr>
            <a:r>
              <a:rPr lang="en-GB" sz="2400" dirty="0"/>
              <a:t>b = -2.5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7D865A-9CFC-4762-971F-F391B237C429}"/>
                  </a:ext>
                </a:extLst>
              </p:cNvPr>
              <p:cNvSpPr txBox="1"/>
              <p:nvPr/>
            </p:nvSpPr>
            <p:spPr>
              <a:xfrm>
                <a:off x="6389765" y="431166"/>
                <a:ext cx="7292566" cy="5071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Dynamics hidden nodes:</a:t>
                </a:r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𝑖h</m:t>
                                </m:r>
                              </m:sub>
                            </m:s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</m:e>
                        </m:nary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GB" sz="2400" b="0" dirty="0"/>
                  <a:t>) 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b="0" dirty="0" err="1"/>
                  <a:t>H</a:t>
                </a:r>
                <a:r>
                  <a:rPr lang="en-GB" sz="2400" b="0" baseline="-25000" dirty="0" err="1"/>
                  <a:t>j</a:t>
                </a:r>
                <a:r>
                  <a:rPr lang="en-GB" sz="2400" b="0" dirty="0"/>
                  <a:t>: hidden node activation</a:t>
                </a:r>
              </a:p>
              <a:p>
                <a:r>
                  <a:rPr lang="el-GR" sz="2400" dirty="0"/>
                  <a:t>Θ</a:t>
                </a:r>
                <a:r>
                  <a:rPr lang="en-GB" sz="2400" baseline="-25000" dirty="0"/>
                  <a:t>j</a:t>
                </a:r>
                <a:r>
                  <a:rPr lang="en-GB" sz="2400" dirty="0"/>
                  <a:t>: relaxation</a:t>
                </a:r>
              </a:p>
              <a:p>
                <a:r>
                  <a:rPr lang="en-GB" sz="2400" dirty="0"/>
                  <a:t>a: scaling factor for relaxation</a:t>
                </a:r>
              </a:p>
              <a:p>
                <a:r>
                  <a:rPr lang="en-GB" sz="2400" dirty="0"/>
                  <a:t>α</a:t>
                </a:r>
                <a:r>
                  <a:rPr lang="en-GB" sz="2400" b="0" dirty="0"/>
                  <a:t>(t): pulsed inhibition</a:t>
                </a:r>
              </a:p>
              <a:p>
                <a:r>
                  <a:rPr lang="en-GB" sz="2400" dirty="0"/>
                  <a:t>T &lt; 1 </a:t>
                </a:r>
                <a:r>
                  <a:rPr lang="en-GB" sz="2400" dirty="0">
                    <a:sym typeface="Wingdings" panose="05000000000000000000" pitchFamily="2" charset="2"/>
                  </a:rPr>
                  <a:t></a:t>
                </a:r>
                <a:r>
                  <a:rPr lang="en-GB" sz="2400" dirty="0"/>
                  <a:t> forces activation towards 1</a:t>
                </a:r>
                <a:endParaRPr lang="en-GB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7D865A-9CFC-4762-971F-F391B237C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765" y="431166"/>
                <a:ext cx="7292566" cy="5071260"/>
              </a:xfrm>
              <a:prstGeom prst="rect">
                <a:avLst/>
              </a:prstGeom>
              <a:blipFill>
                <a:blip r:embed="rId2"/>
                <a:stretch>
                  <a:fillRect l="-1254" t="-962" b="-18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47217F66-2970-4181-9A44-A11A604B9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1" y="1467392"/>
            <a:ext cx="5318771" cy="358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Euler discretization without relaxation: one input</a:t>
            </a:r>
            <a:endParaRPr lang="en-GB" sz="3600" b="1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39FEF14-EED2-4449-85E8-609A24166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1669758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4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Euler discretization without relaxation: competing inputs</a:t>
            </a:r>
            <a:endParaRPr lang="en-GB" sz="3600" b="1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3B9734E-74EC-4D6A-B027-1E6FB64B9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49" y="1485032"/>
            <a:ext cx="9314301" cy="46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5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Euler discretization without relaxation: competing inputs</a:t>
            </a:r>
            <a:endParaRPr lang="en-GB" sz="3600" b="1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E25D6C1-AB85-4C61-B3AB-741F2814D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1632813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1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Hidden dynamic: oscillations in the output node</a:t>
            </a:r>
            <a:endParaRPr lang="en-GB" sz="3600" b="1" dirty="0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4267CE9-DC7C-4F70-BA9F-B340BC4A0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1647126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4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Alpha entrainment of hidden nodes</a:t>
            </a:r>
            <a:endParaRPr lang="en-GB" sz="3600" b="1" dirty="0"/>
          </a:p>
        </p:txBody>
      </p:sp>
      <p:pic>
        <p:nvPicPr>
          <p:cNvPr id="5" name="Picture 4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68C21262-5576-443F-9471-1A31DB9A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1565317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2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Competing inputs: dynamics</a:t>
            </a:r>
            <a:endParaRPr lang="en-GB" sz="3600" b="1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0AA2C34-16F4-4D13-A600-BF3B3DE63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76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355</Words>
  <Application>Microsoft Office PowerPoint</Application>
  <PresentationFormat>Widescreen</PresentationFormat>
  <Paragraphs>48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NN + oscillations</vt:lpstr>
      <vt:lpstr>Hypothesis: alpha-gamma temporal code solves bottleneck problem in ventral stream</vt:lpstr>
      <vt:lpstr>Model &amp; dynamics</vt:lpstr>
      <vt:lpstr>Euler discretization without relaxation: one input</vt:lpstr>
      <vt:lpstr>Euler discretization without relaxation: competing inputs</vt:lpstr>
      <vt:lpstr>Euler discretization without relaxation: competing inputs</vt:lpstr>
      <vt:lpstr>Hidden dynamic: oscillations in the output node</vt:lpstr>
      <vt:lpstr>Alpha entrainment of hidden nodes</vt:lpstr>
      <vt:lpstr>Competing inputs: dynamics</vt:lpstr>
      <vt:lpstr>Competing inputs: dynamics + alpha = temporal code</vt:lpstr>
      <vt:lpstr>Competing inputs: dynamics + alpha = temporal code</vt:lpstr>
      <vt:lpstr>Training on noisy images</vt:lpstr>
      <vt:lpstr>Conclusions</vt:lpstr>
    </vt:vector>
  </TitlesOfParts>
  <Company>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 + oscillations</dc:title>
  <dc:creator>Katharina Duecker (PhD Psychology Lab FT)</dc:creator>
  <cp:lastModifiedBy>Katharina Duecker (Psychology)</cp:lastModifiedBy>
  <cp:revision>33</cp:revision>
  <dcterms:created xsi:type="dcterms:W3CDTF">2022-05-27T14:14:43Z</dcterms:created>
  <dcterms:modified xsi:type="dcterms:W3CDTF">2022-09-15T15:07:43Z</dcterms:modified>
</cp:coreProperties>
</file>