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10" r:id="rId4"/>
    <p:sldId id="288" r:id="rId5"/>
    <p:sldId id="313" r:id="rId6"/>
    <p:sldId id="289" r:id="rId7"/>
    <p:sldId id="294" r:id="rId8"/>
    <p:sldId id="295" r:id="rId9"/>
    <p:sldId id="296" r:id="rId10"/>
    <p:sldId id="298" r:id="rId11"/>
    <p:sldId id="302" r:id="rId12"/>
    <p:sldId id="315" r:id="rId13"/>
    <p:sldId id="304" r:id="rId14"/>
    <p:sldId id="306" r:id="rId15"/>
    <p:sldId id="308" r:id="rId16"/>
    <p:sldId id="314" r:id="rId17"/>
    <p:sldId id="305" r:id="rId18"/>
    <p:sldId id="307" r:id="rId19"/>
    <p:sldId id="263" r:id="rId20"/>
    <p:sldId id="262" r:id="rId21"/>
    <p:sldId id="26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69834-FDC2-4ACF-94AE-953441AD54AC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DF5C0-5619-494D-AB56-1200D7501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needs stronger gain modulation (1.25 &amp; 0.75)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3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4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6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23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3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DF5C0-5619-494D-AB56-1200D7501E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4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16CE-1B04-42A5-A47F-C1F47168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10040-4951-4B7F-BBFE-4B21340F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EBA8-7BA3-4067-A375-03959B2E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9C90-41DE-4222-AB55-95D0CD73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2E01-2DF4-4F1F-A701-10AA4FC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66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E2F6-6D49-4278-A88F-A9846EF2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C0553-E391-4930-905D-91EF3718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A29-EB90-4C39-9612-D442B42B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0FA5-27D8-4B2C-8105-7D90CBF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BEC7-96C9-4518-8EAE-BCE0C0F3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4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9BB17-489F-4116-B8A8-97C3FA313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44997-0440-473C-9A71-FFAF6DAFB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EB54-C673-467B-A696-A88D3C8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DFB0-5039-46F3-BA8E-07626988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0D8E-70A9-49DA-B4DA-D213F6AF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50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4B98-9936-428E-AEC6-ACF89F47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07DD-D120-4CD3-9189-88091382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F7A0-C22F-4B42-A785-891AD4BA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7A4E-3550-416E-93E6-46D7EF1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2F09-03D3-4C66-BB1B-F59D04EA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98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1163-BD6A-4B71-B45C-8481918B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F215-23C1-4CBF-9625-E1942CFB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9613-D41B-4587-80F6-2EADE507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6320-7737-4737-953B-6B0DAAB9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B107-BA22-4882-9745-250D3D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015D-6710-4D87-89AB-E607840A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6F51-FC43-4401-B1DA-A3539CC2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A14D-1273-4E6C-8532-D6296437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9270-73DA-41EE-BAD9-4607AECB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9924-5ACB-4614-8092-25B46C8F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D8A70-29F1-40DA-B655-8D0F6D67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533B-4DBF-4059-A698-ADCA4EED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3CFA-E5AC-443D-B1F0-C77DB436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E1B04-A2D4-4FD4-B1DC-43300568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66C76-F1A5-477F-8C3C-21403BCC9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9522A-37C6-40F8-ACAE-A9413BD09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B812B-1AB2-4554-96DF-ABC69536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B15C-F0D0-4B65-A21E-512C539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A73A-110B-48BE-9778-525A56E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7054-EBFE-4299-A79A-20910AAF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04823-C8EE-4282-9865-121784B6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CD699-F723-4F48-B676-1BC4D565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5B901-AB85-4FEC-B0F9-D3C485E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9EAA-355F-4472-A806-485EE7A1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F3EED-83F4-48A1-A5F7-DF041FB5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9A6A-B123-4415-A3ED-3629F68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93E7-DE5B-418E-9592-822FE1F9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A5D9-109F-4D03-A984-2CEB164F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B84C-8C55-422D-AF3B-E8ADDAF3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CF57-B7B0-422E-A0C5-83644E2E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A9C1-DCC8-4FD2-9EE4-39E948E6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6097B-F907-4D45-B136-2B021C43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1A9A-CB4D-4306-A15E-B046F446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7DF65-D282-41DF-9578-FABF80CAB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6B456-0EFB-4EF9-A892-76FA40E0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72BF-F668-4B9A-9E78-BA830BB5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6C3FF-3D7D-482C-AD01-D8517E6E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3E73-631F-4486-A30A-5375D977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D273B-6251-4314-B96B-53387AA6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7810-C58A-441E-BD16-9E0D8256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9347-7E55-43C9-882F-50E788787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F20-05AE-4EEB-9FE1-AAAF9C7D15E8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4DDA-2CAA-4534-BFBB-6E7A1A03F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D3C3-6931-4768-BCB5-535B84115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571D-557D-4C55-9051-40A1CB95B1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7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8E7A-4012-40FA-B562-192E5F26A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NN + oscillations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4BE22-F4DE-456E-917A-2C1CFAFAA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</a:t>
            </a:r>
            <a:r>
              <a:rPr lang="de-DE"/>
              <a:t>, 31/10/22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50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Training on noisy images</a:t>
            </a:r>
            <a:endParaRPr lang="en-GB" sz="3600" b="1" dirty="0"/>
          </a:p>
        </p:txBody>
      </p:sp>
      <p:pic>
        <p:nvPicPr>
          <p:cNvPr id="7" name="Picture 6" descr="A picture containing text, wall, different, various&#10;&#10;Description automatically generated">
            <a:extLst>
              <a:ext uri="{FF2B5EF4-FFF2-40B4-BE49-F238E27FC236}">
                <a16:creationId xmlns:a16="http://schemas.microsoft.com/office/drawing/2014/main" id="{D5AD48A0-FFC6-4B57-8BEF-2A948382E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075"/>
            <a:ext cx="12192000" cy="4064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E76F0E1-DBAE-4AAC-A80C-28A2B04DE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10" y="-243720"/>
            <a:ext cx="7059690" cy="35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3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Learned bias with sparsity constraints</a:t>
            </a:r>
            <a:endParaRPr lang="en-GB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950627D-D13D-4FCD-86D0-15D322EBF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690" y="1198486"/>
                <a:ext cx="10965110" cy="4726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Penalty term (added to loss):</a:t>
                </a:r>
                <a:br>
                  <a:rPr lang="en-GB" sz="1800" dirty="0"/>
                </a:b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KL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||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𝑛𝑢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h𝑖𝑑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800" i="1"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800" i="1"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:r>
                  <a:rPr lang="en-GB" sz="1800" dirty="0"/>
                  <a:t>			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 =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ρ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||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Penalty term added to bias gradient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br>
                  <a:rPr lang="en-GB" sz="1800" dirty="0"/>
                </a:br>
                <a:br>
                  <a:rPr lang="en-GB" sz="1800" dirty="0"/>
                </a:br>
                <a:r>
                  <a:rPr lang="en-GB" sz="1800" dirty="0"/>
                  <a:t>“</a:t>
                </a:r>
                <a:r>
                  <a:rPr lang="en-GB" sz="1800" dirty="0" err="1"/>
                  <a:t>Tangledness</a:t>
                </a:r>
                <a:r>
                  <a:rPr lang="en-GB" sz="1800" dirty="0"/>
                  <a:t>” minimum found with </a:t>
                </a:r>
                <a:r>
                  <a:rPr lang="en-GB" sz="1800" dirty="0" err="1"/>
                  <a:t>optuna</a:t>
                </a:r>
                <a:r>
                  <a:rPr lang="en-GB" sz="1800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950627D-D13D-4FCD-86D0-15D322EBF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90" y="1198486"/>
                <a:ext cx="10965110" cy="4726176"/>
              </a:xfrm>
              <a:blipFill>
                <a:blip r:embed="rId3"/>
                <a:stretch>
                  <a:fillRect l="-500" t="-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D711E198-092D-4242-B0B3-0BADD88BC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1" y="4255120"/>
            <a:ext cx="5205759" cy="260288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13C105B-CC59-4F79-8105-BFBA214D7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57" y="4255120"/>
            <a:ext cx="5251098" cy="26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Learned bias with sparsity constraints</a:t>
            </a:r>
            <a:endParaRPr lang="en-GB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950627D-D13D-4FCD-86D0-15D322EBF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690" y="1198486"/>
                <a:ext cx="10965110" cy="4726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Penalty term (added to loss):</a:t>
                </a:r>
                <a:br>
                  <a:rPr lang="en-GB" sz="1800" dirty="0"/>
                </a:b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KL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||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𝑛𝑢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h𝑖𝑑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800" i="1"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800" i="1"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:r>
                  <a:rPr lang="en-GB" sz="1800" dirty="0"/>
                  <a:t>			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 =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ρ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||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Penalty term added to bias gradient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br>
                  <a:rPr lang="en-GB" sz="1800" dirty="0"/>
                </a:br>
                <a:br>
                  <a:rPr lang="en-GB" sz="1800" dirty="0"/>
                </a:br>
                <a:r>
                  <a:rPr lang="en-GB" sz="1800" dirty="0"/>
                  <a:t>“</a:t>
                </a:r>
                <a:r>
                  <a:rPr lang="en-GB" sz="1800" dirty="0" err="1"/>
                  <a:t>Tangledness</a:t>
                </a:r>
                <a:r>
                  <a:rPr lang="en-GB" sz="1800" dirty="0"/>
                  <a:t>” minimum found with </a:t>
                </a:r>
                <a:r>
                  <a:rPr lang="en-GB" sz="1800" dirty="0" err="1"/>
                  <a:t>optuna</a:t>
                </a:r>
                <a:r>
                  <a:rPr lang="en-GB" sz="1800" dirty="0"/>
                  <a:t> 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950627D-D13D-4FCD-86D0-15D322EBF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90" y="1198486"/>
                <a:ext cx="10965110" cy="4726176"/>
              </a:xfrm>
              <a:blipFill>
                <a:blip r:embed="rId3"/>
                <a:stretch>
                  <a:fillRect l="-500" t="-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D711E198-092D-4242-B0B3-0BADD88BC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1" y="4255120"/>
            <a:ext cx="5205759" cy="260288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13C105B-CC59-4F79-8105-BFBA214D7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57" y="4255120"/>
            <a:ext cx="5251098" cy="26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5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Learned bias with sparsity constraints</a:t>
            </a:r>
            <a:endParaRPr lang="en-GB" sz="3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B5DBF-DBD6-4DD3-8909-6961B24F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90" y="1198486"/>
            <a:ext cx="10965110" cy="4726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Tau_h</a:t>
            </a:r>
            <a:r>
              <a:rPr lang="en-GB" sz="1800" dirty="0"/>
              <a:t> = 0.01 </a:t>
            </a:r>
          </a:p>
          <a:p>
            <a:pPr marL="0" indent="0">
              <a:buNone/>
            </a:pPr>
            <a:r>
              <a:rPr lang="en-GB" sz="1800" dirty="0" err="1"/>
              <a:t>Tau_R</a:t>
            </a:r>
            <a:r>
              <a:rPr lang="en-GB" sz="1800" dirty="0"/>
              <a:t> = 0.03</a:t>
            </a:r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E0392181-4E4C-B0D5-FCFE-0FBC5B59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546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0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8E7A-4012-40FA-B562-192E5F26A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231" y="1739900"/>
            <a:ext cx="9144000" cy="2387600"/>
          </a:xfrm>
        </p:spPr>
        <p:txBody>
          <a:bodyPr/>
          <a:lstStyle/>
          <a:p>
            <a:r>
              <a:rPr lang="de-DE" dirty="0"/>
              <a:t>AET net structure on MNIST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3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Difference set &amp; learned bias</a:t>
            </a:r>
            <a:endParaRPr lang="en-GB" sz="3600" b="1" dirty="0"/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06BEEE-89AE-43B6-BBA4-AE90E4C7E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07" y="1314148"/>
            <a:ext cx="6998191" cy="3762293"/>
          </a:xfrm>
          <a:prstGeom prst="rect">
            <a:avLst/>
          </a:prstGeom>
        </p:spPr>
      </p:pic>
      <p:pic>
        <p:nvPicPr>
          <p:cNvPr id="18" name="Picture 1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DC0CCCF-8D96-4800-A778-617CD6426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76441"/>
            <a:ext cx="10934700" cy="18224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4F9ACF6-F198-4AE4-B75A-66A479294A41}"/>
              </a:ext>
            </a:extLst>
          </p:cNvPr>
          <p:cNvSpPr/>
          <p:nvPr/>
        </p:nvSpPr>
        <p:spPr>
          <a:xfrm>
            <a:off x="7838740" y="2133046"/>
            <a:ext cx="657546" cy="21931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6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Temporal code on MNIST</a:t>
            </a:r>
            <a:endParaRPr lang="en-GB" sz="3600" b="1" dirty="0"/>
          </a:p>
        </p:txBody>
      </p:sp>
      <p:pic>
        <p:nvPicPr>
          <p:cNvPr id="9" name="Picture 8" descr="A picture containing text, television, monitor, screen&#10;&#10;Description automatically generated">
            <a:extLst>
              <a:ext uri="{FF2B5EF4-FFF2-40B4-BE49-F238E27FC236}">
                <a16:creationId xmlns:a16="http://schemas.microsoft.com/office/drawing/2014/main" id="{1E26C7C6-B9A4-45E0-BE44-0C2915EAB2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08"/>
          <a:stretch/>
        </p:blipFill>
        <p:spPr>
          <a:xfrm>
            <a:off x="2032326" y="3866371"/>
            <a:ext cx="7829428" cy="2731845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1EF7BA66-37C5-4CFF-B149-515807C96B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9" t="28708" r="8700" b="30733"/>
          <a:stretch/>
        </p:blipFill>
        <p:spPr>
          <a:xfrm>
            <a:off x="613024" y="1469923"/>
            <a:ext cx="4638287" cy="23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2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Difference set &amp; learned bias</a:t>
            </a:r>
            <a:endParaRPr lang="en-GB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E3084B-0796-458B-8129-E56FF6407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584" y="1260000"/>
                <a:ext cx="10965110" cy="47261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1800" b="1" dirty="0"/>
                  <a:t>“</a:t>
                </a:r>
                <a:r>
                  <a:rPr lang="en-GB" sz="1800" b="1" dirty="0" err="1"/>
                  <a:t>Tangledness</a:t>
                </a:r>
                <a:r>
                  <a:rPr lang="en-GB" sz="1800" b="1" dirty="0"/>
                  <a:t>” of representations</a:t>
                </a:r>
              </a:p>
              <a:p>
                <a:pPr marL="0" indent="0">
                  <a:buNone/>
                </a:pPr>
                <a:endParaRPr lang="en-GB" sz="1800" b="1" dirty="0"/>
              </a:p>
              <a:p>
                <a:pPr marL="0" indent="0">
                  <a:buNone/>
                </a:pPr>
                <a:r>
                  <a:rPr lang="en-GB" sz="1800" b="1" dirty="0"/>
                  <a:t>Comparison hidden activations of simultaneous inputs to sum of hidden activations of individual inputs</a:t>
                </a:r>
              </a:p>
              <a:p>
                <a:pPr marL="0" indent="0">
                  <a:buNone/>
                </a:pPr>
                <a:endParaRPr lang="en-GB" sz="1800" b="1" dirty="0"/>
              </a:p>
              <a:p>
                <a:pPr marL="0" indent="0">
                  <a:buNone/>
                </a:pP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GB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model.conv_layer</a:t>
                </a: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GB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model.conv_layer</a:t>
                </a: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(E)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sz="1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AE</a:t>
                </a: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GB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model.conv_layer</a:t>
                </a:r>
                <a:r>
                  <a:rPr lang="en-GB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(A+E)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𝐴𝐸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𝐴𝐸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acos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𝐴𝐸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∗180</m:t>
                          </m:r>
                          <m:r>
                            <m:rPr>
                              <m:nor/>
                            </m:rPr>
                            <a:rPr lang="en-GB" sz="1800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For the model with the set bias, the difference is 0.02 ° – 0.034°</a:t>
                </a:r>
              </a:p>
              <a:p>
                <a:pPr marL="0" indent="0">
                  <a:buNone/>
                </a:pPr>
                <a:r>
                  <a:rPr lang="en-GB" sz="1800" dirty="0"/>
                  <a:t>For the sparse model with the learned bias, the difference is 8.5 ° - 18 °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E3084B-0796-458B-8129-E56FF6407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584" y="1260000"/>
                <a:ext cx="10965110" cy="4726176"/>
              </a:xfrm>
              <a:blipFill>
                <a:blip r:embed="rId3"/>
                <a:stretch>
                  <a:fillRect l="-389" t="-1935" b="-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8E7A-4012-40FA-B562-192E5F26A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506" y="2235200"/>
            <a:ext cx="9144000" cy="2387600"/>
          </a:xfrm>
        </p:spPr>
        <p:txBody>
          <a:bodyPr/>
          <a:lstStyle/>
          <a:p>
            <a:r>
              <a:rPr lang="de-DE" dirty="0"/>
              <a:t>CSHL project: dynamics in CORnet-Z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68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20FC-56B6-4B9D-A3E1-C2E3B946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0" y="214205"/>
            <a:ext cx="11163670" cy="700195"/>
          </a:xfrm>
        </p:spPr>
        <p:txBody>
          <a:bodyPr>
            <a:noAutofit/>
          </a:bodyPr>
          <a:lstStyle/>
          <a:p>
            <a:r>
              <a:rPr lang="en-GB" sz="3600" b="1" dirty="0" err="1"/>
              <a:t>FitzHugh</a:t>
            </a:r>
            <a:r>
              <a:rPr lang="en-GB" sz="3600" b="1" dirty="0"/>
              <a:t>-Nagumo function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14C952A0-5477-43DF-B03F-152A0F52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6" y="3651175"/>
            <a:ext cx="9423884" cy="297195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D5B24CF-02BA-4E30-88BF-CBE2FC959A63}"/>
              </a:ext>
            </a:extLst>
          </p:cNvPr>
          <p:cNvGrpSpPr/>
          <p:nvPr/>
        </p:nvGrpSpPr>
        <p:grpSpPr>
          <a:xfrm>
            <a:off x="2622578" y="1013623"/>
            <a:ext cx="6946844" cy="2538328"/>
            <a:chOff x="2374709" y="959474"/>
            <a:chExt cx="6946844" cy="253832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901569-6D0C-4171-B6E6-856BAEE78637}"/>
                </a:ext>
              </a:extLst>
            </p:cNvPr>
            <p:cNvGrpSpPr/>
            <p:nvPr/>
          </p:nvGrpSpPr>
          <p:grpSpPr>
            <a:xfrm>
              <a:off x="2374709" y="959474"/>
              <a:ext cx="6946844" cy="2538328"/>
              <a:chOff x="2262949" y="771302"/>
              <a:chExt cx="7442582" cy="2836810"/>
            </a:xfrm>
          </p:grpSpPr>
          <p:pic>
            <p:nvPicPr>
              <p:cNvPr id="12" name="Picture 11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46C329D8-939E-4DE2-9E05-FCA1EF80C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2949" y="1969728"/>
                <a:ext cx="7442582" cy="1638384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B142390-25FC-4714-B7A6-6F76E22D6627}"/>
                  </a:ext>
                </a:extLst>
              </p:cNvPr>
              <p:cNvCxnSpPr/>
              <p:nvPr/>
            </p:nvCxnSpPr>
            <p:spPr>
              <a:xfrm>
                <a:off x="6258560" y="1798320"/>
                <a:ext cx="0" cy="37592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AE4F512-50ED-4CD4-841B-59A4A73EDCF9}"/>
                  </a:ext>
                </a:extLst>
              </p:cNvPr>
              <p:cNvCxnSpPr/>
              <p:nvPr/>
            </p:nvCxnSpPr>
            <p:spPr>
              <a:xfrm>
                <a:off x="5105943" y="1798320"/>
                <a:ext cx="0" cy="37592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70A0067-4CB8-42B4-BDAA-D74E14BA1EF5}"/>
                  </a:ext>
                </a:extLst>
              </p:cNvPr>
              <p:cNvCxnSpPr/>
              <p:nvPr/>
            </p:nvCxnSpPr>
            <p:spPr>
              <a:xfrm>
                <a:off x="7850622" y="1831878"/>
                <a:ext cx="0" cy="37592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45C3E58-9ED9-4F24-8832-DB8DABF2450A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065" y="771302"/>
                    <a:ext cx="662746" cy="6707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𝑤𝐼</m:t>
                              </m:r>
                            </m:e>
                          </m:nary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45C3E58-9ED9-4F24-8832-DB8DABF245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4065" y="771302"/>
                    <a:ext cx="662746" cy="6707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C0BD9D86-5ABE-43AC-912C-3B7D09C26183}"/>
                  </a:ext>
                </a:extLst>
              </p:cNvPr>
              <p:cNvSpPr/>
              <p:nvPr/>
            </p:nvSpPr>
            <p:spPr>
              <a:xfrm rot="5400000">
                <a:off x="6948902" y="678204"/>
                <a:ext cx="211369" cy="1592054"/>
              </a:xfrm>
              <a:prstGeom prst="leftBrac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D2D64DB-7B6E-4A8A-AF58-873DD9A9F503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776" y="1435617"/>
                    <a:ext cx="7350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D2D64DB-7B6E-4A8A-AF58-873DD9A9F5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776" y="1435617"/>
                    <a:ext cx="73500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07" r="-11607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372582-CA75-49F7-AD09-2DAD56A3BD89}"/>
                </a:ext>
              </a:extLst>
            </p:cNvPr>
            <p:cNvSpPr/>
            <p:nvPr/>
          </p:nvSpPr>
          <p:spPr>
            <a:xfrm>
              <a:off x="6906835" y="2800413"/>
              <a:ext cx="1748893" cy="628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\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22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Network architecture</a:t>
            </a:r>
            <a:endParaRPr lang="en-GB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4ABA7-BAFB-4C2F-83C6-A46F208E42EF}"/>
              </a:ext>
            </a:extLst>
          </p:cNvPr>
          <p:cNvSpPr txBox="1"/>
          <p:nvPr/>
        </p:nvSpPr>
        <p:spPr>
          <a:xfrm>
            <a:off x="1647804" y="126930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I: 56x56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33FDB-6134-47F4-ACDD-D07E89E0DCF7}"/>
              </a:ext>
            </a:extLst>
          </p:cNvPr>
          <p:cNvSpPr txBox="1"/>
          <p:nvPr/>
        </p:nvSpPr>
        <p:spPr>
          <a:xfrm>
            <a:off x="3125374" y="1269308"/>
            <a:ext cx="1287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W: 28x28x68</a:t>
            </a:r>
            <a:br>
              <a:rPr lang="en-GB" sz="1200" dirty="0"/>
            </a:br>
            <a:r>
              <a:rPr lang="en-GB" sz="1200" dirty="0"/>
              <a:t>Kernel convolved </a:t>
            </a:r>
            <a:br>
              <a:rPr lang="en-GB" sz="1200" dirty="0"/>
            </a:br>
            <a:r>
              <a:rPr lang="en-GB" sz="1200" dirty="0"/>
              <a:t>with quadrants</a:t>
            </a:r>
            <a:br>
              <a:rPr lang="en-GB" sz="1200" dirty="0"/>
            </a:b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A14D8-DF3A-4D45-A40A-31CE81910EF7}"/>
              </a:ext>
            </a:extLst>
          </p:cNvPr>
          <p:cNvSpPr txBox="1"/>
          <p:nvPr/>
        </p:nvSpPr>
        <p:spPr>
          <a:xfrm>
            <a:off x="5258756" y="1217498"/>
            <a:ext cx="142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P: 2x2x68</a:t>
            </a:r>
            <a:br>
              <a:rPr lang="en-GB" sz="1200" dirty="0"/>
            </a:br>
            <a:r>
              <a:rPr lang="en-GB" sz="1200" dirty="0"/>
              <a:t>Pooling kernel:</a:t>
            </a:r>
            <a:br>
              <a:rPr lang="en-GB" sz="1200" dirty="0"/>
            </a:br>
            <a:r>
              <a:rPr lang="en-GB" sz="1200" dirty="0"/>
              <a:t>sum over quadrants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3D0A7-3CBB-48BA-8D3D-858FB3EAD2A5}"/>
              </a:ext>
            </a:extLst>
          </p:cNvPr>
          <p:cNvSpPr txBox="1"/>
          <p:nvPr/>
        </p:nvSpPr>
        <p:spPr>
          <a:xfrm>
            <a:off x="7440068" y="1216558"/>
            <a:ext cx="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H: 68x1</a:t>
            </a:r>
            <a:br>
              <a:rPr lang="en-GB" sz="1200" dirty="0"/>
            </a:br>
            <a:r>
              <a:rPr lang="en-GB" sz="1200" dirty="0"/>
              <a:t>FC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F018F-2525-4385-8E10-5B35D5A25B74}"/>
              </a:ext>
            </a:extLst>
          </p:cNvPr>
          <p:cNvSpPr txBox="1"/>
          <p:nvPr/>
        </p:nvSpPr>
        <p:spPr>
          <a:xfrm>
            <a:off x="8549136" y="1217498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O: 3x1</a:t>
            </a:r>
            <a:br>
              <a:rPr lang="en-GB" sz="1200" dirty="0"/>
            </a:br>
            <a:r>
              <a:rPr lang="en-GB" sz="1200" dirty="0"/>
              <a:t>output</a:t>
            </a:r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99453888-CDDC-4B3D-9B54-52A44DD9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09" y="1863829"/>
            <a:ext cx="1591525" cy="795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6F13D-2238-4D45-8491-17680C9DD094}"/>
                  </a:ext>
                </a:extLst>
              </p:cNvPr>
              <p:cNvSpPr txBox="1"/>
              <p:nvPr/>
            </p:nvSpPr>
            <p:spPr>
              <a:xfrm>
                <a:off x="2056313" y="5200697"/>
                <a:ext cx="2861681" cy="1186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sz="1200" b="0" dirty="0"/>
              </a:p>
              <a:p>
                <a:pPr algn="ctr"/>
                <a:endParaRPr lang="en-GB" sz="1200" b="0" dirty="0"/>
              </a:p>
              <a:p>
                <a:pPr algn="ctr"/>
                <a:r>
                  <a:rPr lang="en-GB" sz="1200" dirty="0"/>
                  <a:t>h = i</a:t>
                </a:r>
                <a:r>
                  <a:rPr lang="en-GB" sz="1200" b="0" dirty="0"/>
                  <a:t>ndex hidden node (1-68)</a:t>
                </a:r>
              </a:p>
              <a:p>
                <a:pPr algn="ctr"/>
                <a:r>
                  <a:rPr lang="en-GB" sz="1200" b="0" dirty="0"/>
                  <a:t>m = </a:t>
                </a:r>
                <a:r>
                  <a:rPr lang="en-GB" sz="1200" dirty="0"/>
                  <a:t>n = 28 (kernel width &amp; height)</a:t>
                </a:r>
              </a:p>
              <a:p>
                <a:pPr algn="ctr"/>
                <a:r>
                  <a:rPr lang="en-GB" sz="1200" b="0" dirty="0"/>
                  <a:t>r</a:t>
                </a:r>
                <a:r>
                  <a:rPr lang="en-GB" sz="1200" dirty="0"/>
                  <a:t> = row, c = column (of quadrant)</a:t>
                </a:r>
                <a:endParaRPr lang="en-GB" sz="1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6F13D-2238-4D45-8491-17680C9D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313" y="5200697"/>
                <a:ext cx="2861681" cy="1186863"/>
              </a:xfrm>
              <a:prstGeom prst="rect">
                <a:avLst/>
              </a:prstGeom>
              <a:blipFill>
                <a:blip r:embed="rId3"/>
                <a:stretch>
                  <a:fillRect t="-56410" b="-1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CB16AD-953D-443D-8DE4-BE56A60C8B05}"/>
                  </a:ext>
                </a:extLst>
              </p:cNvPr>
              <p:cNvSpPr txBox="1"/>
              <p:nvPr/>
            </p:nvSpPr>
            <p:spPr>
              <a:xfrm>
                <a:off x="5145331" y="5200697"/>
                <a:ext cx="1636089" cy="1002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1200" b="0" dirty="0"/>
              </a:p>
              <a:p>
                <a:pPr algn="ctr"/>
                <a:endParaRPr lang="en-GB" sz="1200" b="0" dirty="0"/>
              </a:p>
              <a:p>
                <a:pPr algn="ctr"/>
                <a:r>
                  <a:rPr lang="en-GB" sz="1200" b="0" dirty="0"/>
                  <a:t>Sum dot products </a:t>
                </a:r>
                <a:br>
                  <a:rPr lang="en-GB" sz="1200" b="0" dirty="0"/>
                </a:br>
                <a:r>
                  <a:rPr lang="en-GB" sz="1200" b="0" dirty="0"/>
                  <a:t>over quadrants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CB16AD-953D-443D-8DE4-BE56A60C8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31" y="5200697"/>
                <a:ext cx="1636089" cy="1002197"/>
              </a:xfrm>
              <a:prstGeom prst="rect">
                <a:avLst/>
              </a:prstGeom>
              <a:blipFill>
                <a:blip r:embed="rId5"/>
                <a:stretch>
                  <a:fillRect l="-2985" t="-66667" r="-29851" b="-3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7F5150-B9EF-45C5-A719-5B0E9C90BFA2}"/>
                  </a:ext>
                </a:extLst>
              </p:cNvPr>
              <p:cNvSpPr txBox="1"/>
              <p:nvPr/>
            </p:nvSpPr>
            <p:spPr>
              <a:xfrm>
                <a:off x="7262122" y="5332463"/>
                <a:ext cx="112928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1200" b="0" dirty="0"/>
              </a:p>
              <a:p>
                <a:pPr algn="ctr"/>
                <a:endParaRPr lang="en-GB" sz="1200" b="0" dirty="0"/>
              </a:p>
              <a:p>
                <a:pPr algn="ctr"/>
                <a:r>
                  <a:rPr lang="en-GB" sz="1200" b="0" dirty="0"/>
                  <a:t>(shifted) sigmoid </a:t>
                </a:r>
                <a:br>
                  <a:rPr lang="en-GB" sz="1200" b="0" dirty="0"/>
                </a:br>
                <a:r>
                  <a:rPr lang="en-GB" sz="1200" b="0" dirty="0"/>
                  <a:t>activation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7F5150-B9EF-45C5-A719-5B0E9C90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122" y="5332463"/>
                <a:ext cx="1129284" cy="738664"/>
              </a:xfrm>
              <a:prstGeom prst="rect">
                <a:avLst/>
              </a:prstGeom>
              <a:blipFill>
                <a:blip r:embed="rId6"/>
                <a:stretch>
                  <a:fillRect l="-7527" t="-1653" r="-3763" b="-115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422048-18D3-427C-B963-4D0C74D4CD5E}"/>
                  </a:ext>
                </a:extLst>
              </p:cNvPr>
              <p:cNvSpPr txBox="1"/>
              <p:nvPr/>
            </p:nvSpPr>
            <p:spPr>
              <a:xfrm>
                <a:off x="8571525" y="5200697"/>
                <a:ext cx="2347437" cy="817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1200" dirty="0"/>
              </a:p>
              <a:p>
                <a:pPr algn="ctr"/>
                <a:endParaRPr lang="en-GB" sz="1200" b="0" dirty="0"/>
              </a:p>
              <a:p>
                <a:pPr algn="ctr"/>
                <a:r>
                  <a:rPr lang="en-GB" sz="1200" b="0" dirty="0" err="1"/>
                  <a:t>Softmax</a:t>
                </a:r>
                <a:r>
                  <a:rPr lang="en-GB" sz="1200" b="0" dirty="0"/>
                  <a:t> </a:t>
                </a:r>
                <a:r>
                  <a:rPr lang="en-GB" sz="1200" b="0" dirty="0" err="1"/>
                  <a:t>acitvation</a:t>
                </a:r>
                <a:endParaRPr lang="en-GB" sz="12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422048-18D3-427C-B963-4D0C74D4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25" y="5200697"/>
                <a:ext cx="2347437" cy="817468"/>
              </a:xfrm>
              <a:prstGeom prst="rect">
                <a:avLst/>
              </a:prstGeom>
              <a:blipFill>
                <a:blip r:embed="rId7"/>
                <a:stretch>
                  <a:fillRect l="-1818" t="-82090" r="-7792" b="-69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D8235571-9171-4ADD-B965-B0BD15E7B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69" y="1540663"/>
            <a:ext cx="8187724" cy="4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20FC-56B6-4B9D-A3E1-C2E3B946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0" y="214205"/>
            <a:ext cx="11163670" cy="700195"/>
          </a:xfrm>
        </p:spPr>
        <p:txBody>
          <a:bodyPr>
            <a:noAutofit/>
          </a:bodyPr>
          <a:lstStyle/>
          <a:p>
            <a:r>
              <a:rPr lang="en-GB" sz="3600" b="1" dirty="0"/>
              <a:t>Goal: temporal code in biologically plausible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F006-D18A-4A21-8015-B9A5422E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00" y="11686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Add linear decoder to </a:t>
            </a:r>
            <a:r>
              <a:rPr lang="en-GB" sz="2000" dirty="0" err="1"/>
              <a:t>CORnet</a:t>
            </a:r>
            <a:r>
              <a:rPr lang="en-GB" sz="2000" dirty="0"/>
              <a:t>-Z (</a:t>
            </a:r>
            <a:r>
              <a:rPr lang="en-GB" sz="2000" dirty="0" err="1"/>
              <a:t>Kubilius</a:t>
            </a:r>
            <a:r>
              <a:rPr lang="en-GB" sz="2000" dirty="0"/>
              <a:t> 2019) &amp; train on single letters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Implement dynamical system function that generates oscillations capped at activation of the hidden node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Find layer in which hidden representations are ~additive (V1)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Implement dynamics in layer V1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AAC797-0FFB-4703-BF7B-8A17CDFE3663}"/>
              </a:ext>
            </a:extLst>
          </p:cNvPr>
          <p:cNvGrpSpPr>
            <a:grpSpLocks noChangeAspect="1"/>
          </p:cNvGrpSpPr>
          <p:nvPr/>
        </p:nvGrpSpPr>
        <p:grpSpPr>
          <a:xfrm>
            <a:off x="709677" y="3050724"/>
            <a:ext cx="11163670" cy="3807276"/>
            <a:chOff x="1573277" y="3602567"/>
            <a:chExt cx="9321458" cy="317900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25051A4D-0C20-49A8-9244-D76D3AA0B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98"/>
            <a:stretch/>
          </p:blipFill>
          <p:spPr>
            <a:xfrm>
              <a:off x="5985933" y="3602567"/>
              <a:ext cx="4908802" cy="289030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58D912-E03B-4A26-A283-C5BA71F0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277" y="4145844"/>
              <a:ext cx="3953591" cy="2635728"/>
            </a:xfrm>
            <a:prstGeom prst="rect">
              <a:avLst/>
            </a:prstGeom>
          </p:spPr>
        </p:pic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16E7CE13-C076-455D-9F9B-2E9205CA4790}"/>
                </a:ext>
              </a:extLst>
            </p:cNvPr>
            <p:cNvCxnSpPr>
              <a:cxnSpLocks/>
            </p:cNvCxnSpPr>
            <p:nvPr/>
          </p:nvCxnSpPr>
          <p:spPr>
            <a:xfrm>
              <a:off x="4978400" y="4851400"/>
              <a:ext cx="2692400" cy="7112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5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BE98D7-DCC7-4945-A9A0-BC21D66049C8}"/>
              </a:ext>
            </a:extLst>
          </p:cNvPr>
          <p:cNvSpPr txBox="1"/>
          <p:nvPr/>
        </p:nvSpPr>
        <p:spPr>
          <a:xfrm>
            <a:off x="6096000" y="6459129"/>
            <a:ext cx="158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Tangledness</a:t>
            </a:r>
            <a:r>
              <a:rPr lang="en-GB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74ACE-9CD2-4DF3-9105-AA820DC7DBE3}"/>
              </a:ext>
            </a:extLst>
          </p:cNvPr>
          <p:cNvSpPr txBox="1"/>
          <p:nvPr/>
        </p:nvSpPr>
        <p:spPr>
          <a:xfrm>
            <a:off x="7678741" y="645912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~30 </a:t>
            </a:r>
            <a:r>
              <a:rPr lang="en-GB" dirty="0" err="1"/>
              <a:t>degr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9C8B-CC6E-4521-B60F-B09EB05A86A1}"/>
              </a:ext>
            </a:extLst>
          </p:cNvPr>
          <p:cNvSpPr txBox="1"/>
          <p:nvPr/>
        </p:nvSpPr>
        <p:spPr>
          <a:xfrm>
            <a:off x="10859928" y="645912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~40 </a:t>
            </a:r>
            <a:r>
              <a:rPr lang="en-GB" dirty="0" err="1"/>
              <a:t>degr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53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20FC-56B6-4B9D-A3E1-C2E3B946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0" y="214205"/>
            <a:ext cx="11163670" cy="700195"/>
          </a:xfrm>
        </p:spPr>
        <p:txBody>
          <a:bodyPr>
            <a:noAutofit/>
          </a:bodyPr>
          <a:lstStyle/>
          <a:p>
            <a:r>
              <a:rPr lang="en-GB" sz="3600" b="1" dirty="0"/>
              <a:t>Dynamics in V1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EFF15AF-85FE-40F5-8877-20088B35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00" y="1168674"/>
            <a:ext cx="111630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Alpha amplitude = 0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32A0DC9-622F-4A6B-89B0-9FC9373B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94" y="1993627"/>
            <a:ext cx="6952725" cy="44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20FC-56B6-4B9D-A3E1-C2E3B946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0" y="214205"/>
            <a:ext cx="11163670" cy="700195"/>
          </a:xfrm>
        </p:spPr>
        <p:txBody>
          <a:bodyPr>
            <a:noAutofit/>
          </a:bodyPr>
          <a:lstStyle/>
          <a:p>
            <a:r>
              <a:rPr lang="en-GB" sz="3600" b="1" dirty="0"/>
              <a:t>Dynamics in V1</a:t>
            </a:r>
          </a:p>
        </p:txBody>
      </p:sp>
      <p:pic>
        <p:nvPicPr>
          <p:cNvPr id="5" name="Picture 4" descr="Diagram, histogram&#10;&#10;Description automatically generated">
            <a:extLst>
              <a:ext uri="{FF2B5EF4-FFF2-40B4-BE49-F238E27FC236}">
                <a16:creationId xmlns:a16="http://schemas.microsoft.com/office/drawing/2014/main" id="{2BB60228-786F-44F7-AECC-C8B0F0CC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79" y="1522019"/>
            <a:ext cx="9740875" cy="47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64123364-9E93-4EEA-B446-47F55A0DE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3" y="1198486"/>
            <a:ext cx="5681265" cy="345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Hidden layer dynamics</a:t>
            </a:r>
            <a:endParaRPr lang="en-GB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6F13D-2238-4D45-8491-17680C9DD094}"/>
                  </a:ext>
                </a:extLst>
              </p:cNvPr>
              <p:cNvSpPr txBox="1"/>
              <p:nvPr/>
            </p:nvSpPr>
            <p:spPr>
              <a:xfrm>
                <a:off x="7407284" y="1153391"/>
                <a:ext cx="2798907" cy="263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1200" dirty="0"/>
              </a:p>
              <a:p>
                <a:pPr algn="ctr"/>
                <a:endParaRPr lang="en-GB" sz="1200" dirty="0"/>
              </a:p>
              <a:p>
                <a:pPr algn="ctr"/>
                <a:r>
                  <a:rPr lang="en-GB" sz="1200" b="1" dirty="0"/>
                  <a:t>Dynamics in hidden node h</a:t>
                </a:r>
              </a:p>
              <a:p>
                <a:pPr algn="ctr"/>
                <a:endParaRPr lang="en-GB" sz="12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f>
                      <m:f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l-GR" sz="1200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l-G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12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b="0" dirty="0"/>
                  <a:t> </a:t>
                </a:r>
                <a:br>
                  <a:rPr lang="en-GB" sz="1200" b="0" dirty="0"/>
                </a:br>
                <a:endParaRPr lang="en-GB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b="0" dirty="0"/>
              </a:p>
              <a:p>
                <a:pPr algn="ctr"/>
                <a:endParaRPr lang="en-GB" sz="1200" dirty="0"/>
              </a:p>
              <a:p>
                <a:pPr algn="ctr"/>
                <a:endParaRPr lang="en-GB" sz="1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26F13D-2238-4D45-8491-17680C9D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284" y="1153391"/>
                <a:ext cx="2798907" cy="2632003"/>
              </a:xfrm>
              <a:prstGeom prst="rect">
                <a:avLst/>
              </a:prstGeom>
              <a:blipFill>
                <a:blip r:embed="rId3"/>
                <a:stretch>
                  <a:fillRect l="-871" t="-25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E7E84A-22ED-42E4-851D-967D601AA60A}"/>
              </a:ext>
            </a:extLst>
          </p:cNvPr>
          <p:cNvCxnSpPr/>
          <p:nvPr/>
        </p:nvCxnSpPr>
        <p:spPr>
          <a:xfrm flipV="1">
            <a:off x="5495636" y="1542473"/>
            <a:ext cx="1644073" cy="665018"/>
          </a:xfrm>
          <a:prstGeom prst="straightConnector1">
            <a:avLst/>
          </a:prstGeom>
          <a:ln>
            <a:solidFill>
              <a:srgbClr val="186E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7AEB-B39F-48AE-A884-3CD0DA602055}"/>
              </a:ext>
            </a:extLst>
          </p:cNvPr>
          <p:cNvSpPr txBox="1"/>
          <p:nvPr/>
        </p:nvSpPr>
        <p:spPr>
          <a:xfrm>
            <a:off x="6927224" y="378539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: slope dynamics H</a:t>
            </a:r>
          </a:p>
          <a:p>
            <a:r>
              <a:rPr lang="el-GR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H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: slope dynamics 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GB" sz="18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sz="18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H(h): activation in hidden node h</a:t>
            </a:r>
          </a:p>
          <a:p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(h): relaxation corresponding to hidden node h</a:t>
            </a:r>
            <a:b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GB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a: scaling factor for relaxation (scaling = a*max(Z))</a:t>
            </a:r>
          </a:p>
          <a:p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GB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(t): pulsed inhibition</a:t>
            </a:r>
          </a:p>
          <a:p>
            <a:endParaRPr lang="en-GB" sz="18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 &lt; 1</a:t>
            </a:r>
            <a:endParaRPr lang="en-GB" sz="18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Training model with shifted sigmoid</a:t>
            </a:r>
            <a:endParaRPr lang="en-GB" sz="3600" b="1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7F99B58-DCB8-47AD-98C1-E12215B4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36" y="1877493"/>
            <a:ext cx="7847313" cy="39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Training model with shifted sigmoid</a:t>
            </a:r>
            <a:endParaRPr lang="en-GB" sz="3600" b="1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3E367C9-A618-4E3B-9F61-E87997413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5" y="2380821"/>
            <a:ext cx="10516885" cy="35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3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Single input: hidden dynamics &amp; alpha inhibition</a:t>
            </a:r>
            <a:endParaRPr lang="en-GB" sz="3600" b="1" dirty="0"/>
          </a:p>
        </p:txBody>
      </p:sp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68C21262-5576-443F-9471-1A31DB9A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1565317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Competing inputs: dynamics without alpha</a:t>
            </a:r>
            <a:endParaRPr lang="en-GB" sz="3600" b="1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0AA2C34-16F4-4D13-A600-BF3B3DE6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76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Competing inputs: dynamics + alpha = temporal code</a:t>
            </a:r>
            <a:endParaRPr lang="en-GB" sz="3600" b="1" dirty="0"/>
          </a:p>
        </p:txBody>
      </p:sp>
      <p:pic>
        <p:nvPicPr>
          <p:cNvPr id="4" name="Picture 3" descr="A picture containing text, cake, indoor, decorated&#10;&#10;Description automatically generated">
            <a:extLst>
              <a:ext uri="{FF2B5EF4-FFF2-40B4-BE49-F238E27FC236}">
                <a16:creationId xmlns:a16="http://schemas.microsoft.com/office/drawing/2014/main" id="{457280AB-7DB9-4EB3-ADD2-EDACFC79F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E7A-C1EB-44C2-9B8F-2856B307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de-DE" sz="3600" b="1" dirty="0"/>
              <a:t>Competing inputs: dynamics + alpha = temporal code</a:t>
            </a:r>
            <a:endParaRPr lang="en-GB" sz="3600" b="1" dirty="0"/>
          </a:p>
        </p:txBody>
      </p:sp>
      <p:pic>
        <p:nvPicPr>
          <p:cNvPr id="5" name="Picture 4" descr="A picture containing text, wall, different, various&#10;&#10;Description automatically generated">
            <a:extLst>
              <a:ext uri="{FF2B5EF4-FFF2-40B4-BE49-F238E27FC236}">
                <a16:creationId xmlns:a16="http://schemas.microsoft.com/office/drawing/2014/main" id="{AA26C053-E7BE-43CD-9584-703D32AD1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2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591</Words>
  <Application>Microsoft Office PowerPoint</Application>
  <PresentationFormat>Widescreen</PresentationFormat>
  <Paragraphs>103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NN + oscillations</vt:lpstr>
      <vt:lpstr>Network architecture</vt:lpstr>
      <vt:lpstr>Hidden layer dynamics</vt:lpstr>
      <vt:lpstr>Training model with shifted sigmoid</vt:lpstr>
      <vt:lpstr>Training model with shifted sigmoid</vt:lpstr>
      <vt:lpstr>Single input: hidden dynamics &amp; alpha inhibition</vt:lpstr>
      <vt:lpstr>Competing inputs: dynamics without alpha</vt:lpstr>
      <vt:lpstr>Competing inputs: dynamics + alpha = temporal code</vt:lpstr>
      <vt:lpstr>Competing inputs: dynamics + alpha = temporal code</vt:lpstr>
      <vt:lpstr>Training on noisy images</vt:lpstr>
      <vt:lpstr>Learned bias with sparsity constraints</vt:lpstr>
      <vt:lpstr>Learned bias with sparsity constraints</vt:lpstr>
      <vt:lpstr>Learned bias with sparsity constraints</vt:lpstr>
      <vt:lpstr>AET net structure on MNIST</vt:lpstr>
      <vt:lpstr>Difference set &amp; learned bias</vt:lpstr>
      <vt:lpstr>Temporal code on MNIST</vt:lpstr>
      <vt:lpstr>Difference set &amp; learned bias</vt:lpstr>
      <vt:lpstr>CSHL project: dynamics in CORnet-Z</vt:lpstr>
      <vt:lpstr>FitzHugh-Nagumo function</vt:lpstr>
      <vt:lpstr>Goal: temporal code in biologically plausible network</vt:lpstr>
      <vt:lpstr>Dynamics in V1</vt:lpstr>
      <vt:lpstr>Dynamics in V1</vt:lpstr>
    </vt:vector>
  </TitlesOfParts>
  <Company>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 + oscillations</dc:title>
  <dc:creator>Katharina Duecker (PhD Psychology Lab FT)</dc:creator>
  <cp:lastModifiedBy>Katharina Duecker (Psychology)</cp:lastModifiedBy>
  <cp:revision>51</cp:revision>
  <dcterms:created xsi:type="dcterms:W3CDTF">2022-05-27T14:14:43Z</dcterms:created>
  <dcterms:modified xsi:type="dcterms:W3CDTF">2023-03-20T21:33:01Z</dcterms:modified>
</cp:coreProperties>
</file>