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8"/>
    <p:restoredTop sz="94455"/>
  </p:normalViewPr>
  <p:slideViewPr>
    <p:cSldViewPr snapToGrid="0" snapToObjects="1">
      <p:cViewPr varScale="1">
        <p:scale>
          <a:sx n="67" d="100"/>
          <a:sy n="67" d="100"/>
        </p:scale>
        <p:origin x="2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02-647F-B646-86EB-AD21C0F06FEA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99F2-EB96-EF4E-BB53-783066E44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02-647F-B646-86EB-AD21C0F06FEA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99F2-EB96-EF4E-BB53-783066E44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1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02-647F-B646-86EB-AD21C0F06FEA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99F2-EB96-EF4E-BB53-783066E44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23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02-647F-B646-86EB-AD21C0F06FEA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99F2-EB96-EF4E-BB53-783066E44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02-647F-B646-86EB-AD21C0F06FEA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99F2-EB96-EF4E-BB53-783066E44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5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02-647F-B646-86EB-AD21C0F06FEA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99F2-EB96-EF4E-BB53-783066E44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02-647F-B646-86EB-AD21C0F06FEA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99F2-EB96-EF4E-BB53-783066E44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02-647F-B646-86EB-AD21C0F06FEA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99F2-EB96-EF4E-BB53-783066E44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22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02-647F-B646-86EB-AD21C0F06FEA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99F2-EB96-EF4E-BB53-783066E44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2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02-647F-B646-86EB-AD21C0F06FEA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99F2-EB96-EF4E-BB53-783066E44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58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02-647F-B646-86EB-AD21C0F06FEA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99F2-EB96-EF4E-BB53-783066E44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74902-647F-B646-86EB-AD21C0F06FEA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99F2-EB96-EF4E-BB53-783066E44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68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D13070C-C4D6-594D-95AE-3765A10AEAB0}"/>
              </a:ext>
            </a:extLst>
          </p:cNvPr>
          <p:cNvSpPr/>
          <p:nvPr/>
        </p:nvSpPr>
        <p:spPr>
          <a:xfrm>
            <a:off x="936434" y="550844"/>
            <a:ext cx="1377108" cy="572877"/>
          </a:xfrm>
          <a:prstGeom prst="hexagon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Genome file (.</a:t>
            </a:r>
            <a:r>
              <a:rPr lang="en-GB" sz="1200" dirty="0" err="1"/>
              <a:t>fasta</a:t>
            </a:r>
            <a:r>
              <a:rPr lang="en-GB" sz="1200" dirty="0"/>
              <a:t>)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4FF0D4D-7365-5F42-8210-42B0F3DAE702}"/>
              </a:ext>
            </a:extLst>
          </p:cNvPr>
          <p:cNvSpPr/>
          <p:nvPr/>
        </p:nvSpPr>
        <p:spPr>
          <a:xfrm>
            <a:off x="2664247" y="539827"/>
            <a:ext cx="1377108" cy="572877"/>
          </a:xfrm>
          <a:prstGeom prst="hexagon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Annotation file (.gff3)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3A376-57AC-4C41-A594-FF13D67D0A82}"/>
              </a:ext>
            </a:extLst>
          </p:cNvPr>
          <p:cNvSpPr/>
          <p:nvPr/>
        </p:nvSpPr>
        <p:spPr>
          <a:xfrm>
            <a:off x="974991" y="1384338"/>
            <a:ext cx="2677099" cy="28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Get all promoter coordinates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D3D04-D5B1-3743-B123-89BFAB0B8E6A}"/>
              </a:ext>
            </a:extLst>
          </p:cNvPr>
          <p:cNvSpPr/>
          <p:nvPr/>
        </p:nvSpPr>
        <p:spPr>
          <a:xfrm>
            <a:off x="511738" y="2576946"/>
            <a:ext cx="1520330" cy="464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Shift promoter frame to CDS start site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543AB3-05C9-ED4F-8F81-D00F5D941813}"/>
              </a:ext>
            </a:extLst>
          </p:cNvPr>
          <p:cNvSpPr/>
          <p:nvPr/>
        </p:nvSpPr>
        <p:spPr>
          <a:xfrm>
            <a:off x="1561637" y="1890189"/>
            <a:ext cx="1503805" cy="2610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Include 5’ UTR?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AABCC-A8CB-604B-94D3-1A9B68E8ADF9}"/>
              </a:ext>
            </a:extLst>
          </p:cNvPr>
          <p:cNvSpPr/>
          <p:nvPr/>
        </p:nvSpPr>
        <p:spPr>
          <a:xfrm>
            <a:off x="2551691" y="2591403"/>
            <a:ext cx="1520330" cy="432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Extract promoters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7CAE5FB-53F5-824C-95FA-6BE379BE3776}"/>
              </a:ext>
            </a:extLst>
          </p:cNvPr>
          <p:cNvSpPr/>
          <p:nvPr/>
        </p:nvSpPr>
        <p:spPr>
          <a:xfrm>
            <a:off x="4990639" y="1574779"/>
            <a:ext cx="1377108" cy="572877"/>
          </a:xfrm>
          <a:prstGeom prst="hexagon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Motif File (.meme)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62177-E0C4-D74E-973C-AF3BE11C8AC6}"/>
              </a:ext>
            </a:extLst>
          </p:cNvPr>
          <p:cNvSpPr/>
          <p:nvPr/>
        </p:nvSpPr>
        <p:spPr>
          <a:xfrm>
            <a:off x="4863949" y="3440673"/>
            <a:ext cx="1601116" cy="460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Calculate IC string for each motif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0D8E24-24EF-C544-8619-E9AB9BD86F62}"/>
              </a:ext>
            </a:extLst>
          </p:cNvPr>
          <p:cNvSpPr/>
          <p:nvPr/>
        </p:nvSpPr>
        <p:spPr>
          <a:xfrm>
            <a:off x="4863949" y="2631197"/>
            <a:ext cx="1601116" cy="437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Extract individual motifs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1D2826-6574-C14A-A960-69B710BCADB7}"/>
              </a:ext>
            </a:extLst>
          </p:cNvPr>
          <p:cNvSpPr/>
          <p:nvPr/>
        </p:nvSpPr>
        <p:spPr>
          <a:xfrm>
            <a:off x="2326762" y="3337911"/>
            <a:ext cx="1970187" cy="460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Find Motif </a:t>
            </a:r>
            <a:r>
              <a:rPr lang="en-GB" sz="1200" dirty="0" err="1"/>
              <a:t>Occurences</a:t>
            </a:r>
            <a:r>
              <a:rPr lang="en-GB" sz="1200" dirty="0"/>
              <a:t> in promoters (FIMO)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5F01B2F-D377-DE42-A647-D831DADDBBB2}"/>
              </a:ext>
            </a:extLst>
          </p:cNvPr>
          <p:cNvSpPr/>
          <p:nvPr/>
        </p:nvSpPr>
        <p:spPr>
          <a:xfrm>
            <a:off x="320774" y="3789574"/>
            <a:ext cx="1661711" cy="4223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How many hits per promoters? (</a:t>
            </a:r>
            <a:r>
              <a:rPr lang="en-GB" sz="1200" i="1" dirty="0"/>
              <a:t>k)</a:t>
            </a:r>
            <a:endParaRPr lang="en-GB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7BC69B-33DE-2B4A-B3B5-147B23E14BBC}"/>
              </a:ext>
            </a:extLst>
          </p:cNvPr>
          <p:cNvSpPr/>
          <p:nvPr/>
        </p:nvSpPr>
        <p:spPr>
          <a:xfrm>
            <a:off x="2422791" y="5035949"/>
            <a:ext cx="1970187" cy="638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Binomial score to determine most likely no. of hits per promoter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778D10F-F336-6A4B-A00B-28D83018E8D3}"/>
              </a:ext>
            </a:extLst>
          </p:cNvPr>
          <p:cNvSpPr/>
          <p:nvPr/>
        </p:nvSpPr>
        <p:spPr>
          <a:xfrm>
            <a:off x="2664247" y="6982767"/>
            <a:ext cx="1377108" cy="572877"/>
          </a:xfrm>
          <a:prstGeom prst="hexagon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Dataframe</a:t>
            </a:r>
            <a:r>
              <a:rPr lang="en-GB" sz="1200" dirty="0"/>
              <a:t> of hits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14B9C-D336-DB45-BEEE-BB9C81E6C580}"/>
              </a:ext>
            </a:extLst>
          </p:cNvPr>
          <p:cNvSpPr/>
          <p:nvPr/>
        </p:nvSpPr>
        <p:spPr>
          <a:xfrm>
            <a:off x="2365319" y="6124736"/>
            <a:ext cx="1970187" cy="311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Extract top </a:t>
            </a:r>
            <a:r>
              <a:rPr lang="en-GB" sz="1200" i="1" dirty="0"/>
              <a:t>N</a:t>
            </a:r>
            <a:r>
              <a:rPr lang="en-GB" sz="1200" dirty="0"/>
              <a:t> promoters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7048F4A7-BFFF-9941-AE4E-47A7540BA227}"/>
              </a:ext>
            </a:extLst>
          </p:cNvPr>
          <p:cNvSpPr/>
          <p:nvPr/>
        </p:nvSpPr>
        <p:spPr>
          <a:xfrm>
            <a:off x="5031398" y="6763800"/>
            <a:ext cx="1377108" cy="437934"/>
          </a:xfrm>
          <a:prstGeom prst="hexagon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Binomial scores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E3AF4E4-AB65-8F4A-8770-0BD22C6D59BC}"/>
              </a:ext>
            </a:extLst>
          </p:cNvPr>
          <p:cNvSpPr/>
          <p:nvPr/>
        </p:nvSpPr>
        <p:spPr>
          <a:xfrm>
            <a:off x="4972728" y="4570825"/>
            <a:ext cx="1377108" cy="572877"/>
          </a:xfrm>
          <a:prstGeom prst="hexagon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IC content vectors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45BD13-A438-EE4B-A62D-74D9D21F775B}"/>
              </a:ext>
            </a:extLst>
          </p:cNvPr>
          <p:cNvSpPr txBox="1"/>
          <p:nvPr/>
        </p:nvSpPr>
        <p:spPr>
          <a:xfrm>
            <a:off x="1005841" y="2161447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073040-8CFD-BF49-9042-95D60EF0E35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32068" y="2807416"/>
            <a:ext cx="519623" cy="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ACF82A-A7EB-5C47-B45E-213CEE82BB51}"/>
              </a:ext>
            </a:extLst>
          </p:cNvPr>
          <p:cNvSpPr txBox="1"/>
          <p:nvPr/>
        </p:nvSpPr>
        <p:spPr>
          <a:xfrm>
            <a:off x="3265860" y="21334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00404A-1452-4243-9A5C-38881D602A2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313540" y="1666189"/>
            <a:ext cx="1" cy="2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05D435-E96A-DB42-A608-0A78E41969A7}"/>
              </a:ext>
            </a:extLst>
          </p:cNvPr>
          <p:cNvCxnSpPr>
            <a:cxnSpLocks/>
          </p:cNvCxnSpPr>
          <p:nvPr/>
        </p:nvCxnSpPr>
        <p:spPr>
          <a:xfrm>
            <a:off x="1624988" y="1122684"/>
            <a:ext cx="179023" cy="26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C1643C-2DB2-E746-9E52-BBF2C913E7F6}"/>
              </a:ext>
            </a:extLst>
          </p:cNvPr>
          <p:cNvCxnSpPr>
            <a:cxnSpLocks/>
          </p:cNvCxnSpPr>
          <p:nvPr/>
        </p:nvCxnSpPr>
        <p:spPr>
          <a:xfrm flipH="1">
            <a:off x="3240810" y="1128334"/>
            <a:ext cx="179023" cy="26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D3DFC-B5C1-E44E-8560-8AAD99D689E4}"/>
              </a:ext>
            </a:extLst>
          </p:cNvPr>
          <p:cNvCxnSpPr>
            <a:cxnSpLocks/>
          </p:cNvCxnSpPr>
          <p:nvPr/>
        </p:nvCxnSpPr>
        <p:spPr>
          <a:xfrm>
            <a:off x="5661282" y="2170748"/>
            <a:ext cx="3224" cy="46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3B3D08-CE51-0042-A26D-D4C1E5D9A8B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5664507" y="3069131"/>
            <a:ext cx="0" cy="37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409DDE2-F540-DA4F-9318-8242127556B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661282" y="3901122"/>
            <a:ext cx="3225" cy="66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1CAFBBA-4CE4-D14F-B033-1F2B2D86FA0C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3311856" y="3023429"/>
            <a:ext cx="0" cy="31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BD211C8-DAE5-0748-AFBF-F3C3712C149F}"/>
              </a:ext>
            </a:extLst>
          </p:cNvPr>
          <p:cNvSpPr/>
          <p:nvPr/>
        </p:nvSpPr>
        <p:spPr>
          <a:xfrm>
            <a:off x="2422790" y="4225294"/>
            <a:ext cx="1970187" cy="463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Extract top </a:t>
            </a:r>
            <a:r>
              <a:rPr lang="en-GB" sz="1200" i="1" dirty="0"/>
              <a:t>k</a:t>
            </a:r>
            <a:r>
              <a:rPr lang="en-GB" sz="1200" dirty="0"/>
              <a:t> motif occurrences per promoter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B123E19-1CD9-4E4D-A965-BD10A8612F7F}"/>
              </a:ext>
            </a:extLst>
          </p:cNvPr>
          <p:cNvCxnSpPr>
            <a:cxnSpLocks/>
            <a:stCxn id="74" idx="2"/>
            <a:endCxn id="16" idx="0"/>
          </p:cNvCxnSpPr>
          <p:nvPr/>
        </p:nvCxnSpPr>
        <p:spPr>
          <a:xfrm>
            <a:off x="3407884" y="4689287"/>
            <a:ext cx="1" cy="3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136D8236-1B6F-6D4A-AF16-85B7B490657D}"/>
              </a:ext>
            </a:extLst>
          </p:cNvPr>
          <p:cNvCxnSpPr>
            <a:cxnSpLocks/>
            <a:stCxn id="15" idx="2"/>
            <a:endCxn id="74" idx="1"/>
          </p:cNvCxnSpPr>
          <p:nvPr/>
        </p:nvCxnSpPr>
        <p:spPr>
          <a:xfrm rot="16200000" flipH="1">
            <a:off x="1664507" y="3699008"/>
            <a:ext cx="245406" cy="1271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C1185C3-D6D3-8043-8A3B-75B89A9ABE39}"/>
              </a:ext>
            </a:extLst>
          </p:cNvPr>
          <p:cNvCxnSpPr>
            <a:cxnSpLocks/>
            <a:stCxn id="14" idx="1"/>
            <a:endCxn id="15" idx="0"/>
          </p:cNvCxnSpPr>
          <p:nvPr/>
        </p:nvCxnSpPr>
        <p:spPr>
          <a:xfrm rot="10800000" flipV="1">
            <a:off x="1151630" y="3568140"/>
            <a:ext cx="1175132" cy="221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24F7536-45F4-2B4D-861E-2FA2EFE3251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1579858" y="1843264"/>
            <a:ext cx="425728" cy="1041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22B4518-C9B3-DF4A-BE5B-85DA543B5F1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2592606" y="1872152"/>
            <a:ext cx="440185" cy="998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148ACD-6948-FA4B-8EBE-F192D54C044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350413" y="6435782"/>
            <a:ext cx="0" cy="54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282AB442-E0C0-9A4D-B974-037C93D87C7F}"/>
              </a:ext>
            </a:extLst>
          </p:cNvPr>
          <p:cNvSpPr/>
          <p:nvPr/>
        </p:nvSpPr>
        <p:spPr>
          <a:xfrm>
            <a:off x="370357" y="5633149"/>
            <a:ext cx="1661711" cy="4223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How many promoters? (</a:t>
            </a:r>
            <a:r>
              <a:rPr lang="en-GB" sz="1200" i="1" dirty="0"/>
              <a:t>N)</a:t>
            </a:r>
            <a:endParaRPr lang="en-GB" sz="1200" dirty="0"/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506B68A2-E6BE-3D44-AFC2-5C8DC3A123E4}"/>
              </a:ext>
            </a:extLst>
          </p:cNvPr>
          <p:cNvCxnSpPr>
            <a:cxnSpLocks/>
            <a:stCxn id="16" idx="1"/>
            <a:endCxn id="107" idx="0"/>
          </p:cNvCxnSpPr>
          <p:nvPr/>
        </p:nvCxnSpPr>
        <p:spPr>
          <a:xfrm rot="10800000" flipV="1">
            <a:off x="1201213" y="5355439"/>
            <a:ext cx="1221578" cy="277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75C0B389-C973-C941-BF5E-BDED7EE072E5}"/>
              </a:ext>
            </a:extLst>
          </p:cNvPr>
          <p:cNvCxnSpPr>
            <a:cxnSpLocks/>
            <a:stCxn id="107" idx="2"/>
            <a:endCxn id="18" idx="1"/>
          </p:cNvCxnSpPr>
          <p:nvPr/>
        </p:nvCxnSpPr>
        <p:spPr>
          <a:xfrm rot="16200000" flipH="1">
            <a:off x="1670867" y="5585806"/>
            <a:ext cx="224799" cy="1164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8DA760B4-B6C7-5A4E-AF65-40277E9C5D9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rot="10800000" flipV="1">
            <a:off x="4296949" y="2850164"/>
            <a:ext cx="567000" cy="717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45DDD6A-4844-F64A-8927-E558229286B0}"/>
              </a:ext>
            </a:extLst>
          </p:cNvPr>
          <p:cNvCxnSpPr>
            <a:cxnSpLocks/>
            <a:stCxn id="18" idx="3"/>
            <a:endCxn id="126" idx="1"/>
          </p:cNvCxnSpPr>
          <p:nvPr/>
        </p:nvCxnSpPr>
        <p:spPr>
          <a:xfrm flipV="1">
            <a:off x="4335506" y="6274426"/>
            <a:ext cx="695892" cy="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9C7CE03-5315-1042-88D4-CB0AD5E4DD77}"/>
              </a:ext>
            </a:extLst>
          </p:cNvPr>
          <p:cNvSpPr/>
          <p:nvPr/>
        </p:nvSpPr>
        <p:spPr>
          <a:xfrm>
            <a:off x="5031398" y="6055459"/>
            <a:ext cx="1370657" cy="437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Retain </a:t>
            </a:r>
            <a:r>
              <a:rPr lang="en-GB" sz="1200" i="1" dirty="0"/>
              <a:t>N</a:t>
            </a:r>
            <a:r>
              <a:rPr lang="en-GB" sz="1200" dirty="0"/>
              <a:t>th binomial score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3D78370-1710-BA45-B38B-EDE94EA7C72F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5716727" y="6493393"/>
            <a:ext cx="0" cy="27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1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57D08-5FA0-544F-8B32-D768F1F5764F}"/>
              </a:ext>
            </a:extLst>
          </p:cNvPr>
          <p:cNvSpPr txBox="1"/>
          <p:nvPr/>
        </p:nvSpPr>
        <p:spPr>
          <a:xfrm>
            <a:off x="221843" y="307573"/>
            <a:ext cx="22532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/>
              <a:t>For all possible pairs of motifs: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4FAA3862-F8D6-5D42-8DD6-D454A0AB63EC}"/>
              </a:ext>
            </a:extLst>
          </p:cNvPr>
          <p:cNvSpPr/>
          <p:nvPr/>
        </p:nvSpPr>
        <p:spPr>
          <a:xfrm>
            <a:off x="308472" y="649992"/>
            <a:ext cx="6059277" cy="7683310"/>
          </a:xfrm>
          <a:prstGeom prst="bracketPair">
            <a:avLst>
              <a:gd name="adj" fmla="val 893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A5EF2A-91B1-C843-9259-A0641D9E5163}"/>
              </a:ext>
            </a:extLst>
          </p:cNvPr>
          <p:cNvCxnSpPr>
            <a:cxnSpLocks/>
          </p:cNvCxnSpPr>
          <p:nvPr/>
        </p:nvCxnSpPr>
        <p:spPr>
          <a:xfrm flipH="1">
            <a:off x="2237949" y="2655456"/>
            <a:ext cx="15836" cy="4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14A0E4-3429-BE4B-9736-4218B6545FBE}"/>
              </a:ext>
            </a:extLst>
          </p:cNvPr>
          <p:cNvSpPr/>
          <p:nvPr/>
        </p:nvSpPr>
        <p:spPr>
          <a:xfrm>
            <a:off x="1265366" y="3102809"/>
            <a:ext cx="1961002" cy="4223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Does motif overlap exceed IC threshold?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A5E919-1B33-8047-AA26-C3E485716DE3}"/>
              </a:ext>
            </a:extLst>
          </p:cNvPr>
          <p:cNvSpPr/>
          <p:nvPr/>
        </p:nvSpPr>
        <p:spPr>
          <a:xfrm>
            <a:off x="1761821" y="1334023"/>
            <a:ext cx="1718633" cy="458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Extract promoters with both motifs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5E5569-A108-154A-A0B2-4CC4E4E01B47}"/>
              </a:ext>
            </a:extLst>
          </p:cNvPr>
          <p:cNvSpPr txBox="1"/>
          <p:nvPr/>
        </p:nvSpPr>
        <p:spPr>
          <a:xfrm>
            <a:off x="371141" y="1913545"/>
            <a:ext cx="22319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/>
              <a:t>For all intersecting promoters: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D9D4DC7E-8F78-8046-BA75-634F0E35B7A4}"/>
              </a:ext>
            </a:extLst>
          </p:cNvPr>
          <p:cNvSpPr/>
          <p:nvPr/>
        </p:nvSpPr>
        <p:spPr>
          <a:xfrm>
            <a:off x="683046" y="2260859"/>
            <a:ext cx="3125282" cy="4202994"/>
          </a:xfrm>
          <a:prstGeom prst="bracketPair">
            <a:avLst>
              <a:gd name="adj" fmla="val 7971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F3B998-98E9-1840-A825-B3F8E4B3E199}"/>
              </a:ext>
            </a:extLst>
          </p:cNvPr>
          <p:cNvSpPr/>
          <p:nvPr/>
        </p:nvSpPr>
        <p:spPr>
          <a:xfrm>
            <a:off x="1156888" y="2397227"/>
            <a:ext cx="2177958" cy="258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 overlaps between motifs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C6806-E33D-224E-B771-4517FD2A7AB6}"/>
              </a:ext>
            </a:extLst>
          </p:cNvPr>
          <p:cNvSpPr/>
          <p:nvPr/>
        </p:nvSpPr>
        <p:spPr>
          <a:xfrm>
            <a:off x="1405142" y="3772060"/>
            <a:ext cx="1681450" cy="418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Remove overlapping motif hits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B08629-8CB4-3345-82B2-855D77274EA7}"/>
              </a:ext>
            </a:extLst>
          </p:cNvPr>
          <p:cNvSpPr/>
          <p:nvPr/>
        </p:nvSpPr>
        <p:spPr>
          <a:xfrm>
            <a:off x="1220005" y="4389019"/>
            <a:ext cx="2051724" cy="249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Recalculate binomial score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CED78C0-E233-DE4A-AEB1-96B67252D74C}"/>
              </a:ext>
            </a:extLst>
          </p:cNvPr>
          <p:cNvSpPr/>
          <p:nvPr/>
        </p:nvSpPr>
        <p:spPr>
          <a:xfrm>
            <a:off x="1031444" y="4906891"/>
            <a:ext cx="2428847" cy="4207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Is promoter still in the top </a:t>
            </a:r>
            <a:r>
              <a:rPr lang="en-GB" sz="1200" i="1" dirty="0"/>
              <a:t>N</a:t>
            </a:r>
            <a:r>
              <a:rPr lang="en-GB" sz="1200" dirty="0"/>
              <a:t>?</a:t>
            </a:r>
          </a:p>
          <a:p>
            <a:pPr algn="ctr"/>
            <a:r>
              <a:rPr lang="en-GB" sz="1200" dirty="0"/>
              <a:t>Check binomial score threshold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D943003-E089-A34E-A081-29218D2F3CB2}"/>
              </a:ext>
            </a:extLst>
          </p:cNvPr>
          <p:cNvSpPr/>
          <p:nvPr/>
        </p:nvSpPr>
        <p:spPr>
          <a:xfrm>
            <a:off x="4364099" y="4909042"/>
            <a:ext cx="1743878" cy="418641"/>
          </a:xfrm>
          <a:prstGeom prst="hexagon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Binomial scores 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A760216B-E6A7-9943-8D9E-15A55C78B68C}"/>
              </a:ext>
            </a:extLst>
          </p:cNvPr>
          <p:cNvSpPr/>
          <p:nvPr/>
        </p:nvSpPr>
        <p:spPr>
          <a:xfrm>
            <a:off x="4400313" y="3106479"/>
            <a:ext cx="1743878" cy="418641"/>
          </a:xfrm>
          <a:prstGeom prst="hexagon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IC content vectors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17F642-CDC4-7F4F-B5BE-5D0A3BA3B054}"/>
              </a:ext>
            </a:extLst>
          </p:cNvPr>
          <p:cNvGrpSpPr/>
          <p:nvPr/>
        </p:nvGrpSpPr>
        <p:grpSpPr>
          <a:xfrm>
            <a:off x="802607" y="725828"/>
            <a:ext cx="3766239" cy="346406"/>
            <a:chOff x="2811886" y="1002064"/>
            <a:chExt cx="3866592" cy="421730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8994E9EF-E823-8B40-B7F2-8D20FCE9B7DB}"/>
                </a:ext>
              </a:extLst>
            </p:cNvPr>
            <p:cNvSpPr/>
            <p:nvPr/>
          </p:nvSpPr>
          <p:spPr>
            <a:xfrm>
              <a:off x="2811886" y="1005153"/>
              <a:ext cx="1641514" cy="418641"/>
            </a:xfrm>
            <a:prstGeom prst="hexagon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M1 promoter hits</a:t>
              </a:r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AAB5791D-4075-AE42-B0AF-C173B6C76EE4}"/>
                </a:ext>
              </a:extLst>
            </p:cNvPr>
            <p:cNvSpPr/>
            <p:nvPr/>
          </p:nvSpPr>
          <p:spPr>
            <a:xfrm>
              <a:off x="5036964" y="1002064"/>
              <a:ext cx="1641514" cy="418641"/>
            </a:xfrm>
            <a:prstGeom prst="hexagon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M2 promoter hits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F59F7F-0069-3E4D-8163-3DC6ADA81567}"/>
              </a:ext>
            </a:extLst>
          </p:cNvPr>
          <p:cNvGrpSpPr/>
          <p:nvPr/>
        </p:nvGrpSpPr>
        <p:grpSpPr>
          <a:xfrm>
            <a:off x="1156888" y="5703624"/>
            <a:ext cx="2211933" cy="420606"/>
            <a:chOff x="1273716" y="6742435"/>
            <a:chExt cx="2211933" cy="420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7FE853-DA01-7C4A-81DB-B1DEFA3D8907}"/>
                </a:ext>
              </a:extLst>
            </p:cNvPr>
            <p:cNvSpPr/>
            <p:nvPr/>
          </p:nvSpPr>
          <p:spPr>
            <a:xfrm>
              <a:off x="1273716" y="6744146"/>
              <a:ext cx="981426" cy="418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Retain promoter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005452-9B42-0245-8CEF-49C7287C0728}"/>
                </a:ext>
              </a:extLst>
            </p:cNvPr>
            <p:cNvSpPr/>
            <p:nvPr/>
          </p:nvSpPr>
          <p:spPr>
            <a:xfrm>
              <a:off x="2504223" y="6742435"/>
              <a:ext cx="981426" cy="418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Discard promoter</a:t>
              </a:r>
            </a:p>
          </p:txBody>
        </p:sp>
      </p:grpSp>
      <p:sp>
        <p:nvSpPr>
          <p:cNvPr id="29" name="Hexagon 28">
            <a:extLst>
              <a:ext uri="{FF2B5EF4-FFF2-40B4-BE49-F238E27FC236}">
                <a16:creationId xmlns:a16="http://schemas.microsoft.com/office/drawing/2014/main" id="{3018A223-E5A5-B245-BB1A-15C00EFF4488}"/>
              </a:ext>
            </a:extLst>
          </p:cNvPr>
          <p:cNvSpPr/>
          <p:nvPr/>
        </p:nvSpPr>
        <p:spPr>
          <a:xfrm>
            <a:off x="3863992" y="6706476"/>
            <a:ext cx="1994482" cy="418641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Gene test set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337AD3-CB0E-C149-86CB-249213F0B75D}"/>
              </a:ext>
            </a:extLst>
          </p:cNvPr>
          <p:cNvSpPr/>
          <p:nvPr/>
        </p:nvSpPr>
        <p:spPr>
          <a:xfrm>
            <a:off x="2224184" y="7317738"/>
            <a:ext cx="2723090" cy="209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Define overlap with gene test 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7AEA30-FF47-294B-9955-11C67D7EAC3F}"/>
              </a:ext>
            </a:extLst>
          </p:cNvPr>
          <p:cNvSpPr/>
          <p:nvPr/>
        </p:nvSpPr>
        <p:spPr>
          <a:xfrm>
            <a:off x="2275677" y="7792561"/>
            <a:ext cx="2620104" cy="379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Calculate hypergeometric p-value to determine significance of overlap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86FEDABD-9FE8-6143-9BBE-D2F985EEE9C5}"/>
              </a:ext>
            </a:extLst>
          </p:cNvPr>
          <p:cNvSpPr/>
          <p:nvPr/>
        </p:nvSpPr>
        <p:spPr>
          <a:xfrm>
            <a:off x="1265366" y="6706476"/>
            <a:ext cx="2005769" cy="418641"/>
          </a:xfrm>
          <a:prstGeom prst="hexagon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Promoters containing both motifs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70366E-ADF7-0242-BA5F-8E29C78E1DB4}"/>
              </a:ext>
            </a:extLst>
          </p:cNvPr>
          <p:cNvSpPr/>
          <p:nvPr/>
        </p:nvSpPr>
        <p:spPr>
          <a:xfrm>
            <a:off x="2275677" y="8570855"/>
            <a:ext cx="2620104" cy="189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Apply multiple testing correction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63C301-49B3-814D-AB85-2C0BC73F5B7D}"/>
              </a:ext>
            </a:extLst>
          </p:cNvPr>
          <p:cNvSpPr/>
          <p:nvPr/>
        </p:nvSpPr>
        <p:spPr>
          <a:xfrm>
            <a:off x="2713790" y="8991811"/>
            <a:ext cx="1743878" cy="372105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PMET results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8639BE-FA98-8949-8A3B-ACE62D3B934E}"/>
              </a:ext>
            </a:extLst>
          </p:cNvPr>
          <p:cNvCxnSpPr>
            <a:cxnSpLocks/>
          </p:cNvCxnSpPr>
          <p:nvPr/>
        </p:nvCxnSpPr>
        <p:spPr>
          <a:xfrm>
            <a:off x="2245867" y="3525120"/>
            <a:ext cx="0" cy="2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618881-CAE1-AB4A-B76E-EDF7AA1CB39C}"/>
              </a:ext>
            </a:extLst>
          </p:cNvPr>
          <p:cNvCxnSpPr>
            <a:cxnSpLocks/>
          </p:cNvCxnSpPr>
          <p:nvPr/>
        </p:nvCxnSpPr>
        <p:spPr>
          <a:xfrm>
            <a:off x="2245867" y="4190955"/>
            <a:ext cx="0" cy="19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BA5873-EB03-F04F-B2D9-646F4A90253E}"/>
              </a:ext>
            </a:extLst>
          </p:cNvPr>
          <p:cNvCxnSpPr>
            <a:cxnSpLocks/>
          </p:cNvCxnSpPr>
          <p:nvPr/>
        </p:nvCxnSpPr>
        <p:spPr>
          <a:xfrm>
            <a:off x="2245867" y="4638493"/>
            <a:ext cx="1" cy="26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6C29028-34F6-CD4D-9FE5-7345134C9AA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1757909" y="5217376"/>
            <a:ext cx="377652" cy="598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52BAB73-8F0C-6941-BAC3-6C4929736B7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rot="16200000" flipH="1">
            <a:off x="2374018" y="5199533"/>
            <a:ext cx="375941" cy="63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3757A7C-5FFE-5A4B-942A-179A61B9146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2130929" y="1907017"/>
            <a:ext cx="605149" cy="375271"/>
          </a:xfrm>
          <a:prstGeom prst="bentConnector3">
            <a:avLst>
              <a:gd name="adj1" fmla="val 718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C8A442E-5B39-4E40-BCA2-C95714C56399}"/>
              </a:ext>
            </a:extLst>
          </p:cNvPr>
          <p:cNvCxnSpPr>
            <a:stCxn id="6" idx="0"/>
            <a:endCxn id="25" idx="3"/>
          </p:cNvCxnSpPr>
          <p:nvPr/>
        </p:nvCxnSpPr>
        <p:spPr>
          <a:xfrm flipV="1">
            <a:off x="2401517" y="897763"/>
            <a:ext cx="568419" cy="2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8763D3-C236-3E4D-8B97-848F76270BA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621138" y="897762"/>
            <a:ext cx="0" cy="43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D4C4FC-28BE-6941-B1D6-FD506A8EB10B}"/>
              </a:ext>
            </a:extLst>
          </p:cNvPr>
          <p:cNvCxnSpPr>
            <a:cxnSpLocks/>
            <a:stCxn id="24" idx="3"/>
            <a:endCxn id="12" idx="3"/>
          </p:cNvCxnSpPr>
          <p:nvPr/>
        </p:nvCxnSpPr>
        <p:spPr>
          <a:xfrm flipH="1" flipV="1">
            <a:off x="3226368" y="3313965"/>
            <a:ext cx="1173945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B4102F-D714-7841-AB88-F9C2877E2CD8}"/>
              </a:ext>
            </a:extLst>
          </p:cNvPr>
          <p:cNvCxnSpPr>
            <a:cxnSpLocks/>
            <a:stCxn id="23" idx="3"/>
            <a:endCxn id="19" idx="3"/>
          </p:cNvCxnSpPr>
          <p:nvPr/>
        </p:nvCxnSpPr>
        <p:spPr>
          <a:xfrm flipH="1" flipV="1">
            <a:off x="3460291" y="5117287"/>
            <a:ext cx="903808" cy="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164954-446E-A944-8AD1-2FB3C3686A6E}"/>
              </a:ext>
            </a:extLst>
          </p:cNvPr>
          <p:cNvCxnSpPr>
            <a:cxnSpLocks/>
          </p:cNvCxnSpPr>
          <p:nvPr/>
        </p:nvCxnSpPr>
        <p:spPr>
          <a:xfrm>
            <a:off x="1647601" y="6122519"/>
            <a:ext cx="0" cy="58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14609951-6B3F-D947-BBBF-8FCE853AE976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rot="10800000" flipV="1">
            <a:off x="3585730" y="6915796"/>
            <a:ext cx="278263" cy="401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6A4D7AE-9232-414E-B13A-D487832C68D7}"/>
              </a:ext>
            </a:extLst>
          </p:cNvPr>
          <p:cNvCxnSpPr>
            <a:cxnSpLocks/>
            <a:stCxn id="32" idx="0"/>
            <a:endCxn id="30" idx="0"/>
          </p:cNvCxnSpPr>
          <p:nvPr/>
        </p:nvCxnSpPr>
        <p:spPr>
          <a:xfrm>
            <a:off x="3271135" y="6915797"/>
            <a:ext cx="314594" cy="401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407BDE6-92C1-9A4A-9570-8ED943ECA8E0}"/>
              </a:ext>
            </a:extLst>
          </p:cNvPr>
          <p:cNvCxnSpPr>
            <a:cxnSpLocks/>
          </p:cNvCxnSpPr>
          <p:nvPr/>
        </p:nvCxnSpPr>
        <p:spPr>
          <a:xfrm>
            <a:off x="3585729" y="7527196"/>
            <a:ext cx="0" cy="26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8806472-A1FF-F24C-BE8D-8570785A6E08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3585729" y="8171623"/>
            <a:ext cx="0" cy="39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29E7AE5-975C-D04F-B382-9E0D063009C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585729" y="8760223"/>
            <a:ext cx="0" cy="23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1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192</Words>
  <Application>Microsoft Macintosh PowerPoint</Application>
  <PresentationFormat>A4 Paper (210x297 mm)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Rich, Charlotte</dc:creator>
  <cp:lastModifiedBy>Rich, Charlotte</cp:lastModifiedBy>
  <cp:revision>11</cp:revision>
  <cp:lastPrinted>2018-06-22T08:47:50Z</cp:lastPrinted>
  <dcterms:created xsi:type="dcterms:W3CDTF">2018-06-22T08:16:44Z</dcterms:created>
  <dcterms:modified xsi:type="dcterms:W3CDTF">2018-06-22T10:25:29Z</dcterms:modified>
</cp:coreProperties>
</file>