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85" r:id="rId2"/>
    <p:sldId id="289" r:id="rId3"/>
    <p:sldId id="290" r:id="rId4"/>
    <p:sldId id="293" r:id="rId5"/>
    <p:sldId id="291" r:id="rId6"/>
    <p:sldId id="294" r:id="rId7"/>
    <p:sldId id="319" r:id="rId8"/>
    <p:sldId id="295" r:id="rId9"/>
    <p:sldId id="299" r:id="rId10"/>
    <p:sldId id="298" r:id="rId11"/>
    <p:sldId id="302" r:id="rId12"/>
    <p:sldId id="303" r:id="rId13"/>
    <p:sldId id="304" r:id="rId14"/>
    <p:sldId id="305" r:id="rId15"/>
    <p:sldId id="306" r:id="rId16"/>
    <p:sldId id="309" r:id="rId17"/>
    <p:sldId id="310" r:id="rId18"/>
    <p:sldId id="314" r:id="rId19"/>
    <p:sldId id="315" r:id="rId20"/>
    <p:sldId id="322" r:id="rId21"/>
    <p:sldId id="323" r:id="rId22"/>
    <p:sldId id="307" r:id="rId23"/>
    <p:sldId id="318" r:id="rId24"/>
    <p:sldId id="316" r:id="rId25"/>
    <p:sldId id="317" r:id="rId26"/>
    <p:sldId id="308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Nixie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37"/>
    <a:srgbClr val="00685C"/>
    <a:srgbClr val="0E293C"/>
    <a:srgbClr val="14DDD1"/>
    <a:srgbClr val="2BC0DE"/>
    <a:srgbClr val="14DDD2"/>
    <a:srgbClr val="2E87C4"/>
    <a:srgbClr val="2774A9"/>
    <a:srgbClr val="2E8AC8"/>
    <a:srgbClr val="256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F97B4-A67D-4936-8C04-9B292EB8FCF5}">
  <a:tblStyle styleId="{4B2F97B4-A67D-4936-8C04-9B292EB8F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75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9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294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559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24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3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342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92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329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458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20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751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77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17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995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9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27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5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54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38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659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6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6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drive/u/0/folders/1b_n9g7m7LsvoXlx-H3XKSZKWLrDvUOfs" TargetMode="External"/><Relationship Id="rId4" Type="http://schemas.openxmlformats.org/officeDocument/2006/relationships/hyperlink" Target="https://drive.google.com/drive/u/0/folders/1SIebmhRh_8xVmj9pkDOTLnwbYbdX861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drive/folders/1m3X43X9Wra5siIt-XynjPyybysofLcc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2E25-9167-4C0D-86DA-70F7F0248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Block Booking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99C63-B846-4651-8BC4-D49EFC9D6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</a:t>
            </a:r>
            <a:endParaRPr lang="th-T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7F0622B-A5B4-44A6-BBA0-D3F06BC5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78" y="1991850"/>
            <a:ext cx="1159800" cy="11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1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Project Initiation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 reduce the time of market owner work </a:t>
            </a: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reduce using of paper in booking.</a:t>
            </a: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343;p12">
            <a:extLst>
              <a:ext uri="{FF2B5EF4-FFF2-40B4-BE49-F238E27FC236}">
                <a16:creationId xmlns:a16="http://schemas.microsoft.com/office/drawing/2014/main" id="{5B6B4BD7-D5D2-4AC2-A825-FE1E277DB1D7}"/>
              </a:ext>
            </a:extLst>
          </p:cNvPr>
          <p:cNvSpPr txBox="1"/>
          <p:nvPr/>
        </p:nvSpPr>
        <p:spPr>
          <a:xfrm>
            <a:off x="4223816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Project Management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Managing &amp; Control the Project by using Workplan and Gantt Chart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B48FBC-BE02-4060-ABBB-03D930CD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8" y="80536"/>
            <a:ext cx="1281963" cy="12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7497706" y="292892"/>
            <a:ext cx="1210525" cy="428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E87C4"/>
                </a:solidFill>
              </a:rPr>
              <a:t>Planning</a:t>
            </a:r>
            <a:endParaRPr sz="1800" dirty="0">
              <a:solidFill>
                <a:srgbClr val="2E87C4"/>
              </a:solidFill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B42DF-F07E-4A42-BEF2-8B53AAC5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8" y="80536"/>
            <a:ext cx="1281963" cy="1281963"/>
          </a:xfrm>
          <a:prstGeom prst="rect">
            <a:avLst/>
          </a:prstGeom>
        </p:spPr>
      </p:pic>
      <p:sp>
        <p:nvSpPr>
          <p:cNvPr id="9" name="Google Shape;477;p27">
            <a:extLst>
              <a:ext uri="{FF2B5EF4-FFF2-40B4-BE49-F238E27FC236}">
                <a16:creationId xmlns:a16="http://schemas.microsoft.com/office/drawing/2014/main" id="{CC504D5C-977D-45B2-AD9C-1067369D1324}"/>
              </a:ext>
            </a:extLst>
          </p:cNvPr>
          <p:cNvSpPr txBox="1">
            <a:spLocks/>
          </p:cNvSpPr>
          <p:nvPr/>
        </p:nvSpPr>
        <p:spPr>
          <a:xfrm>
            <a:off x="1732700" y="821200"/>
            <a:ext cx="586110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Workplan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141E25-8B31-470E-BAA2-25833F42CEEC}"/>
              </a:ext>
            </a:extLst>
          </p:cNvPr>
          <p:cNvGraphicFramePr>
            <a:graphicFrameLocks noGrp="1"/>
          </p:cNvGraphicFramePr>
          <p:nvPr/>
        </p:nvGraphicFramePr>
        <p:xfrm>
          <a:off x="1732700" y="1726420"/>
          <a:ext cx="60960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96238">
                  <a:extLst>
                    <a:ext uri="{9D8B030D-6E8A-4147-A177-3AD203B41FA5}">
                      <a16:colId xmlns:a16="http://schemas.microsoft.com/office/drawing/2014/main" val="2958037126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541756238"/>
                    </a:ext>
                  </a:extLst>
                </a:gridCol>
                <a:gridCol w="1842237">
                  <a:extLst>
                    <a:ext uri="{9D8B030D-6E8A-4147-A177-3AD203B41FA5}">
                      <a16:colId xmlns:a16="http://schemas.microsoft.com/office/drawing/2014/main" val="270194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Flow</a:t>
                      </a:r>
                      <a:endParaRPr lang="th-TH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Work</a:t>
                      </a:r>
                      <a:endParaRPr lang="th-TH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Time</a:t>
                      </a:r>
                      <a:endParaRPr lang="th-TH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1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Analysis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3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Design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36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Study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3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Project Perform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40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99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System Testing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4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Reporting and Presentation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th-TH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3595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FBA524-2DBD-48AE-9B24-B758CB422E4F}"/>
              </a:ext>
            </a:extLst>
          </p:cNvPr>
          <p:cNvSpPr txBox="1"/>
          <p:nvPr/>
        </p:nvSpPr>
        <p:spPr>
          <a:xfrm>
            <a:off x="1988065" y="4554693"/>
            <a:ext cx="4833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WP : </a:t>
            </a:r>
            <a:r>
              <a:rPr lang="en-US" sz="900" dirty="0">
                <a:hlinkClick r:id="rId4"/>
              </a:rPr>
              <a:t>https://drive.google.com/drive/u/0/folders/1SIebmhRh_8xVmj9pkDOTLnwbYbdX861R</a:t>
            </a:r>
            <a:endParaRPr lang="th-TH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23ED8-2350-4EED-A862-26CF878C13CB}"/>
              </a:ext>
            </a:extLst>
          </p:cNvPr>
          <p:cNvSpPr txBox="1"/>
          <p:nvPr/>
        </p:nvSpPr>
        <p:spPr>
          <a:xfrm>
            <a:off x="1988065" y="4785525"/>
            <a:ext cx="47564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GC : </a:t>
            </a:r>
            <a:r>
              <a:rPr lang="en-US" sz="900" dirty="0">
                <a:hlinkClick r:id="rId5"/>
              </a:rPr>
              <a:t>https://drive.google.com/drive/u/0/folders/1b_n9g7m7LsvoXlx-H3XKSZKWLrDvUOfs</a:t>
            </a:r>
            <a:endParaRPr lang="th-TH" sz="900" dirty="0"/>
          </a:p>
        </p:txBody>
      </p:sp>
    </p:spTree>
    <p:extLst>
      <p:ext uri="{BB962C8B-B14F-4D97-AF65-F5344CB8AC3E}">
        <p14:creationId xmlns:p14="http://schemas.microsoft.com/office/powerpoint/2010/main" val="278200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483469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Requirement Analysis</a:t>
            </a:r>
            <a:endParaRPr lang="en-US"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Observation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JAD</a:t>
            </a:r>
            <a:endParaRPr lang="en-US" sz="12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343;p12">
            <a:extLst>
              <a:ext uri="{FF2B5EF4-FFF2-40B4-BE49-F238E27FC236}">
                <a16:creationId xmlns:a16="http://schemas.microsoft.com/office/drawing/2014/main" id="{5B6B4BD7-D5D2-4AC2-A825-FE1E277DB1D7}"/>
              </a:ext>
            </a:extLst>
          </p:cNvPr>
          <p:cNvSpPr txBox="1"/>
          <p:nvPr/>
        </p:nvSpPr>
        <p:spPr>
          <a:xfrm>
            <a:off x="3531869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Functional Modelling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Use-case Diagrams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Use-case Descriptions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Activity Diagrams</a:t>
            </a: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" name="Google Shape;343;p12">
            <a:extLst>
              <a:ext uri="{FF2B5EF4-FFF2-40B4-BE49-F238E27FC236}">
                <a16:creationId xmlns:a16="http://schemas.microsoft.com/office/drawing/2014/main" id="{057B78DF-3F1B-46D0-8E17-CCB56C56B460}"/>
              </a:ext>
            </a:extLst>
          </p:cNvPr>
          <p:cNvSpPr txBox="1"/>
          <p:nvPr/>
        </p:nvSpPr>
        <p:spPr>
          <a:xfrm>
            <a:off x="5580269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Process &amp; Data Modelling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Context Diagram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Data Flow Diagram Level 0 &amp; 1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" name="Picture 1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D7581CB-4481-4FC3-9251-2A1AB7F7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7533424" y="370426"/>
            <a:ext cx="1239100" cy="429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Analysis</a:t>
            </a:r>
            <a:endParaRPr sz="1800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1732700" y="973600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Requirement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F21D4-908E-457F-9FBE-304BC1C6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400299"/>
            <a:ext cx="4595877" cy="124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CFAEE-AB60-4BF9-9BB6-BAF37384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5" y="1866900"/>
            <a:ext cx="3333267" cy="1776412"/>
          </a:xfrm>
          <a:prstGeom prst="rect">
            <a:avLst/>
          </a:prstGeom>
        </p:spPr>
      </p:pic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CC962DA-5B88-4B8A-896D-DED51B6E1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7533424" y="370426"/>
            <a:ext cx="1239100" cy="429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Analysis</a:t>
            </a:r>
            <a:endParaRPr sz="1800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1732700" y="973600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Requirement Analysis</a:t>
            </a:r>
          </a:p>
        </p:txBody>
      </p:sp>
      <p:sp>
        <p:nvSpPr>
          <p:cNvPr id="11" name="Google Shape;343;p12">
            <a:extLst>
              <a:ext uri="{FF2B5EF4-FFF2-40B4-BE49-F238E27FC236}">
                <a16:creationId xmlns:a16="http://schemas.microsoft.com/office/drawing/2014/main" id="{9AF236AB-11FA-46F2-AEE5-7C83BFBD6BA7}"/>
              </a:ext>
            </a:extLst>
          </p:cNvPr>
          <p:cNvSpPr txBox="1"/>
          <p:nvPr/>
        </p:nvSpPr>
        <p:spPr>
          <a:xfrm>
            <a:off x="1483469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Problem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Merchant had to come to market by themselves.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Longtime Procedure.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Merchant don’t know the rest of the available areas.</a:t>
            </a:r>
            <a:endParaRPr lang="en-US"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343;p12">
            <a:extLst>
              <a:ext uri="{FF2B5EF4-FFF2-40B4-BE49-F238E27FC236}">
                <a16:creationId xmlns:a16="http://schemas.microsoft.com/office/drawing/2014/main" id="{E558B42C-EAB4-4469-9B91-C42C20F8DEB2}"/>
              </a:ext>
            </a:extLst>
          </p:cNvPr>
          <p:cNvSpPr txBox="1"/>
          <p:nvPr/>
        </p:nvSpPr>
        <p:spPr>
          <a:xfrm>
            <a:off x="3531869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System Cons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Long time user confirmation.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Can’t see what the shop is placed there.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Customer of the shop won’t know where the shop is placed.</a:t>
            </a:r>
          </a:p>
        </p:txBody>
      </p:sp>
      <p:sp>
        <p:nvSpPr>
          <p:cNvPr id="13" name="Google Shape;343;p12">
            <a:extLst>
              <a:ext uri="{FF2B5EF4-FFF2-40B4-BE49-F238E27FC236}">
                <a16:creationId xmlns:a16="http://schemas.microsoft.com/office/drawing/2014/main" id="{86B0C6CE-1DFA-4C76-B0B7-87B7A35C4E99}"/>
              </a:ext>
            </a:extLst>
          </p:cNvPr>
          <p:cNvSpPr txBox="1"/>
          <p:nvPr/>
        </p:nvSpPr>
        <p:spPr>
          <a:xfrm>
            <a:off x="5612131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Solutions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Making the Booking system that can see where the shop is placed in real-time.</a:t>
            </a: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A1AC1FD-AA0A-4F7C-BEE5-AB7C179B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2D4051-7637-415A-ABBB-A3F0225F644E}"/>
              </a:ext>
            </a:extLst>
          </p:cNvPr>
          <p:cNvSpPr txBox="1"/>
          <p:nvPr/>
        </p:nvSpPr>
        <p:spPr>
          <a:xfrm>
            <a:off x="1021556" y="4751526"/>
            <a:ext cx="678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Lnik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>
                <a:hlinkClick r:id="rId4"/>
              </a:rPr>
              <a:t>https://drive.google.com/drive/folders/1m3X43X9Wra5siIt-XynjPyybysofLccn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7533424" y="370425"/>
            <a:ext cx="1239100" cy="246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Analysis</a:t>
            </a:r>
            <a:br>
              <a:rPr lang="en-US" sz="1800" dirty="0"/>
            </a:br>
            <a:r>
              <a:rPr lang="en-US" sz="1800" dirty="0"/>
              <a:t>(Functional Modelling)</a:t>
            </a:r>
            <a:endParaRPr sz="1800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562257" y="2649544"/>
            <a:ext cx="2553550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Use-Case Diagram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8CABF05-65E1-42A3-A0BC-126AD75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531511-A162-42DB-BEE4-F7B01B25F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697" y="216785"/>
            <a:ext cx="3701871" cy="4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562257" y="2228850"/>
            <a:ext cx="2553550" cy="255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Use-Case Descriptions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8CABF05-65E1-42A3-A0BC-126AD75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7DB77-8A69-45F7-8B10-C6B9352A6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418" y="585263"/>
            <a:ext cx="4072514" cy="3850220"/>
          </a:xfrm>
          <a:prstGeom prst="rect">
            <a:avLst/>
          </a:prstGeom>
        </p:spPr>
      </p:pic>
      <p:sp>
        <p:nvSpPr>
          <p:cNvPr id="11" name="Google Shape;342;p12">
            <a:extLst>
              <a:ext uri="{FF2B5EF4-FFF2-40B4-BE49-F238E27FC236}">
                <a16:creationId xmlns:a16="http://schemas.microsoft.com/office/drawing/2014/main" id="{A85CCE89-037A-4EFE-A061-D5E73E288B54}"/>
              </a:ext>
            </a:extLst>
          </p:cNvPr>
          <p:cNvSpPr txBox="1">
            <a:spLocks/>
          </p:cNvSpPr>
          <p:nvPr/>
        </p:nvSpPr>
        <p:spPr>
          <a:xfrm>
            <a:off x="7533424" y="370425"/>
            <a:ext cx="1239100" cy="24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800"/>
              <a:t>Analysis</a:t>
            </a:r>
            <a:br>
              <a:rPr lang="en-US" sz="1800"/>
            </a:br>
            <a:r>
              <a:rPr lang="en-US" sz="1800"/>
              <a:t>(Functional Modelling)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10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562256" y="2228850"/>
            <a:ext cx="2709581" cy="255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Activity Diagrams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8CABF05-65E1-42A3-A0BC-126AD75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sp>
        <p:nvSpPr>
          <p:cNvPr id="11" name="Google Shape;342;p12">
            <a:extLst>
              <a:ext uri="{FF2B5EF4-FFF2-40B4-BE49-F238E27FC236}">
                <a16:creationId xmlns:a16="http://schemas.microsoft.com/office/drawing/2014/main" id="{AE337A5D-6E99-41E2-AB91-B93DF6885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424" y="370425"/>
            <a:ext cx="1239100" cy="246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Analysis</a:t>
            </a:r>
            <a:br>
              <a:rPr lang="en-US" sz="1800" dirty="0"/>
            </a:br>
            <a:r>
              <a:rPr lang="en-US" sz="1800" dirty="0"/>
              <a:t>(Functional Modelling)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1BD03-7D59-4454-A980-FFFBB006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69" y="279677"/>
            <a:ext cx="4018456" cy="46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456006" y="2228850"/>
            <a:ext cx="2766731" cy="255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Context Diagrams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8CABF05-65E1-42A3-A0BC-126AD75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sp>
        <p:nvSpPr>
          <p:cNvPr id="11" name="Google Shape;342;p12">
            <a:extLst>
              <a:ext uri="{FF2B5EF4-FFF2-40B4-BE49-F238E27FC236}">
                <a16:creationId xmlns:a16="http://schemas.microsoft.com/office/drawing/2014/main" id="{AE337A5D-6E99-41E2-AB91-B93DF6885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424" y="370425"/>
            <a:ext cx="1239100" cy="246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Analysis</a:t>
            </a:r>
            <a:br>
              <a:rPr lang="en-US" sz="1800" dirty="0"/>
            </a:br>
            <a:r>
              <a:rPr lang="en-US" sz="1800" dirty="0"/>
              <a:t>(Process &amp; Data Modelling)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E904B-89B4-4E48-B7EF-28E320B65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775" y="829890"/>
            <a:ext cx="4104018" cy="37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371476" y="2406229"/>
            <a:ext cx="2638709" cy="24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Data Flow Diagram Level 0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8CABF05-65E1-42A3-A0BC-126AD75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sp>
        <p:nvSpPr>
          <p:cNvPr id="11" name="Google Shape;342;p12">
            <a:extLst>
              <a:ext uri="{FF2B5EF4-FFF2-40B4-BE49-F238E27FC236}">
                <a16:creationId xmlns:a16="http://schemas.microsoft.com/office/drawing/2014/main" id="{AE337A5D-6E99-41E2-AB91-B93DF6885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424" y="370425"/>
            <a:ext cx="1239100" cy="246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Analysis</a:t>
            </a:r>
            <a:br>
              <a:rPr lang="en-US" sz="1800" dirty="0"/>
            </a:br>
            <a:r>
              <a:rPr lang="en-US" sz="1800" dirty="0"/>
              <a:t>(Process &amp; Data Modelling)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0BA881-83EC-494D-A1BC-A63BE722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30" y="447139"/>
            <a:ext cx="5698213" cy="39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43;p12">
            <a:extLst>
              <a:ext uri="{FF2B5EF4-FFF2-40B4-BE49-F238E27FC236}">
                <a16:creationId xmlns:a16="http://schemas.microsoft.com/office/drawing/2014/main" id="{0503871B-6846-4778-8546-302797E93A41}"/>
              </a:ext>
            </a:extLst>
          </p:cNvPr>
          <p:cNvSpPr txBox="1"/>
          <p:nvPr/>
        </p:nvSpPr>
        <p:spPr>
          <a:xfrm>
            <a:off x="1482670" y="2120513"/>
            <a:ext cx="2839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What is our system ?</a:t>
            </a: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" name="Google Shape;343;p12">
            <a:extLst>
              <a:ext uri="{FF2B5EF4-FFF2-40B4-BE49-F238E27FC236}">
                <a16:creationId xmlns:a16="http://schemas.microsoft.com/office/drawing/2014/main" id="{6A6F456A-F282-4A16-BF1E-072BCDB0D318}"/>
              </a:ext>
            </a:extLst>
          </p:cNvPr>
          <p:cNvSpPr txBox="1"/>
          <p:nvPr/>
        </p:nvSpPr>
        <p:spPr>
          <a:xfrm>
            <a:off x="4822030" y="1926450"/>
            <a:ext cx="270276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SDLC development</a:t>
            </a:r>
            <a:endParaRPr sz="20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89046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371476" y="2406229"/>
            <a:ext cx="2638709" cy="24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Data Flow Diagrams Level 1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8CABF05-65E1-42A3-A0BC-126AD75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sp>
        <p:nvSpPr>
          <p:cNvPr id="11" name="Google Shape;342;p12">
            <a:extLst>
              <a:ext uri="{FF2B5EF4-FFF2-40B4-BE49-F238E27FC236}">
                <a16:creationId xmlns:a16="http://schemas.microsoft.com/office/drawing/2014/main" id="{AE337A5D-6E99-41E2-AB91-B93DF6885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424" y="370425"/>
            <a:ext cx="1239100" cy="246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Analysis</a:t>
            </a:r>
            <a:br>
              <a:rPr lang="en-US" sz="1800" dirty="0"/>
            </a:br>
            <a:r>
              <a:rPr lang="en-US" sz="1800" dirty="0"/>
              <a:t>(Process &amp; Data Modelling)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0CD9F-E3CF-40E3-90B7-D51E1E94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56" y="507844"/>
            <a:ext cx="5064470" cy="31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1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Google Shape;342;p12">
            <a:extLst>
              <a:ext uri="{FF2B5EF4-FFF2-40B4-BE49-F238E27FC236}">
                <a16:creationId xmlns:a16="http://schemas.microsoft.com/office/drawing/2014/main" id="{7B134BBE-6B71-4E73-9C0B-6954DA7808AE}"/>
              </a:ext>
            </a:extLst>
          </p:cNvPr>
          <p:cNvSpPr txBox="1">
            <a:spLocks/>
          </p:cNvSpPr>
          <p:nvPr/>
        </p:nvSpPr>
        <p:spPr>
          <a:xfrm>
            <a:off x="371476" y="2406229"/>
            <a:ext cx="2638709" cy="24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ER Diagram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8CABF05-65E1-42A3-A0BC-126AD75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271628"/>
            <a:ext cx="1116524" cy="1116524"/>
          </a:xfrm>
          <a:prstGeom prst="rect">
            <a:avLst/>
          </a:prstGeom>
        </p:spPr>
      </p:pic>
      <p:sp>
        <p:nvSpPr>
          <p:cNvPr id="11" name="Google Shape;342;p12">
            <a:extLst>
              <a:ext uri="{FF2B5EF4-FFF2-40B4-BE49-F238E27FC236}">
                <a16:creationId xmlns:a16="http://schemas.microsoft.com/office/drawing/2014/main" id="{AE337A5D-6E99-41E2-AB91-B93DF6885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3424" y="370425"/>
            <a:ext cx="1239100" cy="246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Analysis</a:t>
            </a:r>
            <a:br>
              <a:rPr lang="en-US" sz="1800" dirty="0"/>
            </a:br>
            <a:r>
              <a:rPr lang="en-US" sz="1800" dirty="0"/>
              <a:t>(Process &amp; Data Modelling)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B24760-EA44-4040-ABFC-026FFCDFC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1" y="510354"/>
            <a:ext cx="5005963" cy="3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463EE-BE8A-44C0-9852-E3EDFDC7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0" y="188147"/>
            <a:ext cx="1197724" cy="1197724"/>
          </a:xfrm>
          <a:prstGeom prst="rect">
            <a:avLst/>
          </a:prstGeom>
        </p:spPr>
      </p:pic>
      <p:sp>
        <p:nvSpPr>
          <p:cNvPr id="10" name="Google Shape;343;p12">
            <a:extLst>
              <a:ext uri="{FF2B5EF4-FFF2-40B4-BE49-F238E27FC236}">
                <a16:creationId xmlns:a16="http://schemas.microsoft.com/office/drawing/2014/main" id="{84B2967F-4C42-418F-B2A3-E2A8CE97750B}"/>
              </a:ext>
            </a:extLst>
          </p:cNvPr>
          <p:cNvSpPr txBox="1"/>
          <p:nvPr/>
        </p:nvSpPr>
        <p:spPr>
          <a:xfrm>
            <a:off x="2488144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Design Strategy</a:t>
            </a:r>
          </a:p>
        </p:txBody>
      </p:sp>
      <p:sp>
        <p:nvSpPr>
          <p:cNvPr id="12" name="Google Shape;343;p12">
            <a:extLst>
              <a:ext uri="{FF2B5EF4-FFF2-40B4-BE49-F238E27FC236}">
                <a16:creationId xmlns:a16="http://schemas.microsoft.com/office/drawing/2014/main" id="{328ED6FB-7308-47BC-AAED-118DE9FE0126}"/>
              </a:ext>
            </a:extLst>
          </p:cNvPr>
          <p:cNvSpPr txBox="1"/>
          <p:nvPr/>
        </p:nvSpPr>
        <p:spPr>
          <a:xfrm>
            <a:off x="4947721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Architecture Design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Hardware &amp; Software Specifications</a:t>
            </a:r>
            <a:endParaRPr lang="en-US"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ED0EDE-C48A-4A92-96BB-46DCB607324B}"/>
              </a:ext>
            </a:extLst>
          </p:cNvPr>
          <p:cNvGrpSpPr/>
          <p:nvPr/>
        </p:nvGrpSpPr>
        <p:grpSpPr>
          <a:xfrm>
            <a:off x="2717581" y="2864630"/>
            <a:ext cx="893675" cy="864394"/>
            <a:chOff x="603031" y="3655027"/>
            <a:chExt cx="893675" cy="8643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2AA2848-D304-47E9-92AB-D2B2A5963125}"/>
                </a:ext>
              </a:extLst>
            </p:cNvPr>
            <p:cNvSpPr/>
            <p:nvPr/>
          </p:nvSpPr>
          <p:spPr>
            <a:xfrm>
              <a:off x="603031" y="3655027"/>
              <a:ext cx="893675" cy="8643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9E93AA20-A61E-41B5-994C-B43452B0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798" y="3743676"/>
              <a:ext cx="756068" cy="75606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8BB147-70C6-4333-B241-2D8EFC7C60D7}"/>
              </a:ext>
            </a:extLst>
          </p:cNvPr>
          <p:cNvGrpSpPr/>
          <p:nvPr/>
        </p:nvGrpSpPr>
        <p:grpSpPr>
          <a:xfrm>
            <a:off x="5376828" y="2849978"/>
            <a:ext cx="923972" cy="893698"/>
            <a:chOff x="1526347" y="3655027"/>
            <a:chExt cx="923972" cy="89369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9456AD-8AAB-45A0-A231-C69DE4118AE2}"/>
                </a:ext>
              </a:extLst>
            </p:cNvPr>
            <p:cNvSpPr/>
            <p:nvPr/>
          </p:nvSpPr>
          <p:spPr>
            <a:xfrm>
              <a:off x="1526347" y="3655027"/>
              <a:ext cx="923972" cy="8936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86353CCA-FBAB-4844-8D9A-DDC93F7B7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9472" y="3713080"/>
              <a:ext cx="786663" cy="786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87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Design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463EE-BE8A-44C0-9852-E3EDFDC7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0" y="188147"/>
            <a:ext cx="1197724" cy="1197724"/>
          </a:xfrm>
          <a:prstGeom prst="rect">
            <a:avLst/>
          </a:prstGeom>
        </p:spPr>
      </p:pic>
      <p:sp>
        <p:nvSpPr>
          <p:cNvPr id="13" name="Google Shape;343;p12">
            <a:extLst>
              <a:ext uri="{FF2B5EF4-FFF2-40B4-BE49-F238E27FC236}">
                <a16:creationId xmlns:a16="http://schemas.microsoft.com/office/drawing/2014/main" id="{09863997-7DB0-4239-939E-D942EFA299C2}"/>
              </a:ext>
            </a:extLst>
          </p:cNvPr>
          <p:cNvSpPr txBox="1"/>
          <p:nvPr/>
        </p:nvSpPr>
        <p:spPr>
          <a:xfrm>
            <a:off x="1870409" y="1621947"/>
            <a:ext cx="2944030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UI Design Using Adobe XD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4772527-056D-43D1-A6E7-6FEC4BB9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03" y="1618900"/>
            <a:ext cx="536375" cy="522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1F0BD-3137-4266-AE2E-36422F6C6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400" y="2592971"/>
            <a:ext cx="1724024" cy="1644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3907B-F103-40ED-9CFB-EB71383D4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455" y="2592971"/>
            <a:ext cx="3324224" cy="1863259"/>
          </a:xfrm>
          <a:prstGeom prst="rect">
            <a:avLst/>
          </a:prstGeom>
        </p:spPr>
      </p:pic>
      <p:sp>
        <p:nvSpPr>
          <p:cNvPr id="20" name="Google Shape;342;p12">
            <a:extLst>
              <a:ext uri="{FF2B5EF4-FFF2-40B4-BE49-F238E27FC236}">
                <a16:creationId xmlns:a16="http://schemas.microsoft.com/office/drawing/2014/main" id="{06104951-B266-4B06-83C9-6639CCC4A6AB}"/>
              </a:ext>
            </a:extLst>
          </p:cNvPr>
          <p:cNvSpPr txBox="1">
            <a:spLocks/>
          </p:cNvSpPr>
          <p:nvPr/>
        </p:nvSpPr>
        <p:spPr>
          <a:xfrm>
            <a:off x="7533424" y="370425"/>
            <a:ext cx="1239100" cy="24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0808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Strategy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463EE-BE8A-44C0-9852-E3EDFDC7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0" y="188147"/>
            <a:ext cx="1197724" cy="1197724"/>
          </a:xfrm>
          <a:prstGeom prst="rect">
            <a:avLst/>
          </a:prstGeom>
        </p:spPr>
      </p:pic>
      <p:sp>
        <p:nvSpPr>
          <p:cNvPr id="9" name="Google Shape;373;p16">
            <a:extLst>
              <a:ext uri="{FF2B5EF4-FFF2-40B4-BE49-F238E27FC236}">
                <a16:creationId xmlns:a16="http://schemas.microsoft.com/office/drawing/2014/main" id="{861584A4-B141-4C32-A2EC-CCB98DC09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2700" y="1864701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Use the Requirement that were gathering from analysis phase.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References from area booking websites and  others.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Using Custom development to build the new system.</a:t>
            </a:r>
            <a:endParaRPr dirty="0"/>
          </a:p>
        </p:txBody>
      </p:sp>
      <p:sp>
        <p:nvSpPr>
          <p:cNvPr id="8" name="Google Shape;342;p12">
            <a:extLst>
              <a:ext uri="{FF2B5EF4-FFF2-40B4-BE49-F238E27FC236}">
                <a16:creationId xmlns:a16="http://schemas.microsoft.com/office/drawing/2014/main" id="{98A454B0-8C92-4D70-A6D5-818F49CF4142}"/>
              </a:ext>
            </a:extLst>
          </p:cNvPr>
          <p:cNvSpPr txBox="1">
            <a:spLocks/>
          </p:cNvSpPr>
          <p:nvPr/>
        </p:nvSpPr>
        <p:spPr>
          <a:xfrm>
            <a:off x="7533424" y="370425"/>
            <a:ext cx="1239100" cy="24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800" dirty="0"/>
              <a:t>Design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C177BAD-645C-461D-B8C3-A77E7BBB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62" y="3524601"/>
            <a:ext cx="1300162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361044" cy="6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Design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463EE-BE8A-44C0-9852-E3EDFDC7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0" y="188147"/>
            <a:ext cx="1197724" cy="1197724"/>
          </a:xfrm>
          <a:prstGeom prst="rect">
            <a:avLst/>
          </a:prstGeom>
        </p:spPr>
      </p:pic>
      <p:sp>
        <p:nvSpPr>
          <p:cNvPr id="8" name="Google Shape;342;p12">
            <a:extLst>
              <a:ext uri="{FF2B5EF4-FFF2-40B4-BE49-F238E27FC236}">
                <a16:creationId xmlns:a16="http://schemas.microsoft.com/office/drawing/2014/main" id="{98A454B0-8C92-4D70-A6D5-818F49CF4142}"/>
              </a:ext>
            </a:extLst>
          </p:cNvPr>
          <p:cNvSpPr txBox="1">
            <a:spLocks/>
          </p:cNvSpPr>
          <p:nvPr/>
        </p:nvSpPr>
        <p:spPr>
          <a:xfrm>
            <a:off x="7533424" y="370425"/>
            <a:ext cx="1239100" cy="24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800" dirty="0"/>
              <a:t>Design</a:t>
            </a:r>
          </a:p>
        </p:txBody>
      </p:sp>
      <p:sp>
        <p:nvSpPr>
          <p:cNvPr id="10" name="Google Shape;343;p12">
            <a:extLst>
              <a:ext uri="{FF2B5EF4-FFF2-40B4-BE49-F238E27FC236}">
                <a16:creationId xmlns:a16="http://schemas.microsoft.com/office/drawing/2014/main" id="{521B139F-B17C-441C-BD4D-A9753EE88CF9}"/>
              </a:ext>
            </a:extLst>
          </p:cNvPr>
          <p:cNvSpPr txBox="1"/>
          <p:nvPr/>
        </p:nvSpPr>
        <p:spPr>
          <a:xfrm>
            <a:off x="484970" y="2586037"/>
            <a:ext cx="2919675" cy="206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Hardware &amp; Software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F7F8C-C8E8-4AF3-A1E2-DC0B6B6F3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645" y="1871611"/>
            <a:ext cx="4295775" cy="27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5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928009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Developing and Testing the System’s Software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Unit Tests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Integration Tests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System Tests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Acceptance Test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Google Shape;343;p12">
            <a:extLst>
              <a:ext uri="{FF2B5EF4-FFF2-40B4-BE49-F238E27FC236}">
                <a16:creationId xmlns:a16="http://schemas.microsoft.com/office/drawing/2014/main" id="{5B6B4BD7-D5D2-4AC2-A825-FE1E277DB1D7}"/>
              </a:ext>
            </a:extLst>
          </p:cNvPr>
          <p:cNvSpPr txBox="1"/>
          <p:nvPr/>
        </p:nvSpPr>
        <p:spPr>
          <a:xfrm>
            <a:off x="4419125" y="1805491"/>
            <a:ext cx="2048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Managing the Development Process</a:t>
            </a:r>
            <a:endParaRPr sz="12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80547-0AF6-4960-AC03-F2FDCDB9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46347"/>
            <a:ext cx="1170443" cy="1170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48BCD-4DEB-4F58-B892-2AD41056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525" y="3112625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Booking System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Merchant can book a market block at home.</a:t>
            </a:r>
            <a:endParaRPr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AC0A0B3-4C75-49B7-A278-6B80E9F6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78" y="1991850"/>
            <a:ext cx="1159800" cy="11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14125" y="82724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System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9BAE3-FCEA-4840-9AFE-EB86E29E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1758401"/>
            <a:ext cx="3724441" cy="1980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FE8B6-1B32-41D7-BA5F-13D8FB36C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142" y="1758401"/>
            <a:ext cx="4166476" cy="19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3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Merchant lack of information about market block reservation.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Long time procedure and a waste of time.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Don’t know what the shop is inside.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Customer won’t know the information about the shop.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38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023395-F54B-4A96-8FEA-EE3CF5D8124C}"/>
              </a:ext>
            </a:extLst>
          </p:cNvPr>
          <p:cNvSpPr/>
          <p:nvPr/>
        </p:nvSpPr>
        <p:spPr>
          <a:xfrm>
            <a:off x="892969" y="1990524"/>
            <a:ext cx="7358062" cy="21793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 ?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BB55206-4EFC-4E35-A4BD-B5BD5568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52" y="2278853"/>
            <a:ext cx="1115345" cy="111534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D7D33C6-169C-4EEA-BD56-0FE89B2F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7" y="2278852"/>
            <a:ext cx="1115345" cy="1115345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C2E3445-F302-418D-B676-BFF655E79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813" y="2278852"/>
            <a:ext cx="1115345" cy="111534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8555964-FEC6-4E21-835C-DC4637BE4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161" y="2278852"/>
            <a:ext cx="1115345" cy="1115345"/>
          </a:xfrm>
          <a:prstGeom prst="rect">
            <a:avLst/>
          </a:prstGeom>
        </p:spPr>
      </p:pic>
      <p:sp>
        <p:nvSpPr>
          <p:cNvPr id="21" name="Google Shape;343;p12">
            <a:extLst>
              <a:ext uri="{FF2B5EF4-FFF2-40B4-BE49-F238E27FC236}">
                <a16:creationId xmlns:a16="http://schemas.microsoft.com/office/drawing/2014/main" id="{AA933C24-8166-4791-9CEA-A9F53A9AD8EC}"/>
              </a:ext>
            </a:extLst>
          </p:cNvPr>
          <p:cNvSpPr txBox="1"/>
          <p:nvPr/>
        </p:nvSpPr>
        <p:spPr>
          <a:xfrm>
            <a:off x="1645051" y="3394197"/>
            <a:ext cx="111534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Login as Merchant</a:t>
            </a:r>
            <a:endParaRPr lang="en-US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343;p12">
            <a:extLst>
              <a:ext uri="{FF2B5EF4-FFF2-40B4-BE49-F238E27FC236}">
                <a16:creationId xmlns:a16="http://schemas.microsoft.com/office/drawing/2014/main" id="{E2F6CDDE-F4FD-4B57-BD09-76EE96F5A9FB}"/>
              </a:ext>
            </a:extLst>
          </p:cNvPr>
          <p:cNvSpPr txBox="1"/>
          <p:nvPr/>
        </p:nvSpPr>
        <p:spPr>
          <a:xfrm>
            <a:off x="3212519" y="3394197"/>
            <a:ext cx="111534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See any Available</a:t>
            </a:r>
            <a:endParaRPr lang="en-US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" name="Google Shape;343;p12">
            <a:extLst>
              <a:ext uri="{FF2B5EF4-FFF2-40B4-BE49-F238E27FC236}">
                <a16:creationId xmlns:a16="http://schemas.microsoft.com/office/drawing/2014/main" id="{5981AF38-0979-4FC6-9741-44100B9A9805}"/>
              </a:ext>
            </a:extLst>
          </p:cNvPr>
          <p:cNvSpPr txBox="1"/>
          <p:nvPr/>
        </p:nvSpPr>
        <p:spPr>
          <a:xfrm>
            <a:off x="4777693" y="3394197"/>
            <a:ext cx="111534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Do the Booking</a:t>
            </a:r>
            <a:endParaRPr lang="en-US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343;p12">
            <a:extLst>
              <a:ext uri="{FF2B5EF4-FFF2-40B4-BE49-F238E27FC236}">
                <a16:creationId xmlns:a16="http://schemas.microsoft.com/office/drawing/2014/main" id="{E5CE7D9F-613B-4AE8-A202-04CA00C7FC80}"/>
              </a:ext>
            </a:extLst>
          </p:cNvPr>
          <p:cNvSpPr txBox="1"/>
          <p:nvPr/>
        </p:nvSpPr>
        <p:spPr>
          <a:xfrm>
            <a:off x="6340573" y="3394197"/>
            <a:ext cx="111534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Booking Complete</a:t>
            </a:r>
            <a:endParaRPr lang="en-US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20817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465A-9B53-4A2D-8614-66B4A0EA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57" y="2077712"/>
            <a:ext cx="2424963" cy="2707813"/>
          </a:xfrm>
        </p:spPr>
        <p:txBody>
          <a:bodyPr/>
          <a:lstStyle/>
          <a:p>
            <a:r>
              <a:rPr lang="en-US" dirty="0"/>
              <a:t>System Request</a:t>
            </a: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5BE0-6DFA-4E7A-A8E9-347931B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94A31-1F72-4169-B4EC-BF9BDFE2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6" y="146525"/>
            <a:ext cx="3971925" cy="48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9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SDLC Development</a:t>
            </a:r>
            <a:endParaRPr dirty="0"/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A364CF0-6317-4791-8F00-9B3CFFCF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3" y="1991850"/>
            <a:ext cx="1159800" cy="11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155342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SDLC 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345556" y="2060715"/>
            <a:ext cx="1501055" cy="1022069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4BFF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BFFEA"/>
                </a:solidFill>
                <a:latin typeface="Muli"/>
                <a:ea typeface="Muli"/>
                <a:cs typeface="Muli"/>
                <a:sym typeface="Muli"/>
              </a:rPr>
              <a:t>Planning</a:t>
            </a:r>
            <a:endParaRPr dirty="0">
              <a:solidFill>
                <a:srgbClr val="4BFFE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747009" y="2060715"/>
            <a:ext cx="1529980" cy="1022069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80E0F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E0F0"/>
                </a:solidFill>
                <a:latin typeface="Muli"/>
                <a:ea typeface="Muli"/>
                <a:cs typeface="Muli"/>
                <a:sym typeface="Muli"/>
              </a:rPr>
              <a:t>Analysis</a:t>
            </a:r>
            <a:endParaRPr dirty="0">
              <a:solidFill>
                <a:srgbClr val="80E0F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212726" y="2060715"/>
            <a:ext cx="1529980" cy="102207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83BDE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3BDED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dirty="0">
              <a:solidFill>
                <a:srgbClr val="83BDE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4061CD9-8E92-40CF-8566-B3CE0B71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6" y="421482"/>
            <a:ext cx="764381" cy="764381"/>
          </a:xfrm>
          <a:prstGeom prst="rect">
            <a:avLst/>
          </a:prstGeom>
        </p:spPr>
      </p:pic>
      <p:sp>
        <p:nvSpPr>
          <p:cNvPr id="8" name="Google Shape;480;p27">
            <a:extLst>
              <a:ext uri="{FF2B5EF4-FFF2-40B4-BE49-F238E27FC236}">
                <a16:creationId xmlns:a16="http://schemas.microsoft.com/office/drawing/2014/main" id="{BC157977-FD54-462E-A055-52DDB613398E}"/>
              </a:ext>
            </a:extLst>
          </p:cNvPr>
          <p:cNvSpPr/>
          <p:nvPr/>
        </p:nvSpPr>
        <p:spPr>
          <a:xfrm>
            <a:off x="5643104" y="2060714"/>
            <a:ext cx="1565319" cy="1022069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2771A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771A9"/>
                </a:solidFill>
                <a:latin typeface="Muli"/>
                <a:ea typeface="Muli"/>
                <a:cs typeface="Muli"/>
                <a:sym typeface="Muli"/>
              </a:rPr>
              <a:t>Implement</a:t>
            </a:r>
            <a:endParaRPr dirty="0">
              <a:solidFill>
                <a:srgbClr val="2771A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9996689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425</Words>
  <Application>Microsoft Office PowerPoint</Application>
  <PresentationFormat>On-screen Show (16:9)</PresentationFormat>
  <Paragraphs>140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Nixie One</vt:lpstr>
      <vt:lpstr>Arial</vt:lpstr>
      <vt:lpstr>Helvetica Neue</vt:lpstr>
      <vt:lpstr>Muli</vt:lpstr>
      <vt:lpstr>Imogen template</vt:lpstr>
      <vt:lpstr>Market Block Booking</vt:lpstr>
      <vt:lpstr>Introduction</vt:lpstr>
      <vt:lpstr>Block Booking System</vt:lpstr>
      <vt:lpstr>Existing System</vt:lpstr>
      <vt:lpstr>Problem</vt:lpstr>
      <vt:lpstr>How it work ?</vt:lpstr>
      <vt:lpstr>System Request</vt:lpstr>
      <vt:lpstr>SDLC Development</vt:lpstr>
      <vt:lpstr>SDLC </vt:lpstr>
      <vt:lpstr>Planning</vt:lpstr>
      <vt:lpstr>Planning</vt:lpstr>
      <vt:lpstr>Analysis</vt:lpstr>
      <vt:lpstr>Analysis</vt:lpstr>
      <vt:lpstr>Analysis</vt:lpstr>
      <vt:lpstr>Analysis (Functional Modelling)</vt:lpstr>
      <vt:lpstr>PowerPoint Presentation</vt:lpstr>
      <vt:lpstr>Analysis (Functional Modelling)</vt:lpstr>
      <vt:lpstr>Analysis (Process &amp; Data Modelling)</vt:lpstr>
      <vt:lpstr>Analysis (Process &amp; Data Modelling)</vt:lpstr>
      <vt:lpstr>Analysis (Process &amp; Data Modelling)</vt:lpstr>
      <vt:lpstr>Analysis (Process &amp; Data Modelling)</vt:lpstr>
      <vt:lpstr>Design</vt:lpstr>
      <vt:lpstr>UI Design</vt:lpstr>
      <vt:lpstr>Design Strategy</vt:lpstr>
      <vt:lpstr>Architecture Design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Katesopon</dc:creator>
  <cp:lastModifiedBy>60070127</cp:lastModifiedBy>
  <cp:revision>30</cp:revision>
  <dcterms:modified xsi:type="dcterms:W3CDTF">2019-05-07T07:16:07Z</dcterms:modified>
</cp:coreProperties>
</file>