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7.xml" ContentType="application/vnd.openxmlformats-officedocument.themeOverride+xml"/>
  <Override PartName="/ppt/notesSlides/notesSlide11.xml" ContentType="application/vnd.openxmlformats-officedocument.presentationml.notesSlide+xml"/>
  <Override PartName="/ppt/theme/themeOverride8.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9.xml" ContentType="application/vnd.openxmlformats-officedocument.themeOverride+xml"/>
  <Override PartName="/ppt/notesSlides/notesSlide15.xml" ContentType="application/vnd.openxmlformats-officedocument.presentationml.notesSlide+xml"/>
  <Override PartName="/ppt/theme/themeOverride10.xml" ContentType="application/vnd.openxmlformats-officedocument.themeOverride+xml"/>
  <Override PartName="/ppt/notesSlides/notesSlide16.xml" ContentType="application/vnd.openxmlformats-officedocument.presentationml.notesSlide+xml"/>
  <Override PartName="/ppt/theme/themeOverride11.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9" r:id="rId3"/>
    <p:sldId id="271" r:id="rId4"/>
    <p:sldId id="273" r:id="rId5"/>
    <p:sldId id="272" r:id="rId6"/>
    <p:sldId id="270" r:id="rId7"/>
    <p:sldId id="266" r:id="rId8"/>
    <p:sldId id="274" r:id="rId9"/>
    <p:sldId id="267" r:id="rId10"/>
    <p:sldId id="275" r:id="rId11"/>
    <p:sldId id="278" r:id="rId12"/>
    <p:sldId id="277" r:id="rId13"/>
    <p:sldId id="262" r:id="rId14"/>
    <p:sldId id="279" r:id="rId15"/>
    <p:sldId id="263" r:id="rId16"/>
    <p:sldId id="285" r:id="rId17"/>
    <p:sldId id="268" r:id="rId18"/>
    <p:sldId id="261" r:id="rId19"/>
    <p:sldId id="284" r:id="rId20"/>
    <p:sldId id="260" r:id="rId21"/>
    <p:sldId id="269" r:id="rId22"/>
    <p:sldId id="281" r:id="rId23"/>
    <p:sldId id="282" r:id="rId24"/>
    <p:sldId id="283" r:id="rId25"/>
    <p:sldId id="257" r:id="rId26"/>
  </p:sldIdLst>
  <p:sldSz cx="12190413"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FAA48313-5BA6-4D4C-B63C-590C19E6EA2E}">
          <p14:sldIdLst>
            <p14:sldId id="256"/>
            <p14:sldId id="259"/>
            <p14:sldId id="271"/>
            <p14:sldId id="273"/>
            <p14:sldId id="272"/>
            <p14:sldId id="270"/>
            <p14:sldId id="266"/>
            <p14:sldId id="274"/>
            <p14:sldId id="267"/>
            <p14:sldId id="275"/>
            <p14:sldId id="278"/>
            <p14:sldId id="277"/>
            <p14:sldId id="262"/>
          </p14:sldIdLst>
        </p14:section>
        <p14:section name="未命名的章節" id="{AC9E2FF1-D459-4060-A566-C77497D8BAED}">
          <p14:sldIdLst>
            <p14:sldId id="279"/>
            <p14:sldId id="263"/>
            <p14:sldId id="285"/>
            <p14:sldId id="268"/>
            <p14:sldId id="261"/>
            <p14:sldId id="284"/>
            <p14:sldId id="260"/>
            <p14:sldId id="269"/>
            <p14:sldId id="281"/>
            <p14:sldId id="282"/>
            <p14:sldId id="283"/>
            <p14:sldId id="257"/>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8ACA"/>
    <a:srgbClr val="79ACC9"/>
    <a:srgbClr val="03DFBA"/>
    <a:srgbClr val="F5778B"/>
    <a:srgbClr val="4E6F86"/>
    <a:srgbClr val="F5677D"/>
    <a:srgbClr val="F5425E"/>
    <a:srgbClr val="E9B81F"/>
    <a:srgbClr val="0A964A"/>
    <a:srgbClr val="3546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31" autoAdjust="0"/>
  </p:normalViewPr>
  <p:slideViewPr>
    <p:cSldViewPr snapToGrid="0">
      <p:cViewPr varScale="1">
        <p:scale>
          <a:sx n="58" d="100"/>
          <a:sy n="58" d="100"/>
        </p:scale>
        <p:origin x="72" y="174"/>
      </p:cViewPr>
      <p:guideLst>
        <p:guide orient="horz" pos="2160"/>
        <p:guide pos="3839"/>
      </p:guideLst>
    </p:cSldViewPr>
  </p:slideViewPr>
  <p:notesTextViewPr>
    <p:cViewPr>
      <p:scale>
        <a:sx n="3" d="2"/>
        <a:sy n="3" d="2"/>
      </p:scale>
      <p:origin x="0" y="0"/>
    </p:cViewPr>
  </p:notesTextViewPr>
  <p:sorterViewPr>
    <p:cViewPr>
      <p:scale>
        <a:sx n="57" d="100"/>
        <a:sy n="57"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FBEA49-4D5A-4BFE-AB59-2253AF571EBF}" type="datetimeFigureOut">
              <a:rPr lang="zh-CN" altLang="en-US" smtClean="0"/>
              <a:t>2019/1/13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FD925F-4E9F-4D8E-8F68-794EBD4A2A3C}" type="slidenum">
              <a:rPr lang="zh-CN" altLang="en-US" smtClean="0"/>
              <a:t>‹#›</a:t>
            </a:fld>
            <a:endParaRPr lang="zh-CN" altLang="en-US"/>
          </a:p>
        </p:txBody>
      </p:sp>
    </p:spTree>
    <p:extLst>
      <p:ext uri="{BB962C8B-B14F-4D97-AF65-F5344CB8AC3E}">
        <p14:creationId xmlns:p14="http://schemas.microsoft.com/office/powerpoint/2010/main" val="2260935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2</a:t>
            </a:fld>
            <a:endParaRPr lang="zh-CN" altLang="en-US"/>
          </a:p>
        </p:txBody>
      </p:sp>
    </p:spTree>
    <p:extLst>
      <p:ext uri="{BB962C8B-B14F-4D97-AF65-F5344CB8AC3E}">
        <p14:creationId xmlns:p14="http://schemas.microsoft.com/office/powerpoint/2010/main" val="2160045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12</a:t>
            </a:fld>
            <a:endParaRPr lang="zh-CN" altLang="en-US"/>
          </a:p>
        </p:txBody>
      </p:sp>
    </p:spTree>
    <p:extLst>
      <p:ext uri="{BB962C8B-B14F-4D97-AF65-F5344CB8AC3E}">
        <p14:creationId xmlns:p14="http://schemas.microsoft.com/office/powerpoint/2010/main" val="680401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13</a:t>
            </a:fld>
            <a:endParaRPr lang="zh-CN" altLang="en-US"/>
          </a:p>
        </p:txBody>
      </p:sp>
    </p:spTree>
    <p:extLst>
      <p:ext uri="{BB962C8B-B14F-4D97-AF65-F5344CB8AC3E}">
        <p14:creationId xmlns:p14="http://schemas.microsoft.com/office/powerpoint/2010/main" val="3442156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15</a:t>
            </a:fld>
            <a:endParaRPr lang="zh-CN" altLang="en-US"/>
          </a:p>
        </p:txBody>
      </p:sp>
    </p:spTree>
    <p:extLst>
      <p:ext uri="{BB962C8B-B14F-4D97-AF65-F5344CB8AC3E}">
        <p14:creationId xmlns:p14="http://schemas.microsoft.com/office/powerpoint/2010/main" val="1531239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16</a:t>
            </a:fld>
            <a:endParaRPr lang="zh-CN" altLang="en-US"/>
          </a:p>
        </p:txBody>
      </p:sp>
    </p:spTree>
    <p:extLst>
      <p:ext uri="{BB962C8B-B14F-4D97-AF65-F5344CB8AC3E}">
        <p14:creationId xmlns:p14="http://schemas.microsoft.com/office/powerpoint/2010/main" val="1907851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17</a:t>
            </a:fld>
            <a:endParaRPr lang="zh-CN" altLang="en-US"/>
          </a:p>
        </p:txBody>
      </p:sp>
    </p:spTree>
    <p:extLst>
      <p:ext uri="{BB962C8B-B14F-4D97-AF65-F5344CB8AC3E}">
        <p14:creationId xmlns:p14="http://schemas.microsoft.com/office/powerpoint/2010/main" val="3208439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18</a:t>
            </a:fld>
            <a:endParaRPr lang="zh-CN" altLang="en-US"/>
          </a:p>
        </p:txBody>
      </p:sp>
    </p:spTree>
    <p:extLst>
      <p:ext uri="{BB962C8B-B14F-4D97-AF65-F5344CB8AC3E}">
        <p14:creationId xmlns:p14="http://schemas.microsoft.com/office/powerpoint/2010/main" val="678898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20</a:t>
            </a:fld>
            <a:endParaRPr lang="zh-CN" altLang="en-US"/>
          </a:p>
        </p:txBody>
      </p:sp>
    </p:spTree>
    <p:extLst>
      <p:ext uri="{BB962C8B-B14F-4D97-AF65-F5344CB8AC3E}">
        <p14:creationId xmlns:p14="http://schemas.microsoft.com/office/powerpoint/2010/main" val="2984718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21</a:t>
            </a:fld>
            <a:endParaRPr lang="zh-CN" altLang="en-US"/>
          </a:p>
        </p:txBody>
      </p:sp>
    </p:spTree>
    <p:extLst>
      <p:ext uri="{BB962C8B-B14F-4D97-AF65-F5344CB8AC3E}">
        <p14:creationId xmlns:p14="http://schemas.microsoft.com/office/powerpoint/2010/main" val="4255781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23</a:t>
            </a:fld>
            <a:endParaRPr lang="zh-CN" altLang="en-US"/>
          </a:p>
        </p:txBody>
      </p:sp>
    </p:spTree>
    <p:extLst>
      <p:ext uri="{BB962C8B-B14F-4D97-AF65-F5344CB8AC3E}">
        <p14:creationId xmlns:p14="http://schemas.microsoft.com/office/powerpoint/2010/main" val="496420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24</a:t>
            </a:fld>
            <a:endParaRPr lang="zh-CN" altLang="en-US"/>
          </a:p>
        </p:txBody>
      </p:sp>
    </p:spTree>
    <p:extLst>
      <p:ext uri="{BB962C8B-B14F-4D97-AF65-F5344CB8AC3E}">
        <p14:creationId xmlns:p14="http://schemas.microsoft.com/office/powerpoint/2010/main" val="1457067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3</a:t>
            </a:fld>
            <a:endParaRPr lang="zh-CN" altLang="en-US"/>
          </a:p>
        </p:txBody>
      </p:sp>
    </p:spTree>
    <p:extLst>
      <p:ext uri="{BB962C8B-B14F-4D97-AF65-F5344CB8AC3E}">
        <p14:creationId xmlns:p14="http://schemas.microsoft.com/office/powerpoint/2010/main" val="2050820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4</a:t>
            </a:fld>
            <a:endParaRPr lang="zh-CN" altLang="en-US"/>
          </a:p>
        </p:txBody>
      </p:sp>
    </p:spTree>
    <p:extLst>
      <p:ext uri="{BB962C8B-B14F-4D97-AF65-F5344CB8AC3E}">
        <p14:creationId xmlns:p14="http://schemas.microsoft.com/office/powerpoint/2010/main" val="828101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5</a:t>
            </a:fld>
            <a:endParaRPr lang="zh-CN" altLang="en-US"/>
          </a:p>
        </p:txBody>
      </p:sp>
    </p:spTree>
    <p:extLst>
      <p:ext uri="{BB962C8B-B14F-4D97-AF65-F5344CB8AC3E}">
        <p14:creationId xmlns:p14="http://schemas.microsoft.com/office/powerpoint/2010/main" val="4143534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6</a:t>
            </a:fld>
            <a:endParaRPr lang="zh-CN" altLang="en-US"/>
          </a:p>
        </p:txBody>
      </p:sp>
    </p:spTree>
    <p:extLst>
      <p:ext uri="{BB962C8B-B14F-4D97-AF65-F5344CB8AC3E}">
        <p14:creationId xmlns:p14="http://schemas.microsoft.com/office/powerpoint/2010/main" val="1571823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7</a:t>
            </a:fld>
            <a:endParaRPr lang="zh-CN" altLang="en-US"/>
          </a:p>
        </p:txBody>
      </p:sp>
    </p:spTree>
    <p:extLst>
      <p:ext uri="{BB962C8B-B14F-4D97-AF65-F5344CB8AC3E}">
        <p14:creationId xmlns:p14="http://schemas.microsoft.com/office/powerpoint/2010/main" val="2184310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9</a:t>
            </a:fld>
            <a:endParaRPr lang="zh-CN" altLang="en-US"/>
          </a:p>
        </p:txBody>
      </p:sp>
    </p:spTree>
    <p:extLst>
      <p:ext uri="{BB962C8B-B14F-4D97-AF65-F5344CB8AC3E}">
        <p14:creationId xmlns:p14="http://schemas.microsoft.com/office/powerpoint/2010/main" val="3035063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10</a:t>
            </a:fld>
            <a:endParaRPr lang="zh-CN" altLang="en-US"/>
          </a:p>
        </p:txBody>
      </p:sp>
    </p:spTree>
    <p:extLst>
      <p:ext uri="{BB962C8B-B14F-4D97-AF65-F5344CB8AC3E}">
        <p14:creationId xmlns:p14="http://schemas.microsoft.com/office/powerpoint/2010/main" val="500333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EFD925F-4E9F-4D8E-8F68-794EBD4A2A3C}" type="slidenum">
              <a:rPr lang="zh-CN" altLang="en-US" smtClean="0"/>
              <a:t>11</a:t>
            </a:fld>
            <a:endParaRPr lang="zh-CN" altLang="en-US"/>
          </a:p>
        </p:txBody>
      </p:sp>
    </p:spTree>
    <p:extLst>
      <p:ext uri="{BB962C8B-B14F-4D97-AF65-F5344CB8AC3E}">
        <p14:creationId xmlns:p14="http://schemas.microsoft.com/office/powerpoint/2010/main" val="3410081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6632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519065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9337248"/>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30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7" indent="-228577"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1" indent="-228577"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7"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4"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2700492" y="41338"/>
            <a:ext cx="6816662" cy="6816662"/>
          </a:xfrm>
          <a:prstGeom prst="ellipse">
            <a:avLst/>
          </a:prstGeom>
          <a:solidFill>
            <a:srgbClr val="79AC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79ACC9"/>
              </a:solidFill>
              <a:latin typeface="华文细黑" panose="02010600040101010101" pitchFamily="2" charset="-122"/>
              <a:ea typeface="华文细黑" panose="02010600040101010101" pitchFamily="2" charset="-122"/>
            </a:endParaRPr>
          </a:p>
        </p:txBody>
      </p:sp>
      <p:grpSp>
        <p:nvGrpSpPr>
          <p:cNvPr id="2" name="组合 1"/>
          <p:cNvGrpSpPr/>
          <p:nvPr/>
        </p:nvGrpSpPr>
        <p:grpSpPr>
          <a:xfrm>
            <a:off x="3193931" y="2509634"/>
            <a:ext cx="4493538" cy="1688359"/>
            <a:chOff x="4137446" y="3275297"/>
            <a:chExt cx="4493538" cy="976538"/>
          </a:xfrm>
        </p:grpSpPr>
        <p:cxnSp>
          <p:nvCxnSpPr>
            <p:cNvPr id="9" name="直接连接符 8"/>
            <p:cNvCxnSpPr/>
            <p:nvPr/>
          </p:nvCxnSpPr>
          <p:spPr>
            <a:xfrm>
              <a:off x="4534043" y="3753328"/>
              <a:ext cx="30396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58389" y="3913604"/>
              <a:ext cx="3590925" cy="338231"/>
            </a:xfrm>
            <a:prstGeom prst="rect">
              <a:avLst/>
            </a:prstGeom>
            <a:noFill/>
          </p:spPr>
          <p:txBody>
            <a:bodyPr wrap="square" rtlCol="0">
              <a:spAutoFit/>
            </a:bodyPr>
            <a:lstStyle/>
            <a:p>
              <a:pPr algn="ctr"/>
              <a:endParaRPr lang="en-US" altLang="zh-CN" sz="32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
          <p:nvSpPr>
            <p:cNvPr id="12" name="文本框 11"/>
            <p:cNvSpPr txBox="1"/>
            <p:nvPr/>
          </p:nvSpPr>
          <p:spPr>
            <a:xfrm>
              <a:off x="4137446" y="3275297"/>
              <a:ext cx="4493538" cy="480644"/>
            </a:xfrm>
            <a:prstGeom prst="rect">
              <a:avLst/>
            </a:prstGeom>
            <a:noFill/>
          </p:spPr>
          <p:txBody>
            <a:bodyPr wrap="none" rtlCol="0">
              <a:spAutoFit/>
            </a:bodyPr>
            <a:lstStyle/>
            <a:p>
              <a:r>
                <a:rPr lang="zh-TW" altLang="en-US" sz="4800" dirty="0"/>
                <a:t>快速圖形標註器</a:t>
              </a:r>
              <a:endParaRPr lang="zh-CN" altLang="en-US" sz="4800" b="1" dirty="0">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grpSp>
      <p:sp>
        <p:nvSpPr>
          <p:cNvPr id="16" name="椭圆 15"/>
          <p:cNvSpPr/>
          <p:nvPr/>
        </p:nvSpPr>
        <p:spPr>
          <a:xfrm>
            <a:off x="681447" y="1166207"/>
            <a:ext cx="1576426" cy="1576426"/>
          </a:xfrm>
          <a:prstGeom prst="ellips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7" name="椭圆 16"/>
          <p:cNvSpPr/>
          <p:nvPr/>
        </p:nvSpPr>
        <p:spPr>
          <a:xfrm>
            <a:off x="2700492" y="3448829"/>
            <a:ext cx="986879" cy="98687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8" name="椭圆 17"/>
          <p:cNvSpPr/>
          <p:nvPr/>
        </p:nvSpPr>
        <p:spPr>
          <a:xfrm>
            <a:off x="9007946" y="1166207"/>
            <a:ext cx="2173771" cy="2173771"/>
          </a:xfrm>
          <a:prstGeom prst="ellipse">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1" name="Subtitle 2"/>
          <p:cNvSpPr txBox="1">
            <a:spLocks/>
          </p:cNvSpPr>
          <p:nvPr/>
        </p:nvSpPr>
        <p:spPr>
          <a:xfrm>
            <a:off x="4299535" y="4579577"/>
            <a:ext cx="7227502" cy="1752600"/>
          </a:xfrm>
          <a:prstGeom prst="rect">
            <a:avLst/>
          </a:prstGeom>
        </p:spPr>
        <p:txBody>
          <a:bodyPr/>
          <a:lstStyle>
            <a:lvl1pPr marL="228577" indent="-228577"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1" indent="-228577"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7"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4"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defTabSz="914400"/>
            <a:r>
              <a:rPr lang="zh-TW" altLang="en-US" sz="2000" dirty="0">
                <a:latin typeface="华文细黑" panose="02010600040101010101" pitchFamily="2" charset="-122"/>
                <a:ea typeface="华文细黑" panose="02010600040101010101" pitchFamily="2" charset="-122"/>
                <a:cs typeface="Segoe UI" pitchFamily="34" charset="0"/>
              </a:rPr>
              <a:t>成員</a:t>
            </a:r>
            <a:r>
              <a:rPr lang="en-US" altLang="zh-TW" sz="2000" dirty="0" smtClean="0">
                <a:latin typeface="华文细黑" panose="02010600040101010101" pitchFamily="2" charset="-122"/>
                <a:ea typeface="华文细黑" panose="02010600040101010101" pitchFamily="2" charset="-122"/>
                <a:cs typeface="Segoe UI" pitchFamily="34" charset="0"/>
              </a:rPr>
              <a:t>:</a:t>
            </a:r>
            <a:r>
              <a:rPr lang="zh-TW" altLang="en-US" sz="2000" dirty="0">
                <a:latin typeface="华文细黑" panose="02010600040101010101" pitchFamily="2" charset="-122"/>
                <a:ea typeface="华文细黑" panose="02010600040101010101" pitchFamily="2" charset="-122"/>
                <a:cs typeface="Segoe UI" pitchFamily="34" charset="0"/>
              </a:rPr>
              <a:t>周耿賢、洪梓豐</a:t>
            </a:r>
            <a:r>
              <a:rPr lang="zh-TW" altLang="en-US" sz="2000" dirty="0" smtClean="0">
                <a:latin typeface="华文细黑" panose="02010600040101010101" pitchFamily="2" charset="-122"/>
                <a:ea typeface="华文细黑" panose="02010600040101010101" pitchFamily="2" charset="-122"/>
                <a:cs typeface="Segoe UI" pitchFamily="34" charset="0"/>
              </a:rPr>
              <a:t>、蔡</a:t>
            </a:r>
            <a:r>
              <a:rPr lang="zh-TW" altLang="en-US" sz="2000" dirty="0">
                <a:latin typeface="华文细黑" panose="02010600040101010101" pitchFamily="2" charset="-122"/>
                <a:ea typeface="华文细黑" panose="02010600040101010101" pitchFamily="2" charset="-122"/>
                <a:cs typeface="Segoe UI" pitchFamily="34" charset="0"/>
              </a:rPr>
              <a:t>沅信</a:t>
            </a:r>
            <a:endParaRPr lang="en-US" sz="2000" dirty="0">
              <a:latin typeface="华文细黑" panose="02010600040101010101" pitchFamily="2" charset="-122"/>
              <a:ea typeface="华文细黑" panose="02010600040101010101" pitchFamily="2" charset="-122"/>
              <a:cs typeface="Segoe UI" pitchFamily="34" charset="0"/>
            </a:endParaRPr>
          </a:p>
          <a:p>
            <a:pPr marL="0" defTabSz="914400"/>
            <a:r>
              <a:rPr lang="en-US" altLang="zh-TW" sz="2000" dirty="0" smtClean="0">
                <a:latin typeface="华文细黑" panose="02010600040101010101" pitchFamily="2" charset="-122"/>
                <a:ea typeface="华文细黑" panose="02010600040101010101" pitchFamily="2" charset="-122"/>
                <a:cs typeface="Segoe UI" pitchFamily="34" charset="0"/>
              </a:rPr>
              <a:t>Team:Team4</a:t>
            </a:r>
            <a:endParaRPr lang="en-US" altLang="zh-TW" sz="2000" dirty="0">
              <a:latin typeface="华文细黑" panose="02010600040101010101" pitchFamily="2" charset="-122"/>
              <a:ea typeface="华文细黑" panose="02010600040101010101" pitchFamily="2" charset="-122"/>
              <a:cs typeface="Segoe UI" pitchFamily="34" charset="0"/>
            </a:endParaRPr>
          </a:p>
          <a:p>
            <a:pPr marL="0" defTabSz="914400"/>
            <a:r>
              <a:rPr lang="en-US" sz="2000" dirty="0">
                <a:latin typeface="华文细黑" panose="02010600040101010101" pitchFamily="2" charset="-122"/>
                <a:ea typeface="华文细黑" panose="02010600040101010101" pitchFamily="2" charset="-122"/>
                <a:cs typeface="Segoe UI" pitchFamily="34" charset="0"/>
              </a:rPr>
              <a:t>Department:</a:t>
            </a:r>
            <a:r>
              <a:rPr lang="zh-TW" altLang="en-US" sz="2000" dirty="0">
                <a:latin typeface="华文细黑" panose="02010600040101010101" pitchFamily="2" charset="-122"/>
                <a:ea typeface="华文细黑" panose="02010600040101010101" pitchFamily="2" charset="-122"/>
                <a:cs typeface="Segoe UI" pitchFamily="34" charset="0"/>
              </a:rPr>
              <a:t>電腦與通訊工程系</a:t>
            </a:r>
            <a:endParaRPr lang="en-US" sz="2000" dirty="0">
              <a:latin typeface="华文细黑" panose="02010600040101010101" pitchFamily="2" charset="-122"/>
              <a:ea typeface="华文细黑" panose="02010600040101010101" pitchFamily="2" charset="-122"/>
              <a:cs typeface="Segoe UI" pitchFamily="34" charset="0"/>
            </a:endParaRPr>
          </a:p>
        </p:txBody>
      </p:sp>
    </p:spTree>
    <p:extLst>
      <p:ext uri="{BB962C8B-B14F-4D97-AF65-F5344CB8AC3E}">
        <p14:creationId xmlns:p14="http://schemas.microsoft.com/office/powerpoint/2010/main" val="1642340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p:cNvPicPr/>
          <p:nvPr/>
        </p:nvPicPr>
        <p:blipFill>
          <a:blip r:embed="rId3"/>
          <a:stretch>
            <a:fillRect/>
          </a:stretch>
        </p:blipFill>
        <p:spPr>
          <a:xfrm>
            <a:off x="2337246" y="1731147"/>
            <a:ext cx="8216451" cy="4571330"/>
          </a:xfrm>
          <a:prstGeom prst="rect">
            <a:avLst/>
          </a:prstGeom>
        </p:spPr>
      </p:pic>
      <p:sp>
        <p:nvSpPr>
          <p:cNvPr id="5" name="TextBox 18"/>
          <p:cNvSpPr txBox="1"/>
          <p:nvPr/>
        </p:nvSpPr>
        <p:spPr>
          <a:xfrm>
            <a:off x="1153691" y="807817"/>
            <a:ext cx="1734494" cy="923330"/>
          </a:xfrm>
          <a:prstGeom prst="rect">
            <a:avLst/>
          </a:prstGeom>
          <a:noFill/>
        </p:spPr>
        <p:txBody>
          <a:bodyPr wrap="square" rtlCol="0">
            <a:spAutoFit/>
          </a:bodyPr>
          <a:lstStyle/>
          <a:p>
            <a:pPr lvl="1"/>
            <a:r>
              <a:rPr lang="en-US" altLang="zh-CN" sz="5400" dirty="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 name="矩形 6"/>
          <p:cNvSpPr/>
          <p:nvPr/>
        </p:nvSpPr>
        <p:spPr>
          <a:xfrm>
            <a:off x="2140601" y="852734"/>
            <a:ext cx="9627846" cy="1938992"/>
          </a:xfrm>
          <a:prstGeom prst="rect">
            <a:avLst/>
          </a:prstGeom>
        </p:spPr>
        <p:txBody>
          <a:bodyPr wrap="square">
            <a:spAutoFit/>
          </a:bodyPr>
          <a:lstStyle/>
          <a:p>
            <a:r>
              <a:rPr lang="zh-TW" altLang="en-US" sz="6000" dirty="0" smtClean="0">
                <a:solidFill>
                  <a:srgbClr val="308ACA"/>
                </a:solidFill>
                <a:latin typeface="华文细黑" panose="02010600040101010101" pitchFamily="2" charset="-122"/>
                <a:ea typeface="华文细黑" panose="02010600040101010101" pitchFamily="2" charset="-122"/>
                <a:cs typeface="Segoe UI" pitchFamily="34" charset="0"/>
              </a:rPr>
              <a:t>快速</a:t>
            </a:r>
            <a:r>
              <a:rPr lang="zh-TW" altLang="en-US" sz="6000" dirty="0">
                <a:solidFill>
                  <a:srgbClr val="308ACA"/>
                </a:solidFill>
                <a:latin typeface="华文细黑" panose="02010600040101010101" pitchFamily="2" charset="-122"/>
                <a:ea typeface="华文细黑" panose="02010600040101010101" pitchFamily="2" charset="-122"/>
                <a:cs typeface="Segoe UI" pitchFamily="34" charset="0"/>
              </a:rPr>
              <a:t>圖形標註</a:t>
            </a:r>
            <a:r>
              <a:rPr lang="zh-TW" altLang="en-US" sz="6000" dirty="0" smtClean="0">
                <a:solidFill>
                  <a:srgbClr val="308ACA"/>
                </a:solidFill>
                <a:latin typeface="华文细黑" panose="02010600040101010101" pitchFamily="2" charset="-122"/>
                <a:ea typeface="华文细黑" panose="02010600040101010101" pitchFamily="2" charset="-122"/>
                <a:cs typeface="Segoe UI" pitchFamily="34" charset="0"/>
              </a:rPr>
              <a:t>器運作</a:t>
            </a:r>
            <a:r>
              <a:rPr lang="zh-TW" altLang="en-US" sz="6000" dirty="0">
                <a:solidFill>
                  <a:srgbClr val="308ACA"/>
                </a:solidFill>
                <a:latin typeface="华文细黑" panose="02010600040101010101" pitchFamily="2" charset="-122"/>
                <a:ea typeface="华文细黑" panose="02010600040101010101" pitchFamily="2" charset="-122"/>
                <a:cs typeface="Segoe UI" pitchFamily="34" charset="0"/>
              </a:rPr>
              <a:t>模式</a:t>
            </a:r>
            <a:endParaRPr lang="en-US" altLang="zh-TW" sz="6000" dirty="0">
              <a:solidFill>
                <a:srgbClr val="308ACA"/>
              </a:solidFill>
              <a:latin typeface="华文细黑" panose="02010600040101010101" pitchFamily="2" charset="-122"/>
              <a:ea typeface="华文细黑" panose="02010600040101010101" pitchFamily="2" charset="-122"/>
              <a:cs typeface="Segoe UI" pitchFamily="34" charset="0"/>
            </a:endParaRPr>
          </a:p>
          <a:p>
            <a:endParaRPr lang="zh-CN" altLang="en-US" sz="6000" dirty="0">
              <a:solidFill>
                <a:srgbClr val="308ACA"/>
              </a:solidFill>
              <a:latin typeface="华文细黑" panose="02010600040101010101" pitchFamily="2" charset="-122"/>
              <a:ea typeface="华文细黑" panose="02010600040101010101" pitchFamily="2" charset="-122"/>
              <a:cs typeface="Segoe UI" pitchFamily="34" charset="0"/>
            </a:endParaRPr>
          </a:p>
        </p:txBody>
      </p:sp>
    </p:spTree>
    <p:extLst>
      <p:ext uri="{BB962C8B-B14F-4D97-AF65-F5344CB8AC3E}">
        <p14:creationId xmlns:p14="http://schemas.microsoft.com/office/powerpoint/2010/main" val="4180835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8"/>
          <p:cNvSpPr txBox="1"/>
          <p:nvPr/>
        </p:nvSpPr>
        <p:spPr>
          <a:xfrm>
            <a:off x="-519894" y="261552"/>
            <a:ext cx="1734494" cy="923330"/>
          </a:xfrm>
          <a:prstGeom prst="rect">
            <a:avLst/>
          </a:prstGeom>
          <a:noFill/>
        </p:spPr>
        <p:txBody>
          <a:bodyPr wrap="square" rtlCol="0">
            <a:spAutoFit/>
          </a:bodyPr>
          <a:lstStyle/>
          <a:p>
            <a:pPr lvl="1"/>
            <a:r>
              <a:rPr lang="en-US" altLang="zh-CN" sz="5400" dirty="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 name="矩形 6"/>
          <p:cNvSpPr/>
          <p:nvPr/>
        </p:nvSpPr>
        <p:spPr>
          <a:xfrm>
            <a:off x="347353" y="261552"/>
            <a:ext cx="9627846" cy="1015663"/>
          </a:xfrm>
          <a:prstGeom prst="rect">
            <a:avLst/>
          </a:prstGeom>
        </p:spPr>
        <p:txBody>
          <a:bodyPr wrap="square">
            <a:spAutoFit/>
          </a:bodyPr>
          <a:lstStyle/>
          <a:p>
            <a:r>
              <a:rPr lang="zh-TW" altLang="en-US" sz="6000" dirty="0" smtClean="0">
                <a:solidFill>
                  <a:srgbClr val="308ACA"/>
                </a:solidFill>
                <a:latin typeface="华文细黑" panose="02010600040101010101" pitchFamily="2" charset="-122"/>
                <a:ea typeface="华文细黑" panose="02010600040101010101" pitchFamily="2" charset="-122"/>
                <a:cs typeface="Segoe UI" pitchFamily="34" charset="0"/>
              </a:rPr>
              <a:t>功能說明</a:t>
            </a:r>
            <a:endParaRPr lang="zh-CN" altLang="en-US" sz="6000" dirty="0">
              <a:solidFill>
                <a:srgbClr val="308ACA"/>
              </a:solidFill>
              <a:latin typeface="华文细黑" panose="02010600040101010101" pitchFamily="2" charset="-122"/>
              <a:ea typeface="华文细黑" panose="02010600040101010101" pitchFamily="2" charset="-122"/>
              <a:cs typeface="Segoe UI"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4009388429"/>
              </p:ext>
            </p:extLst>
          </p:nvPr>
        </p:nvGraphicFramePr>
        <p:xfrm>
          <a:off x="2256312" y="1277215"/>
          <a:ext cx="8336478" cy="5259641"/>
        </p:xfrm>
        <a:graphic>
          <a:graphicData uri="http://schemas.openxmlformats.org/drawingml/2006/table">
            <a:tbl>
              <a:tblPr firstRow="1" firstCol="1" bandRow="1">
                <a:tableStyleId>{5C22544A-7EE6-4342-B048-85BDC9FD1C3A}</a:tableStyleId>
              </a:tblPr>
              <a:tblGrid>
                <a:gridCol w="1900052">
                  <a:extLst>
                    <a:ext uri="{9D8B030D-6E8A-4147-A177-3AD203B41FA5}">
                      <a16:colId xmlns="" xmlns:a16="http://schemas.microsoft.com/office/drawing/2014/main" val="1167595545"/>
                    </a:ext>
                  </a:extLst>
                </a:gridCol>
                <a:gridCol w="2042556">
                  <a:extLst>
                    <a:ext uri="{9D8B030D-6E8A-4147-A177-3AD203B41FA5}">
                      <a16:colId xmlns="" xmlns:a16="http://schemas.microsoft.com/office/drawing/2014/main" val="3218774186"/>
                    </a:ext>
                  </a:extLst>
                </a:gridCol>
                <a:gridCol w="4393870">
                  <a:extLst>
                    <a:ext uri="{9D8B030D-6E8A-4147-A177-3AD203B41FA5}">
                      <a16:colId xmlns="" xmlns:a16="http://schemas.microsoft.com/office/drawing/2014/main" val="3806141906"/>
                    </a:ext>
                  </a:extLst>
                </a:gridCol>
              </a:tblGrid>
              <a:tr h="397206">
                <a:tc>
                  <a:txBody>
                    <a:bodyPr/>
                    <a:lstStyle/>
                    <a:p>
                      <a:pPr algn="ctr">
                        <a:spcAft>
                          <a:spcPts val="0"/>
                        </a:spcAft>
                      </a:pPr>
                      <a:r>
                        <a:rPr lang="zh-TW" sz="1800" kern="100" dirty="0">
                          <a:effectLst/>
                          <a:latin typeface="微軟正黑體" panose="020B0604030504040204" pitchFamily="34" charset="-120"/>
                          <a:ea typeface="微軟正黑體" panose="020B0604030504040204" pitchFamily="34" charset="-120"/>
                        </a:rPr>
                        <a:t>功能項目</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ctr">
                        <a:spcAft>
                          <a:spcPts val="0"/>
                        </a:spcAft>
                      </a:pPr>
                      <a:r>
                        <a:rPr lang="zh-TW" sz="1800" kern="100">
                          <a:effectLst/>
                          <a:latin typeface="微軟正黑體" panose="020B0604030504040204" pitchFamily="34" charset="-120"/>
                          <a:ea typeface="微軟正黑體" panose="020B0604030504040204" pitchFamily="34" charset="-120"/>
                        </a:rPr>
                        <a:t>功能項目操作</a:t>
                      </a:r>
                      <a:endParaRPr lang="zh-TW" sz="18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ctr">
                        <a:spcAft>
                          <a:spcPts val="0"/>
                        </a:spcAft>
                      </a:pPr>
                      <a:r>
                        <a:rPr lang="zh-TW" sz="1800" kern="100" dirty="0">
                          <a:effectLst/>
                          <a:latin typeface="微軟正黑體" panose="020B0604030504040204" pitchFamily="34" charset="-120"/>
                          <a:ea typeface="微軟正黑體" panose="020B0604030504040204" pitchFamily="34" charset="-120"/>
                        </a:rPr>
                        <a:t>說明</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 xmlns:a16="http://schemas.microsoft.com/office/drawing/2014/main" val="516168250"/>
                  </a:ext>
                </a:extLst>
              </a:tr>
              <a:tr h="702167">
                <a:tc rowSpan="7">
                  <a:txBody>
                    <a:bodyPr/>
                    <a:lstStyle/>
                    <a:p>
                      <a:pPr algn="ctr">
                        <a:spcAft>
                          <a:spcPts val="0"/>
                        </a:spcAft>
                      </a:pPr>
                      <a:r>
                        <a:rPr lang="zh-TW" altLang="en-US" sz="1800" kern="100" dirty="0" smtClean="0">
                          <a:effectLst/>
                          <a:latin typeface="微軟正黑體" panose="020B0604030504040204" pitchFamily="34" charset="-120"/>
                          <a:ea typeface="微軟正黑體" panose="020B0604030504040204" pitchFamily="34" charset="-120"/>
                          <a:cs typeface="+mn-cs"/>
                        </a:rPr>
                        <a:t>圖形標註</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ctr">
                        <a:spcAft>
                          <a:spcPts val="0"/>
                        </a:spcAft>
                      </a:pPr>
                      <a:r>
                        <a:rPr lang="zh-TW" altLang="en-US" sz="1800" kern="100" dirty="0" smtClean="0">
                          <a:effectLst/>
                          <a:latin typeface="微軟正黑體" panose="020B0604030504040204" pitchFamily="34" charset="-120"/>
                          <a:ea typeface="微軟正黑體" panose="020B0604030504040204" pitchFamily="34" charset="-120"/>
                          <a:cs typeface="+mn-cs"/>
                        </a:rPr>
                        <a:t>圖形標註</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spcAft>
                          <a:spcPts val="0"/>
                        </a:spcAft>
                      </a:pPr>
                      <a:r>
                        <a:rPr lang="zh-TW" altLang="zh-TW" sz="1800" kern="100" dirty="0" smtClean="0">
                          <a:solidFill>
                            <a:schemeClr val="dk1"/>
                          </a:solidFill>
                          <a:effectLst/>
                          <a:latin typeface="微軟正黑體" panose="020B0604030504040204" pitchFamily="34" charset="-120"/>
                          <a:ea typeface="微軟正黑體" panose="020B0604030504040204" pitchFamily="34" charset="-120"/>
                          <a:cs typeface="+mn-cs"/>
                        </a:rPr>
                        <a:t>使用者可先選想標註的圖示為何種類別，並可在圖片上做標記</a:t>
                      </a:r>
                      <a:r>
                        <a:rPr lang="zh-TW" altLang="zh-TW" sz="1800" kern="1200" dirty="0" smtClean="0">
                          <a:solidFill>
                            <a:schemeClr val="dk1"/>
                          </a:solidFill>
                          <a:effectLst/>
                          <a:latin typeface="+mn-lt"/>
                          <a:ea typeface="+mn-ea"/>
                          <a:cs typeface="+mn-cs"/>
                        </a:rPr>
                        <a:t>。</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 xmlns:a16="http://schemas.microsoft.com/office/drawing/2014/main" val="4261458476"/>
                  </a:ext>
                </a:extLst>
              </a:tr>
              <a:tr h="702167">
                <a:tc vMerge="1">
                  <a:txBody>
                    <a:bodyPr/>
                    <a:lstStyle/>
                    <a:p>
                      <a:endParaRPr lang="zh-TW" altLang="en-US"/>
                    </a:p>
                  </a:txBody>
                  <a:tcPr/>
                </a:tc>
                <a:tc>
                  <a:txBody>
                    <a:bodyPr/>
                    <a:lstStyle/>
                    <a:p>
                      <a:pPr algn="ctr">
                        <a:spcAft>
                          <a:spcPts val="0"/>
                        </a:spcAft>
                      </a:pPr>
                      <a:r>
                        <a:rPr lang="zh-TW" altLang="en-US" sz="1800" kern="100" dirty="0" smtClean="0">
                          <a:effectLst/>
                          <a:latin typeface="微軟正黑體" panose="020B0604030504040204" pitchFamily="34" charset="-120"/>
                          <a:ea typeface="微軟正黑體" panose="020B0604030504040204" pitchFamily="34" charset="-120"/>
                          <a:cs typeface="+mn-cs"/>
                        </a:rPr>
                        <a:t>上一個動作</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marL="0" algn="l" defTabSz="914309" rtl="0" eaLnBrk="1" latinLnBrk="0" hangingPunct="1">
                        <a:spcAft>
                          <a:spcPts val="0"/>
                        </a:spcAft>
                      </a:pPr>
                      <a:r>
                        <a:rPr lang="zh-TW" altLang="zh-TW" sz="1800" kern="100" dirty="0" smtClean="0">
                          <a:solidFill>
                            <a:schemeClr val="dk1"/>
                          </a:solidFill>
                          <a:effectLst/>
                          <a:latin typeface="微軟正黑體" panose="020B0604030504040204" pitchFamily="34" charset="-120"/>
                          <a:ea typeface="微軟正黑體" panose="020B0604030504040204" pitchFamily="34" charset="-120"/>
                          <a:cs typeface="+mn-cs"/>
                        </a:rPr>
                        <a:t>使用者可在圖形標註目錄上點擊【上一個動作】，即回復到上一個動作 。</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extLst>
                  <a:ext uri="{0D108BD9-81ED-4DB2-BD59-A6C34878D82A}">
                    <a16:rowId xmlns="" xmlns:a16="http://schemas.microsoft.com/office/drawing/2014/main" val="1984006943"/>
                  </a:ext>
                </a:extLst>
              </a:tr>
              <a:tr h="702167">
                <a:tc vMerge="1">
                  <a:txBody>
                    <a:bodyPr/>
                    <a:lstStyle/>
                    <a:p>
                      <a:endParaRPr lang="zh-TW" altLang="en-US"/>
                    </a:p>
                  </a:txBody>
                  <a:tcPr/>
                </a:tc>
                <a:tc>
                  <a:txBody>
                    <a:bodyPr/>
                    <a:lstStyle/>
                    <a:p>
                      <a:pPr algn="ctr">
                        <a:spcAft>
                          <a:spcPts val="0"/>
                        </a:spcAft>
                      </a:pPr>
                      <a:r>
                        <a:rPr lang="zh-TW" altLang="en-US" sz="1800" kern="100" dirty="0" smtClean="0">
                          <a:effectLst/>
                          <a:latin typeface="微軟正黑體" panose="020B0604030504040204" pitchFamily="34" charset="-120"/>
                          <a:ea typeface="微軟正黑體" panose="020B0604030504040204" pitchFamily="34" charset="-120"/>
                          <a:cs typeface="+mn-cs"/>
                        </a:rPr>
                        <a:t>下一個動作</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marL="0" algn="l" defTabSz="914309" rtl="0" eaLnBrk="1" latinLnBrk="0" hangingPunct="1">
                        <a:spcAft>
                          <a:spcPts val="0"/>
                        </a:spcAft>
                      </a:pPr>
                      <a:r>
                        <a:rPr lang="zh-TW" altLang="zh-TW" sz="1800" kern="100" dirty="0" smtClean="0">
                          <a:solidFill>
                            <a:schemeClr val="dk1"/>
                          </a:solidFill>
                          <a:effectLst/>
                          <a:latin typeface="微軟正黑體" panose="020B0604030504040204" pitchFamily="34" charset="-120"/>
                          <a:ea typeface="微軟正黑體" panose="020B0604030504040204" pitchFamily="34" charset="-120"/>
                          <a:cs typeface="+mn-cs"/>
                        </a:rPr>
                        <a:t>使用者可在圖形標註目錄上點擊【下一個動作】，即回復到下一個動作。</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extLst>
                  <a:ext uri="{0D108BD9-81ED-4DB2-BD59-A6C34878D82A}">
                    <a16:rowId xmlns="" xmlns:a16="http://schemas.microsoft.com/office/drawing/2014/main" val="2714664839"/>
                  </a:ext>
                </a:extLst>
              </a:tr>
              <a:tr h="554425">
                <a:tc vMerge="1">
                  <a:txBody>
                    <a:bodyPr/>
                    <a:lstStyle/>
                    <a:p>
                      <a:endParaRPr lang="zh-TW" altLang="en-US"/>
                    </a:p>
                  </a:txBody>
                  <a:tcPr/>
                </a:tc>
                <a:tc>
                  <a:txBody>
                    <a:bodyPr/>
                    <a:lstStyle/>
                    <a:p>
                      <a:pPr algn="ctr">
                        <a:spcAft>
                          <a:spcPts val="0"/>
                        </a:spcAft>
                      </a:pPr>
                      <a:r>
                        <a:rPr lang="zh-TW" altLang="en-US" sz="1800" kern="100" dirty="0" smtClean="0">
                          <a:effectLst/>
                          <a:latin typeface="微軟正黑體" panose="020B0604030504040204" pitchFamily="34" charset="-120"/>
                          <a:ea typeface="微軟正黑體" panose="020B0604030504040204" pitchFamily="34" charset="-120"/>
                        </a:rPr>
                        <a:t>尋找</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marL="0" algn="l" defTabSz="914309" rtl="0" eaLnBrk="1" latinLnBrk="0" hangingPunct="1">
                        <a:spcAft>
                          <a:spcPts val="0"/>
                        </a:spcAft>
                      </a:pPr>
                      <a:r>
                        <a:rPr lang="zh-TW" altLang="zh-TW" sz="1800" kern="100" dirty="0" smtClean="0">
                          <a:solidFill>
                            <a:schemeClr val="dk1"/>
                          </a:solidFill>
                          <a:effectLst/>
                          <a:latin typeface="微軟正黑體" panose="020B0604030504040204" pitchFamily="34" charset="-120"/>
                          <a:ea typeface="微軟正黑體" panose="020B0604030504040204" pitchFamily="34" charset="-120"/>
                          <a:cs typeface="+mn-cs"/>
                        </a:rPr>
                        <a:t>使用者可在圖形標註目錄上點擊【尋找】，則顯示所以此類別以標註所以圖示。</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extLst>
                  <a:ext uri="{0D108BD9-81ED-4DB2-BD59-A6C34878D82A}">
                    <a16:rowId xmlns="" xmlns:a16="http://schemas.microsoft.com/office/drawing/2014/main" val="1396589116"/>
                  </a:ext>
                </a:extLst>
              </a:tr>
              <a:tr h="629392">
                <a:tc vMerge="1">
                  <a:txBody>
                    <a:bodyPr/>
                    <a:lstStyle/>
                    <a:p>
                      <a:pPr algn="ctr">
                        <a:spcAft>
                          <a:spcPts val="0"/>
                        </a:spcAft>
                      </a:pP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ctr">
                        <a:spcAft>
                          <a:spcPts val="0"/>
                        </a:spcAft>
                      </a:pPr>
                      <a:r>
                        <a:rPr lang="zh-TW" altLang="en-US" sz="1800" kern="100" dirty="0" smtClean="0">
                          <a:effectLst/>
                          <a:latin typeface="微軟正黑體" panose="020B0604030504040204" pitchFamily="34" charset="-120"/>
                          <a:ea typeface="微軟正黑體" panose="020B0604030504040204" pitchFamily="34" charset="-120"/>
                          <a:cs typeface="+mn-cs"/>
                        </a:rPr>
                        <a:t>全部清除</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marL="0" algn="l" defTabSz="914309" rtl="0" eaLnBrk="1" latinLnBrk="0" hangingPunct="1">
                        <a:spcAft>
                          <a:spcPts val="0"/>
                        </a:spcAft>
                      </a:pPr>
                      <a:r>
                        <a:rPr lang="zh-TW" altLang="zh-TW" sz="1800" kern="100" dirty="0" smtClean="0">
                          <a:solidFill>
                            <a:schemeClr val="dk1"/>
                          </a:solidFill>
                          <a:effectLst/>
                          <a:latin typeface="微軟正黑體" panose="020B0604030504040204" pitchFamily="34" charset="-120"/>
                          <a:ea typeface="微軟正黑體" panose="020B0604030504040204" pitchFamily="34" charset="-120"/>
                          <a:cs typeface="+mn-cs"/>
                        </a:rPr>
                        <a:t>使用者可在圖形標註目錄上點擊【全部清除】，則清除所有標註圖示。</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extLst>
                  <a:ext uri="{0D108BD9-81ED-4DB2-BD59-A6C34878D82A}">
                    <a16:rowId xmlns="" xmlns:a16="http://schemas.microsoft.com/office/drawing/2014/main" val="3178355407"/>
                  </a:ext>
                </a:extLst>
              </a:tr>
              <a:tr h="629393">
                <a:tc vMerge="1">
                  <a:txBody>
                    <a:bodyPr/>
                    <a:lstStyle/>
                    <a:p>
                      <a:endParaRPr lang="zh-TW" altLang="en-US"/>
                    </a:p>
                  </a:txBody>
                  <a:tcPr/>
                </a:tc>
                <a:tc>
                  <a:txBody>
                    <a:bodyPr/>
                    <a:lstStyle/>
                    <a:p>
                      <a:pPr algn="ctr">
                        <a:spcAft>
                          <a:spcPts val="0"/>
                        </a:spcAft>
                      </a:pPr>
                      <a:r>
                        <a:rPr lang="zh-TW" altLang="en-US" sz="1800" kern="100" dirty="0" smtClean="0">
                          <a:effectLst/>
                          <a:latin typeface="微軟正黑體" panose="020B0604030504040204" pitchFamily="34" charset="-120"/>
                          <a:ea typeface="微軟正黑體" panose="020B0604030504040204" pitchFamily="34" charset="-120"/>
                          <a:cs typeface="+mn-cs"/>
                        </a:rPr>
                        <a:t>替換</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marL="0" algn="l" defTabSz="914309" rtl="0" eaLnBrk="1" latinLnBrk="0" hangingPunct="1">
                        <a:spcAft>
                          <a:spcPts val="0"/>
                        </a:spcAft>
                      </a:pPr>
                      <a:r>
                        <a:rPr lang="zh-TW" altLang="zh-TW" sz="1800" kern="100" dirty="0" smtClean="0">
                          <a:solidFill>
                            <a:schemeClr val="dk1"/>
                          </a:solidFill>
                          <a:effectLst/>
                          <a:latin typeface="微軟正黑體" panose="020B0604030504040204" pitchFamily="34" charset="-120"/>
                          <a:ea typeface="微軟正黑體" panose="020B0604030504040204" pitchFamily="34" charset="-120"/>
                          <a:cs typeface="+mn-cs"/>
                        </a:rPr>
                        <a:t>使用者可在圖形標註目錄上點擊【替換】，即替換點選之項目。</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extLst>
                  <a:ext uri="{0D108BD9-81ED-4DB2-BD59-A6C34878D82A}">
                    <a16:rowId xmlns="" xmlns:a16="http://schemas.microsoft.com/office/drawing/2014/main" val="1769889177"/>
                  </a:ext>
                </a:extLst>
              </a:tr>
              <a:tr h="942724">
                <a:tc vMerge="1">
                  <a:txBody>
                    <a:bodyPr/>
                    <a:lstStyle/>
                    <a:p>
                      <a:pPr algn="ctr">
                        <a:spcAft>
                          <a:spcPts val="0"/>
                        </a:spcAft>
                      </a:pP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ctr">
                        <a:spcAft>
                          <a:spcPts val="0"/>
                        </a:spcAft>
                      </a:pPr>
                      <a:r>
                        <a:rPr lang="zh-TW" altLang="en-US" sz="1800" kern="100" dirty="0" smtClean="0">
                          <a:solidFill>
                            <a:schemeClr val="dk1"/>
                          </a:solidFill>
                          <a:effectLst/>
                          <a:latin typeface="微軟正黑體" panose="020B0604030504040204" pitchFamily="34" charset="-120"/>
                          <a:ea typeface="微軟正黑體" panose="020B0604030504040204" pitchFamily="34" charset="-120"/>
                          <a:cs typeface="+mn-cs"/>
                        </a:rPr>
                        <a:t>刪除</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tc>
                  <a:txBody>
                    <a:bodyPr/>
                    <a:lstStyle/>
                    <a:p>
                      <a:pPr marL="0" algn="l" defTabSz="914309" rtl="0" eaLnBrk="1" latinLnBrk="0" hangingPunct="1">
                        <a:spcAft>
                          <a:spcPts val="0"/>
                        </a:spcAft>
                      </a:pPr>
                      <a:r>
                        <a:rPr lang="zh-TW" altLang="zh-TW" sz="1800" kern="100" dirty="0" smtClean="0">
                          <a:solidFill>
                            <a:schemeClr val="dk1"/>
                          </a:solidFill>
                          <a:effectLst/>
                          <a:latin typeface="微軟正黑體" panose="020B0604030504040204" pitchFamily="34" charset="-120"/>
                          <a:ea typeface="微軟正黑體" panose="020B0604030504040204" pitchFamily="34" charset="-120"/>
                          <a:cs typeface="+mn-cs"/>
                        </a:rPr>
                        <a:t>使用者可在圖形標註目錄上點擊【刪除】，即刪除點選之項目。</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extLst>
                  <a:ext uri="{0D108BD9-81ED-4DB2-BD59-A6C34878D82A}">
                    <a16:rowId xmlns="" xmlns:a16="http://schemas.microsoft.com/office/drawing/2014/main" val="2412076388"/>
                  </a:ext>
                </a:extLst>
              </a:tr>
            </a:tbl>
          </a:graphicData>
        </a:graphic>
      </p:graphicFrame>
    </p:spTree>
    <p:extLst>
      <p:ext uri="{BB962C8B-B14F-4D97-AF65-F5344CB8AC3E}">
        <p14:creationId xmlns:p14="http://schemas.microsoft.com/office/powerpoint/2010/main" val="3981807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8"/>
          <p:cNvSpPr txBox="1"/>
          <p:nvPr/>
        </p:nvSpPr>
        <p:spPr>
          <a:xfrm>
            <a:off x="-519894" y="261552"/>
            <a:ext cx="1734494" cy="923330"/>
          </a:xfrm>
          <a:prstGeom prst="rect">
            <a:avLst/>
          </a:prstGeom>
          <a:noFill/>
        </p:spPr>
        <p:txBody>
          <a:bodyPr wrap="square" rtlCol="0">
            <a:spAutoFit/>
          </a:bodyPr>
          <a:lstStyle/>
          <a:p>
            <a:pPr lvl="1"/>
            <a:r>
              <a:rPr lang="en-US" altLang="zh-CN" sz="5400" dirty="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 name="矩形 6"/>
          <p:cNvSpPr/>
          <p:nvPr/>
        </p:nvSpPr>
        <p:spPr>
          <a:xfrm>
            <a:off x="347353" y="261552"/>
            <a:ext cx="9627846" cy="1015663"/>
          </a:xfrm>
          <a:prstGeom prst="rect">
            <a:avLst/>
          </a:prstGeom>
        </p:spPr>
        <p:txBody>
          <a:bodyPr wrap="square">
            <a:spAutoFit/>
          </a:bodyPr>
          <a:lstStyle/>
          <a:p>
            <a:r>
              <a:rPr lang="zh-TW" altLang="en-US" sz="6000" dirty="0" smtClean="0">
                <a:solidFill>
                  <a:srgbClr val="308ACA"/>
                </a:solidFill>
                <a:latin typeface="华文细黑" panose="02010600040101010101" pitchFamily="2" charset="-122"/>
                <a:ea typeface="华文细黑" panose="02010600040101010101" pitchFamily="2" charset="-122"/>
                <a:cs typeface="Segoe UI" pitchFamily="34" charset="0"/>
              </a:rPr>
              <a:t>功能說明</a:t>
            </a:r>
            <a:endParaRPr lang="zh-CN" altLang="en-US" sz="6000" dirty="0">
              <a:solidFill>
                <a:srgbClr val="308ACA"/>
              </a:solidFill>
              <a:latin typeface="华文细黑" panose="02010600040101010101" pitchFamily="2" charset="-122"/>
              <a:ea typeface="华文细黑" panose="02010600040101010101" pitchFamily="2" charset="-122"/>
              <a:cs typeface="Segoe UI"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1456939788"/>
              </p:ext>
            </p:extLst>
          </p:nvPr>
        </p:nvGraphicFramePr>
        <p:xfrm>
          <a:off x="2005781" y="1277215"/>
          <a:ext cx="8672050" cy="4845131"/>
        </p:xfrm>
        <a:graphic>
          <a:graphicData uri="http://schemas.openxmlformats.org/drawingml/2006/table">
            <a:tbl>
              <a:tblPr firstRow="1" firstCol="1" bandRow="1">
                <a:tableStyleId>{5C22544A-7EE6-4342-B048-85BDC9FD1C3A}</a:tableStyleId>
              </a:tblPr>
              <a:tblGrid>
                <a:gridCol w="1566712">
                  <a:extLst>
                    <a:ext uri="{9D8B030D-6E8A-4147-A177-3AD203B41FA5}">
                      <a16:colId xmlns="" xmlns:a16="http://schemas.microsoft.com/office/drawing/2014/main" val="1167595545"/>
                    </a:ext>
                  </a:extLst>
                </a:gridCol>
                <a:gridCol w="1863517">
                  <a:extLst>
                    <a:ext uri="{9D8B030D-6E8A-4147-A177-3AD203B41FA5}">
                      <a16:colId xmlns="" xmlns:a16="http://schemas.microsoft.com/office/drawing/2014/main" val="3218774186"/>
                    </a:ext>
                  </a:extLst>
                </a:gridCol>
                <a:gridCol w="5241821">
                  <a:extLst>
                    <a:ext uri="{9D8B030D-6E8A-4147-A177-3AD203B41FA5}">
                      <a16:colId xmlns="" xmlns:a16="http://schemas.microsoft.com/office/drawing/2014/main" val="3806141906"/>
                    </a:ext>
                  </a:extLst>
                </a:gridCol>
              </a:tblGrid>
              <a:tr h="397206">
                <a:tc>
                  <a:txBody>
                    <a:bodyPr/>
                    <a:lstStyle/>
                    <a:p>
                      <a:pPr algn="ctr">
                        <a:spcAft>
                          <a:spcPts val="0"/>
                        </a:spcAft>
                      </a:pPr>
                      <a:r>
                        <a:rPr lang="zh-TW" sz="1800" kern="100" dirty="0">
                          <a:effectLst/>
                          <a:latin typeface="微軟正黑體" panose="020B0604030504040204" pitchFamily="34" charset="-120"/>
                          <a:ea typeface="微軟正黑體" panose="020B0604030504040204" pitchFamily="34" charset="-120"/>
                        </a:rPr>
                        <a:t>功能項目</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ctr">
                        <a:spcAft>
                          <a:spcPts val="0"/>
                        </a:spcAft>
                      </a:pPr>
                      <a:r>
                        <a:rPr lang="zh-TW" sz="1800" kern="100" dirty="0">
                          <a:effectLst/>
                          <a:latin typeface="微軟正黑體" panose="020B0604030504040204" pitchFamily="34" charset="-120"/>
                          <a:ea typeface="微軟正黑體" panose="020B0604030504040204" pitchFamily="34" charset="-120"/>
                        </a:rPr>
                        <a:t>功能項目操作</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ctr">
                        <a:spcAft>
                          <a:spcPts val="0"/>
                        </a:spcAft>
                      </a:pPr>
                      <a:r>
                        <a:rPr lang="zh-TW" sz="1800" kern="100">
                          <a:effectLst/>
                          <a:latin typeface="微軟正黑體" panose="020B0604030504040204" pitchFamily="34" charset="-120"/>
                          <a:ea typeface="微軟正黑體" panose="020B0604030504040204" pitchFamily="34" charset="-120"/>
                        </a:rPr>
                        <a:t>說明</a:t>
                      </a:r>
                      <a:endParaRPr lang="zh-TW" sz="18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 xmlns:a16="http://schemas.microsoft.com/office/drawing/2014/main" val="516168250"/>
                  </a:ext>
                </a:extLst>
              </a:tr>
              <a:tr h="748099">
                <a:tc rowSpan="3">
                  <a:txBody>
                    <a:bodyPr/>
                    <a:lstStyle/>
                    <a:p>
                      <a:pPr algn="ctr">
                        <a:spcAft>
                          <a:spcPts val="0"/>
                        </a:spcAft>
                      </a:pPr>
                      <a:r>
                        <a:rPr lang="zh-TW" altLang="zh-TW" sz="1800" b="1" kern="1200" dirty="0" smtClean="0">
                          <a:solidFill>
                            <a:schemeClr val="lt1"/>
                          </a:solidFill>
                          <a:effectLst/>
                          <a:latin typeface="+mn-lt"/>
                          <a:ea typeface="+mn-ea"/>
                          <a:cs typeface="+mn-cs"/>
                        </a:rPr>
                        <a:t>檔案</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ctr">
                        <a:spcAft>
                          <a:spcPts val="0"/>
                        </a:spcAft>
                      </a:pPr>
                      <a:r>
                        <a:rPr lang="zh-TW" altLang="en-US" sz="1800" kern="100" dirty="0" smtClean="0">
                          <a:solidFill>
                            <a:schemeClr val="dk1"/>
                          </a:solidFill>
                          <a:effectLst/>
                          <a:latin typeface="微軟正黑體" panose="020B0604030504040204" pitchFamily="34" charset="-120"/>
                          <a:ea typeface="微軟正黑體" panose="020B0604030504040204" pitchFamily="34" charset="-120"/>
                          <a:cs typeface="+mn-cs"/>
                        </a:rPr>
                        <a:t>開啟圖片</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tc>
                  <a:txBody>
                    <a:bodyPr/>
                    <a:lstStyle/>
                    <a:p>
                      <a:pPr>
                        <a:spcAft>
                          <a:spcPts val="0"/>
                        </a:spcAft>
                      </a:pPr>
                      <a:r>
                        <a:rPr lang="zh-TW" altLang="zh-TW" sz="1800" kern="100" dirty="0" smtClean="0">
                          <a:solidFill>
                            <a:schemeClr val="dk1"/>
                          </a:solidFill>
                          <a:effectLst/>
                          <a:latin typeface="微軟正黑體" panose="020B0604030504040204" pitchFamily="34" charset="-120"/>
                          <a:ea typeface="微軟正黑體" panose="020B0604030504040204" pitchFamily="34" charset="-120"/>
                          <a:cs typeface="+mn-cs"/>
                        </a:rPr>
                        <a:t>使用者可在檔案目錄點擊【開啟圖片】，可將圖片從個人檔案內，將圖片匯入。</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extLst>
                  <a:ext uri="{0D108BD9-81ED-4DB2-BD59-A6C34878D82A}">
                    <a16:rowId xmlns="" xmlns:a16="http://schemas.microsoft.com/office/drawing/2014/main" val="4261458476"/>
                  </a:ext>
                </a:extLst>
              </a:tr>
              <a:tr h="804503">
                <a:tc vMerge="1">
                  <a:txBody>
                    <a:bodyPr/>
                    <a:lstStyle/>
                    <a:p>
                      <a:endParaRPr lang="zh-TW" altLang="en-US"/>
                    </a:p>
                  </a:txBody>
                  <a:tcPr/>
                </a:tc>
                <a:tc>
                  <a:txBody>
                    <a:bodyPr/>
                    <a:lstStyle/>
                    <a:p>
                      <a:pPr algn="ctr">
                        <a:spcAft>
                          <a:spcPts val="0"/>
                        </a:spcAft>
                      </a:pPr>
                      <a:r>
                        <a:rPr lang="zh-TW" altLang="en-US" sz="1800" kern="100" dirty="0" smtClean="0">
                          <a:solidFill>
                            <a:schemeClr val="dk1"/>
                          </a:solidFill>
                          <a:effectLst/>
                          <a:latin typeface="微軟正黑體" panose="020B0604030504040204" pitchFamily="34" charset="-120"/>
                          <a:ea typeface="微軟正黑體" panose="020B0604030504040204" pitchFamily="34" charset="-120"/>
                          <a:cs typeface="+mn-cs"/>
                        </a:rPr>
                        <a:t>儲存圖片</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tc>
                  <a:txBody>
                    <a:bodyPr/>
                    <a:lstStyle/>
                    <a:p>
                      <a:pPr>
                        <a:spcAft>
                          <a:spcPts val="0"/>
                        </a:spcAft>
                      </a:pPr>
                      <a:r>
                        <a:rPr lang="zh-TW" altLang="zh-TW" sz="1800" kern="100" dirty="0" smtClean="0">
                          <a:solidFill>
                            <a:schemeClr val="dk1"/>
                          </a:solidFill>
                          <a:effectLst/>
                          <a:latin typeface="微軟正黑體" panose="020B0604030504040204" pitchFamily="34" charset="-120"/>
                          <a:ea typeface="微軟正黑體" panose="020B0604030504040204" pitchFamily="34" charset="-120"/>
                          <a:cs typeface="+mn-cs"/>
                        </a:rPr>
                        <a:t>使用者可在檔案目錄點擊【儲存圖片】，輸入該圖片名稱會將當前圖片儲存至個人檔案內。</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extLst>
                  <a:ext uri="{0D108BD9-81ED-4DB2-BD59-A6C34878D82A}">
                    <a16:rowId xmlns="" xmlns:a16="http://schemas.microsoft.com/office/drawing/2014/main" val="1984006943"/>
                  </a:ext>
                </a:extLst>
              </a:tr>
              <a:tr h="1116280">
                <a:tc vMerge="1">
                  <a:txBody>
                    <a:bodyPr/>
                    <a:lstStyle/>
                    <a:p>
                      <a:endParaRPr lang="zh-TW" altLang="en-US"/>
                    </a:p>
                  </a:txBody>
                  <a:tcPr/>
                </a:tc>
                <a:tc>
                  <a:txBody>
                    <a:bodyPr/>
                    <a:lstStyle/>
                    <a:p>
                      <a:pPr algn="ctr">
                        <a:spcAft>
                          <a:spcPts val="0"/>
                        </a:spcAft>
                      </a:pPr>
                      <a:r>
                        <a:rPr lang="zh-TW" altLang="en-US" sz="1800" kern="100" dirty="0" smtClean="0">
                          <a:solidFill>
                            <a:schemeClr val="dk1"/>
                          </a:solidFill>
                          <a:effectLst/>
                          <a:latin typeface="微軟正黑體" panose="020B0604030504040204" pitchFamily="34" charset="-120"/>
                          <a:ea typeface="微軟正黑體" panose="020B0604030504040204" pitchFamily="34" charset="-120"/>
                          <a:cs typeface="+mn-cs"/>
                        </a:rPr>
                        <a:t>另存圖片</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tc>
                  <a:txBody>
                    <a:bodyPr/>
                    <a:lstStyle/>
                    <a:p>
                      <a:pPr>
                        <a:spcAft>
                          <a:spcPts val="0"/>
                        </a:spcAft>
                      </a:pPr>
                      <a:r>
                        <a:rPr lang="zh-TW" altLang="zh-TW" sz="1800" kern="100" dirty="0" smtClean="0">
                          <a:solidFill>
                            <a:schemeClr val="dk1"/>
                          </a:solidFill>
                          <a:effectLst/>
                          <a:latin typeface="微軟正黑體" panose="020B0604030504040204" pitchFamily="34" charset="-120"/>
                          <a:ea typeface="微軟正黑體" panose="020B0604030504040204" pitchFamily="34" charset="-120"/>
                          <a:cs typeface="+mn-cs"/>
                        </a:rPr>
                        <a:t>使用者可在檔案目錄點擊【另存圖片】，輸入該圖片名稱會將當前圖片以新的名稱儲存至個人檔案內，並且不覆蓋之前的圖片檔案。</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extLst>
                  <a:ext uri="{0D108BD9-81ED-4DB2-BD59-A6C34878D82A}">
                    <a16:rowId xmlns="" xmlns:a16="http://schemas.microsoft.com/office/drawing/2014/main" val="2714664839"/>
                  </a:ext>
                </a:extLst>
              </a:tr>
              <a:tr h="836667">
                <a:tc rowSpan="2">
                  <a:txBody>
                    <a:bodyPr/>
                    <a:lstStyle/>
                    <a:p>
                      <a:pPr algn="ctr">
                        <a:spcAft>
                          <a:spcPts val="0"/>
                        </a:spcAft>
                      </a:pPr>
                      <a:r>
                        <a:rPr lang="zh-TW" altLang="zh-TW" sz="1800" b="1" kern="1200" dirty="0" smtClean="0">
                          <a:solidFill>
                            <a:schemeClr val="lt1"/>
                          </a:solidFill>
                          <a:effectLst/>
                          <a:latin typeface="+mn-lt"/>
                          <a:ea typeface="+mn-ea"/>
                          <a:cs typeface="+mn-cs"/>
                        </a:rPr>
                        <a:t>數據</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lgn="ctr">
                        <a:spcAft>
                          <a:spcPts val="0"/>
                        </a:spcAft>
                      </a:pPr>
                      <a:r>
                        <a:rPr lang="zh-TW" altLang="en-US" sz="1800" kern="100" dirty="0" smtClean="0">
                          <a:solidFill>
                            <a:schemeClr val="dk1"/>
                          </a:solidFill>
                          <a:effectLst/>
                          <a:latin typeface="微軟正黑體" panose="020B0604030504040204" pitchFamily="34" charset="-120"/>
                          <a:ea typeface="微軟正黑體" panose="020B0604030504040204" pitchFamily="34" charset="-120"/>
                          <a:cs typeface="+mn-cs"/>
                        </a:rPr>
                        <a:t>類別</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tc>
                  <a:txBody>
                    <a:bodyPr/>
                    <a:lstStyle/>
                    <a:p>
                      <a:pPr>
                        <a:spcAft>
                          <a:spcPts val="0"/>
                        </a:spcAft>
                      </a:pPr>
                      <a:r>
                        <a:rPr lang="zh-TW" altLang="zh-TW" sz="1800" kern="100" dirty="0" smtClean="0">
                          <a:solidFill>
                            <a:schemeClr val="dk1"/>
                          </a:solidFill>
                          <a:effectLst/>
                          <a:latin typeface="微軟正黑體" panose="020B0604030504040204" pitchFamily="34" charset="-120"/>
                          <a:ea typeface="微軟正黑體" panose="020B0604030504040204" pitchFamily="34" charset="-120"/>
                          <a:cs typeface="+mn-cs"/>
                        </a:rPr>
                        <a:t>使用者將滑鼠指標移置已標示圖示旁，則顯示該標註圖示的種類。</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extLst>
                  <a:ext uri="{0D108BD9-81ED-4DB2-BD59-A6C34878D82A}">
                    <a16:rowId xmlns="" xmlns:a16="http://schemas.microsoft.com/office/drawing/2014/main" val="3178355407"/>
                  </a:ext>
                </a:extLst>
              </a:tr>
              <a:tr h="942376">
                <a:tc vMerge="1">
                  <a:txBody>
                    <a:bodyPr/>
                    <a:lstStyle/>
                    <a:p>
                      <a:endParaRPr lang="zh-TW" altLang="en-US"/>
                    </a:p>
                  </a:txBody>
                  <a:tcPr/>
                </a:tc>
                <a:tc>
                  <a:txBody>
                    <a:bodyPr/>
                    <a:lstStyle/>
                    <a:p>
                      <a:pPr algn="ctr">
                        <a:spcAft>
                          <a:spcPts val="0"/>
                        </a:spcAft>
                      </a:pPr>
                      <a:r>
                        <a:rPr lang="zh-TW" altLang="en-US" sz="1800" kern="100" dirty="0" smtClean="0">
                          <a:solidFill>
                            <a:schemeClr val="dk1"/>
                          </a:solidFill>
                          <a:effectLst/>
                          <a:latin typeface="微軟正黑體" panose="020B0604030504040204" pitchFamily="34" charset="-120"/>
                          <a:ea typeface="微軟正黑體" panose="020B0604030504040204" pitchFamily="34" charset="-120"/>
                          <a:cs typeface="+mn-cs"/>
                        </a:rPr>
                        <a:t>座標</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tc>
                  <a:txBody>
                    <a:bodyPr/>
                    <a:lstStyle/>
                    <a:p>
                      <a:pPr>
                        <a:spcAft>
                          <a:spcPts val="0"/>
                        </a:spcAft>
                      </a:pPr>
                      <a:r>
                        <a:rPr lang="zh-TW" altLang="zh-TW" sz="1800" kern="100" dirty="0" smtClean="0">
                          <a:solidFill>
                            <a:schemeClr val="dk1"/>
                          </a:solidFill>
                          <a:effectLst/>
                          <a:latin typeface="微軟正黑體" panose="020B0604030504040204" pitchFamily="34" charset="-120"/>
                          <a:ea typeface="微軟正黑體" panose="020B0604030504040204" pitchFamily="34" charset="-120"/>
                          <a:cs typeface="+mn-cs"/>
                        </a:rPr>
                        <a:t>使用者將滑鼠指標移至以標記圖示旁，則顯示該標註圖示的各個座標位置。</a:t>
                      </a:r>
                      <a:r>
                        <a:rPr lang="zh-TW" sz="1800" kern="100" dirty="0" smtClean="0">
                          <a:solidFill>
                            <a:schemeClr val="dk1"/>
                          </a:solidFill>
                          <a:effectLst/>
                          <a:latin typeface="微軟正黑體" panose="020B0604030504040204" pitchFamily="34" charset="-120"/>
                          <a:ea typeface="微軟正黑體" panose="020B0604030504040204" pitchFamily="34" charset="-120"/>
                          <a:cs typeface="+mn-cs"/>
                        </a:rPr>
                        <a:t>。</a:t>
                      </a:r>
                      <a:endParaRPr lang="zh-TW" sz="1800" kern="1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tc>
                <a:extLst>
                  <a:ext uri="{0D108BD9-81ED-4DB2-BD59-A6C34878D82A}">
                    <a16:rowId xmlns="" xmlns:a16="http://schemas.microsoft.com/office/drawing/2014/main" val="1769889177"/>
                  </a:ext>
                </a:extLst>
              </a:tr>
            </a:tbl>
          </a:graphicData>
        </a:graphic>
      </p:graphicFrame>
    </p:spTree>
    <p:extLst>
      <p:ext uri="{BB962C8B-B14F-4D97-AF65-F5344CB8AC3E}">
        <p14:creationId xmlns:p14="http://schemas.microsoft.com/office/powerpoint/2010/main" val="4211711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8"/>
          <p:cNvSpPr txBox="1"/>
          <p:nvPr/>
        </p:nvSpPr>
        <p:spPr>
          <a:xfrm>
            <a:off x="1153691" y="299986"/>
            <a:ext cx="1734494" cy="923330"/>
          </a:xfrm>
          <a:prstGeom prst="rect">
            <a:avLst/>
          </a:prstGeom>
          <a:noFill/>
        </p:spPr>
        <p:txBody>
          <a:bodyPr wrap="square" rtlCol="0">
            <a:spAutoFit/>
          </a:bodyPr>
          <a:lstStyle/>
          <a:p>
            <a:pPr lvl="1"/>
            <a:r>
              <a:rPr lang="en-US" altLang="zh-CN" sz="5400" dirty="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 name="矩形 6"/>
          <p:cNvSpPr/>
          <p:nvPr/>
        </p:nvSpPr>
        <p:spPr>
          <a:xfrm>
            <a:off x="2020938" y="299986"/>
            <a:ext cx="9960355" cy="1938992"/>
          </a:xfrm>
          <a:prstGeom prst="rect">
            <a:avLst/>
          </a:prstGeom>
        </p:spPr>
        <p:txBody>
          <a:bodyPr wrap="square">
            <a:spAutoFit/>
          </a:bodyPr>
          <a:lstStyle/>
          <a:p>
            <a:r>
              <a:rPr lang="zh-TW" altLang="en-US" sz="6000" dirty="0">
                <a:solidFill>
                  <a:srgbClr val="308ACA"/>
                </a:solidFill>
                <a:latin typeface="华文细黑" panose="02010600040101010101" pitchFamily="2" charset="-122"/>
                <a:ea typeface="华文细黑" panose="02010600040101010101" pitchFamily="2" charset="-122"/>
                <a:cs typeface="Segoe UI" pitchFamily="34" charset="0"/>
              </a:rPr>
              <a:t>快速圖形標註器功能架構</a:t>
            </a:r>
            <a:endParaRPr lang="en-US" altLang="zh-TW" sz="6000" dirty="0">
              <a:solidFill>
                <a:srgbClr val="308ACA"/>
              </a:solidFill>
              <a:latin typeface="华文细黑" panose="02010600040101010101" pitchFamily="2" charset="-122"/>
              <a:ea typeface="华文细黑" panose="02010600040101010101" pitchFamily="2" charset="-122"/>
              <a:cs typeface="Segoe UI" pitchFamily="34" charset="0"/>
            </a:endParaRPr>
          </a:p>
          <a:p>
            <a:endParaRPr lang="zh-CN" altLang="en-US" sz="6000" dirty="0">
              <a:solidFill>
                <a:schemeClr val="accent1"/>
              </a:solidFill>
              <a:latin typeface="华文细黑" panose="02010600040101010101" pitchFamily="2" charset="-122"/>
              <a:ea typeface="华文细黑" panose="02010600040101010101" pitchFamily="2" charset="-122"/>
              <a:cs typeface="Segoe UI" pitchFamily="34" charset="0"/>
            </a:endParaRPr>
          </a:p>
        </p:txBody>
      </p:sp>
      <p:pic>
        <p:nvPicPr>
          <p:cNvPr id="2" name="圖片 1"/>
          <p:cNvPicPr>
            <a:picLocks noChangeAspect="1"/>
          </p:cNvPicPr>
          <p:nvPr/>
        </p:nvPicPr>
        <p:blipFill>
          <a:blip r:embed="rId4"/>
          <a:stretch>
            <a:fillRect/>
          </a:stretch>
        </p:blipFill>
        <p:spPr>
          <a:xfrm>
            <a:off x="1153691" y="1223316"/>
            <a:ext cx="10298080" cy="5450114"/>
          </a:xfrm>
          <a:prstGeom prst="rect">
            <a:avLst/>
          </a:prstGeom>
        </p:spPr>
      </p:pic>
    </p:spTree>
    <p:extLst>
      <p:ext uri="{BB962C8B-B14F-4D97-AF65-F5344CB8AC3E}">
        <p14:creationId xmlns:p14="http://schemas.microsoft.com/office/powerpoint/2010/main" val="342458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16628" y="2620220"/>
            <a:ext cx="2411238" cy="1569660"/>
          </a:xfrm>
          <a:prstGeom prst="rect">
            <a:avLst/>
          </a:prstGeom>
        </p:spPr>
        <p:txBody>
          <a:bodyPr wrap="none">
            <a:spAutoFit/>
          </a:bodyPr>
          <a:lstStyle/>
          <a:p>
            <a:r>
              <a:rPr lang="en-US" altLang="zh-TW" sz="9600" dirty="0" smtClean="0">
                <a:solidFill>
                  <a:srgbClr val="308ACA"/>
                </a:solidFill>
                <a:latin typeface="华文细黑" panose="02010600040101010101" pitchFamily="2" charset="-122"/>
                <a:ea typeface="华文细黑" panose="02010600040101010101" pitchFamily="2" charset="-122"/>
                <a:cs typeface="Segoe UI" pitchFamily="34" charset="0"/>
              </a:rPr>
              <a:t>UML</a:t>
            </a:r>
            <a:endParaRPr lang="en-US" altLang="zh-TW" sz="9600" dirty="0">
              <a:solidFill>
                <a:srgbClr val="308ACA"/>
              </a:solidFill>
              <a:latin typeface="华文细黑" panose="02010600040101010101" pitchFamily="2" charset="-122"/>
              <a:ea typeface="华文细黑" panose="02010600040101010101" pitchFamily="2" charset="-122"/>
              <a:cs typeface="Segoe UI" pitchFamily="34" charset="0"/>
            </a:endParaRPr>
          </a:p>
        </p:txBody>
      </p:sp>
    </p:spTree>
    <p:extLst>
      <p:ext uri="{BB962C8B-B14F-4D97-AF65-F5344CB8AC3E}">
        <p14:creationId xmlns:p14="http://schemas.microsoft.com/office/powerpoint/2010/main" val="1563942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8"/>
          <p:cNvSpPr txBox="1"/>
          <p:nvPr/>
        </p:nvSpPr>
        <p:spPr>
          <a:xfrm>
            <a:off x="1153691" y="807817"/>
            <a:ext cx="1734494" cy="923330"/>
          </a:xfrm>
          <a:prstGeom prst="rect">
            <a:avLst/>
          </a:prstGeom>
          <a:noFill/>
        </p:spPr>
        <p:txBody>
          <a:bodyPr wrap="square" rtlCol="0">
            <a:spAutoFit/>
          </a:bodyPr>
          <a:lstStyle/>
          <a:p>
            <a:pPr lvl="1"/>
            <a:r>
              <a:rPr lang="en-US" altLang="zh-CN" sz="5400" dirty="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 name="矩形 6"/>
          <p:cNvSpPr/>
          <p:nvPr/>
        </p:nvSpPr>
        <p:spPr>
          <a:xfrm>
            <a:off x="2140601" y="852734"/>
            <a:ext cx="3903939" cy="1015663"/>
          </a:xfrm>
          <a:prstGeom prst="rect">
            <a:avLst/>
          </a:prstGeom>
        </p:spPr>
        <p:txBody>
          <a:bodyPr wrap="square">
            <a:spAutoFit/>
          </a:bodyPr>
          <a:lstStyle/>
          <a:p>
            <a:r>
              <a:rPr lang="zh-TW" altLang="en-US" sz="6000" dirty="0">
                <a:solidFill>
                  <a:srgbClr val="308ACA"/>
                </a:solidFill>
                <a:latin typeface="华文细黑" panose="02010600040101010101" pitchFamily="2" charset="-122"/>
                <a:ea typeface="华文细黑" panose="02010600040101010101" pitchFamily="2" charset="-122"/>
                <a:cs typeface="Segoe UI" pitchFamily="34" charset="0"/>
              </a:rPr>
              <a:t>系統架構</a:t>
            </a:r>
            <a:endParaRPr lang="zh-CN" altLang="en-US" sz="6000" dirty="0">
              <a:solidFill>
                <a:srgbClr val="308ACA"/>
              </a:solidFill>
              <a:latin typeface="华文细黑" panose="02010600040101010101" pitchFamily="2" charset="-122"/>
              <a:ea typeface="华文细黑" panose="02010600040101010101" pitchFamily="2" charset="-122"/>
              <a:cs typeface="Segoe UI" pitchFamily="34" charset="0"/>
            </a:endParaRPr>
          </a:p>
        </p:txBody>
      </p:sp>
      <p:sp>
        <p:nvSpPr>
          <p:cNvPr id="2" name="文字方塊 1"/>
          <p:cNvSpPr txBox="1"/>
          <p:nvPr/>
        </p:nvSpPr>
        <p:spPr>
          <a:xfrm>
            <a:off x="904567" y="3550983"/>
            <a:ext cx="5724644" cy="2031325"/>
          </a:xfrm>
          <a:prstGeom prst="rect">
            <a:avLst/>
          </a:prstGeom>
          <a:noFill/>
        </p:spPr>
        <p:txBody>
          <a:bodyPr wrap="none" rtlCol="0">
            <a:spAutoFit/>
          </a:bodyPr>
          <a:lstStyle/>
          <a:p>
            <a:r>
              <a:rPr lang="en-US" dirty="0" smtClean="0"/>
              <a:t>Folder:</a:t>
            </a:r>
            <a:endParaRPr lang="en-US" dirty="0"/>
          </a:p>
          <a:p>
            <a:r>
              <a:rPr lang="en-US" dirty="0" smtClean="0"/>
              <a:t>-</a:t>
            </a:r>
            <a:r>
              <a:rPr lang="zh-TW" altLang="en-US" dirty="0" smtClean="0"/>
              <a:t>儲存欲標註圖片之資料夾。</a:t>
            </a:r>
            <a:endParaRPr lang="en-US" altLang="zh-TW" dirty="0" smtClean="0"/>
          </a:p>
          <a:p>
            <a:r>
              <a:rPr lang="en-US" dirty="0" smtClean="0"/>
              <a:t>Operator:</a:t>
            </a:r>
          </a:p>
          <a:p>
            <a:r>
              <a:rPr lang="zh-TW" altLang="en-US" dirty="0" smtClean="0"/>
              <a:t>使用者可以載入資料夾之所有圖片，並在程式中標記。</a:t>
            </a:r>
            <a:endParaRPr lang="en-US" dirty="0"/>
          </a:p>
          <a:p>
            <a:r>
              <a:rPr lang="en-US" dirty="0" smtClean="0"/>
              <a:t>data:</a:t>
            </a:r>
            <a:endParaRPr lang="en-US" dirty="0"/>
          </a:p>
          <a:p>
            <a:r>
              <a:rPr lang="en-US" dirty="0"/>
              <a:t>-</a:t>
            </a:r>
            <a:r>
              <a:rPr lang="zh-TW" altLang="en-US" dirty="0"/>
              <a:t>用來儲存以標註好圖片之數據。</a:t>
            </a:r>
            <a:endParaRPr lang="en-US" dirty="0"/>
          </a:p>
          <a:p>
            <a:endParaRPr lang="en-US" dirty="0"/>
          </a:p>
        </p:txBody>
      </p:sp>
      <p:pic>
        <p:nvPicPr>
          <p:cNvPr id="3074" name="Picture 2" descr="Untitled Diagram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13" y="3176021"/>
            <a:ext cx="5179219" cy="1852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003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8"/>
          <p:cNvSpPr txBox="1"/>
          <p:nvPr/>
        </p:nvSpPr>
        <p:spPr>
          <a:xfrm>
            <a:off x="1153691" y="807817"/>
            <a:ext cx="1734494" cy="923330"/>
          </a:xfrm>
          <a:prstGeom prst="rect">
            <a:avLst/>
          </a:prstGeom>
          <a:noFill/>
        </p:spPr>
        <p:txBody>
          <a:bodyPr wrap="square" rtlCol="0">
            <a:spAutoFit/>
          </a:bodyPr>
          <a:lstStyle/>
          <a:p>
            <a:pPr lvl="1"/>
            <a:r>
              <a:rPr lang="en-US" altLang="zh-CN" sz="5400" dirty="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 name="矩形 6"/>
          <p:cNvSpPr/>
          <p:nvPr/>
        </p:nvSpPr>
        <p:spPr>
          <a:xfrm>
            <a:off x="2140601" y="852734"/>
            <a:ext cx="7518788" cy="1015663"/>
          </a:xfrm>
          <a:prstGeom prst="rect">
            <a:avLst/>
          </a:prstGeom>
        </p:spPr>
        <p:txBody>
          <a:bodyPr wrap="square">
            <a:spAutoFit/>
          </a:bodyPr>
          <a:lstStyle/>
          <a:p>
            <a:r>
              <a:rPr lang="zh-TW" altLang="en-US" sz="6000" dirty="0" smtClean="0">
                <a:solidFill>
                  <a:srgbClr val="308ACA"/>
                </a:solidFill>
                <a:latin typeface="华文细黑" panose="02010600040101010101" pitchFamily="2" charset="-122"/>
                <a:ea typeface="华文细黑" panose="02010600040101010101" pitchFamily="2" charset="-122"/>
                <a:cs typeface="Segoe UI" pitchFamily="34" charset="0"/>
              </a:rPr>
              <a:t>使用者案例圖</a:t>
            </a:r>
            <a:endParaRPr lang="zh-CN" altLang="en-US" sz="6000" dirty="0">
              <a:solidFill>
                <a:srgbClr val="308ACA"/>
              </a:solidFill>
              <a:latin typeface="华文细黑" panose="02010600040101010101" pitchFamily="2" charset="-122"/>
              <a:ea typeface="华文细黑" panose="02010600040101010101" pitchFamily="2" charset="-122"/>
              <a:cs typeface="Segoe UI" pitchFamily="34" charset="0"/>
            </a:endParaRPr>
          </a:p>
        </p:txBody>
      </p:sp>
      <p:pic>
        <p:nvPicPr>
          <p:cNvPr id="6" name="圖片 5"/>
          <p:cNvPicPr>
            <a:picLocks noChangeAspect="1"/>
          </p:cNvPicPr>
          <p:nvPr/>
        </p:nvPicPr>
        <p:blipFill>
          <a:blip r:embed="rId3"/>
          <a:stretch>
            <a:fillRect/>
          </a:stretch>
        </p:blipFill>
        <p:spPr>
          <a:xfrm>
            <a:off x="2140601" y="1913314"/>
            <a:ext cx="9343636" cy="4571078"/>
          </a:xfrm>
          <a:prstGeom prst="rect">
            <a:avLst/>
          </a:prstGeom>
        </p:spPr>
      </p:pic>
    </p:spTree>
    <p:extLst>
      <p:ext uri="{BB962C8B-B14F-4D97-AF65-F5344CB8AC3E}">
        <p14:creationId xmlns:p14="http://schemas.microsoft.com/office/powerpoint/2010/main" val="3289037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8"/>
          <p:cNvSpPr txBox="1"/>
          <p:nvPr/>
        </p:nvSpPr>
        <p:spPr>
          <a:xfrm>
            <a:off x="1153691" y="807817"/>
            <a:ext cx="1734494" cy="923330"/>
          </a:xfrm>
          <a:prstGeom prst="rect">
            <a:avLst/>
          </a:prstGeom>
          <a:noFill/>
        </p:spPr>
        <p:txBody>
          <a:bodyPr wrap="square" rtlCol="0">
            <a:spAutoFit/>
          </a:bodyPr>
          <a:lstStyle/>
          <a:p>
            <a:pPr lvl="1"/>
            <a:r>
              <a:rPr lang="en-US" altLang="zh-CN" sz="5400" dirty="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 name="矩形 6"/>
          <p:cNvSpPr/>
          <p:nvPr/>
        </p:nvSpPr>
        <p:spPr>
          <a:xfrm>
            <a:off x="2140601" y="852734"/>
            <a:ext cx="9366589" cy="1015663"/>
          </a:xfrm>
          <a:prstGeom prst="rect">
            <a:avLst/>
          </a:prstGeom>
        </p:spPr>
        <p:txBody>
          <a:bodyPr wrap="square">
            <a:spAutoFit/>
          </a:bodyPr>
          <a:lstStyle/>
          <a:p>
            <a:r>
              <a:rPr lang="zh-TW" altLang="en-US" sz="6000" dirty="0">
                <a:solidFill>
                  <a:srgbClr val="308ACA"/>
                </a:solidFill>
                <a:latin typeface="华文细黑" panose="02010600040101010101" pitchFamily="2" charset="-122"/>
                <a:ea typeface="华文细黑" panose="02010600040101010101" pitchFamily="2" charset="-122"/>
                <a:cs typeface="Segoe UI" pitchFamily="34" charset="0"/>
              </a:rPr>
              <a:t>快速圖形標註器功能架構</a:t>
            </a:r>
            <a:endParaRPr lang="en-US" altLang="zh-TW" sz="6000" dirty="0">
              <a:solidFill>
                <a:srgbClr val="308ACA"/>
              </a:solidFill>
              <a:latin typeface="华文细黑" panose="02010600040101010101" pitchFamily="2" charset="-122"/>
              <a:ea typeface="华文细黑" panose="02010600040101010101" pitchFamily="2" charset="-122"/>
              <a:cs typeface="Segoe UI" pitchFamily="34" charset="0"/>
            </a:endParaRPr>
          </a:p>
        </p:txBody>
      </p:sp>
      <p:sp>
        <p:nvSpPr>
          <p:cNvPr id="3" name="文字方塊 2"/>
          <p:cNvSpPr txBox="1"/>
          <p:nvPr/>
        </p:nvSpPr>
        <p:spPr>
          <a:xfrm>
            <a:off x="4459525" y="6135071"/>
            <a:ext cx="2723823" cy="369332"/>
          </a:xfrm>
          <a:prstGeom prst="rect">
            <a:avLst/>
          </a:prstGeom>
          <a:noFill/>
        </p:spPr>
        <p:txBody>
          <a:bodyPr wrap="none" rtlCol="0">
            <a:spAutoFit/>
          </a:bodyPr>
          <a:lstStyle/>
          <a:p>
            <a:r>
              <a:rPr lang="zh-TW" altLang="en-US" dirty="0"/>
              <a:t>快速圖形標註器功能架構</a:t>
            </a:r>
            <a:endParaRPr lang="en-US" altLang="zh-TW" dirty="0"/>
          </a:p>
        </p:txBody>
      </p:sp>
      <p:pic>
        <p:nvPicPr>
          <p:cNvPr id="4" name="圖片 3"/>
          <p:cNvPicPr>
            <a:picLocks noChangeAspect="1"/>
          </p:cNvPicPr>
          <p:nvPr/>
        </p:nvPicPr>
        <p:blipFill>
          <a:blip r:embed="rId3"/>
          <a:stretch>
            <a:fillRect/>
          </a:stretch>
        </p:blipFill>
        <p:spPr>
          <a:xfrm>
            <a:off x="2888185" y="1776064"/>
            <a:ext cx="5897734" cy="4279183"/>
          </a:xfrm>
          <a:prstGeom prst="rect">
            <a:avLst/>
          </a:prstGeom>
        </p:spPr>
      </p:pic>
    </p:spTree>
    <p:extLst>
      <p:ext uri="{BB962C8B-B14F-4D97-AF65-F5344CB8AC3E}">
        <p14:creationId xmlns:p14="http://schemas.microsoft.com/office/powerpoint/2010/main" val="408258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8"/>
          <p:cNvSpPr txBox="1"/>
          <p:nvPr/>
        </p:nvSpPr>
        <p:spPr>
          <a:xfrm>
            <a:off x="1153691" y="807817"/>
            <a:ext cx="1734494" cy="923330"/>
          </a:xfrm>
          <a:prstGeom prst="rect">
            <a:avLst/>
          </a:prstGeom>
          <a:noFill/>
        </p:spPr>
        <p:txBody>
          <a:bodyPr wrap="square" rtlCol="0">
            <a:spAutoFit/>
          </a:bodyPr>
          <a:lstStyle/>
          <a:p>
            <a:pPr lvl="1"/>
            <a:r>
              <a:rPr lang="en-US" altLang="zh-CN" sz="5400" dirty="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 name="矩形 6"/>
          <p:cNvSpPr/>
          <p:nvPr/>
        </p:nvSpPr>
        <p:spPr>
          <a:xfrm>
            <a:off x="2140601" y="852734"/>
            <a:ext cx="2915453" cy="1015663"/>
          </a:xfrm>
          <a:prstGeom prst="rect">
            <a:avLst/>
          </a:prstGeom>
        </p:spPr>
        <p:txBody>
          <a:bodyPr wrap="square">
            <a:spAutoFit/>
          </a:bodyPr>
          <a:lstStyle/>
          <a:p>
            <a:r>
              <a:rPr lang="zh-TW" altLang="en-US" sz="6000" dirty="0">
                <a:solidFill>
                  <a:srgbClr val="308ACA"/>
                </a:solidFill>
                <a:latin typeface="华文细黑" panose="02010600040101010101" pitchFamily="2" charset="-122"/>
                <a:ea typeface="华文细黑" panose="02010600040101010101" pitchFamily="2" charset="-122"/>
                <a:cs typeface="Segoe UI" pitchFamily="34" charset="0"/>
              </a:rPr>
              <a:t>類別圖</a:t>
            </a:r>
            <a:endParaRPr lang="zh-CN" altLang="en-US" sz="6000" dirty="0">
              <a:solidFill>
                <a:srgbClr val="308ACA"/>
              </a:solidFill>
              <a:latin typeface="华文细黑" panose="02010600040101010101" pitchFamily="2" charset="-122"/>
              <a:ea typeface="华文细黑" panose="02010600040101010101" pitchFamily="2" charset="-122"/>
              <a:cs typeface="Segoe UI" pitchFamily="34" charset="0"/>
            </a:endParaRPr>
          </a:p>
        </p:txBody>
      </p:sp>
      <p:pic>
        <p:nvPicPr>
          <p:cNvPr id="1026" name="Picture 2" descr="未命名圖表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6054" y="807817"/>
            <a:ext cx="6486762" cy="5788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3243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33714" y="2808905"/>
            <a:ext cx="9640781" cy="2677656"/>
          </a:xfrm>
          <a:prstGeom prst="rect">
            <a:avLst/>
          </a:prstGeom>
        </p:spPr>
        <p:txBody>
          <a:bodyPr wrap="none">
            <a:spAutoFit/>
          </a:bodyPr>
          <a:lstStyle/>
          <a:p>
            <a:r>
              <a:rPr lang="en-US" altLang="zh-TW" sz="7200" dirty="0" smtClean="0">
                <a:solidFill>
                  <a:srgbClr val="308ACA"/>
                </a:solidFill>
                <a:latin typeface="华文细黑" panose="02010600040101010101" pitchFamily="2" charset="-122"/>
                <a:ea typeface="华文细黑" panose="02010600040101010101" pitchFamily="2" charset="-122"/>
                <a:cs typeface="Segoe UI" pitchFamily="34" charset="0"/>
              </a:rPr>
              <a:t>Resource </a:t>
            </a:r>
            <a:r>
              <a:rPr lang="en-US" altLang="zh-TW" sz="7200" dirty="0">
                <a:solidFill>
                  <a:srgbClr val="308ACA"/>
                </a:solidFill>
                <a:latin typeface="华文细黑" panose="02010600040101010101" pitchFamily="2" charset="-122"/>
                <a:ea typeface="华文细黑" panose="02010600040101010101" pitchFamily="2" charset="-122"/>
                <a:cs typeface="Segoe UI" pitchFamily="34" charset="0"/>
              </a:rPr>
              <a:t>Required</a:t>
            </a:r>
          </a:p>
          <a:p>
            <a:endParaRPr lang="en-US" altLang="zh-TW" sz="9600" dirty="0">
              <a:solidFill>
                <a:srgbClr val="308ACA"/>
              </a:solidFill>
              <a:latin typeface="华文细黑" panose="02010600040101010101" pitchFamily="2" charset="-122"/>
              <a:ea typeface="华文细黑" panose="02010600040101010101" pitchFamily="2" charset="-122"/>
              <a:cs typeface="Segoe UI" pitchFamily="34" charset="0"/>
            </a:endParaRPr>
          </a:p>
        </p:txBody>
      </p:sp>
    </p:spTree>
    <p:extLst>
      <p:ext uri="{BB962C8B-B14F-4D97-AF65-F5344CB8AC3E}">
        <p14:creationId xmlns:p14="http://schemas.microsoft.com/office/powerpoint/2010/main" val="704191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8"/>
          <p:cNvSpPr txBox="1"/>
          <p:nvPr/>
        </p:nvSpPr>
        <p:spPr>
          <a:xfrm>
            <a:off x="1153691" y="807817"/>
            <a:ext cx="1734494" cy="923330"/>
          </a:xfrm>
          <a:prstGeom prst="rect">
            <a:avLst/>
          </a:prstGeom>
          <a:noFill/>
        </p:spPr>
        <p:txBody>
          <a:bodyPr wrap="square" rtlCol="0">
            <a:spAutoFit/>
          </a:bodyPr>
          <a:lstStyle/>
          <a:p>
            <a:pPr lvl="1"/>
            <a:r>
              <a:rPr lang="en-US" altLang="zh-CN" sz="5400" dirty="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 name="矩形 6"/>
          <p:cNvSpPr/>
          <p:nvPr/>
        </p:nvSpPr>
        <p:spPr>
          <a:xfrm>
            <a:off x="2140601" y="852734"/>
            <a:ext cx="2915453" cy="1015663"/>
          </a:xfrm>
          <a:prstGeom prst="rect">
            <a:avLst/>
          </a:prstGeom>
        </p:spPr>
        <p:txBody>
          <a:bodyPr wrap="square">
            <a:spAutoFit/>
          </a:bodyPr>
          <a:lstStyle/>
          <a:p>
            <a:r>
              <a:rPr lang="zh-TW" altLang="en-US" sz="6000" dirty="0">
                <a:solidFill>
                  <a:srgbClr val="308ACA"/>
                </a:solidFill>
                <a:latin typeface="华文细黑" panose="02010600040101010101" pitchFamily="2" charset="-122"/>
                <a:ea typeface="华文细黑" panose="02010600040101010101" pitchFamily="2" charset="-122"/>
                <a:cs typeface="Segoe UI" pitchFamily="34" charset="0"/>
              </a:rPr>
              <a:t>目錄</a:t>
            </a:r>
            <a:endParaRPr lang="zh-CN" altLang="en-US" sz="6000" dirty="0">
              <a:solidFill>
                <a:srgbClr val="308ACA"/>
              </a:solidFill>
              <a:latin typeface="华文细黑" panose="02010600040101010101" pitchFamily="2" charset="-122"/>
              <a:ea typeface="华文细黑" panose="02010600040101010101" pitchFamily="2" charset="-122"/>
              <a:cs typeface="Segoe UI" pitchFamily="34" charset="0"/>
            </a:endParaRPr>
          </a:p>
        </p:txBody>
      </p:sp>
      <p:sp>
        <p:nvSpPr>
          <p:cNvPr id="2" name="矩形 1"/>
          <p:cNvSpPr/>
          <p:nvPr/>
        </p:nvSpPr>
        <p:spPr>
          <a:xfrm>
            <a:off x="3325987" y="1868397"/>
            <a:ext cx="6092825" cy="5632311"/>
          </a:xfrm>
          <a:prstGeom prst="rect">
            <a:avLst/>
          </a:prstGeom>
        </p:spPr>
        <p:txBody>
          <a:bodyPr>
            <a:spAutoFit/>
          </a:bodyPr>
          <a:lstStyle/>
          <a:p>
            <a:pPr marL="285750" indent="-285750">
              <a:buFont typeface="Arial" panose="020B0604020202020204" pitchFamily="34" charset="0"/>
              <a:buChar char="•"/>
            </a:pPr>
            <a:r>
              <a:rPr lang="zh-TW" altLang="en-US" sz="2400" dirty="0" smtClean="0"/>
              <a:t>簡介</a:t>
            </a:r>
            <a:endParaRPr lang="en-US" altLang="zh-TW" sz="2400" dirty="0"/>
          </a:p>
          <a:p>
            <a:pPr marL="285750" indent="-285750">
              <a:buFont typeface="Arial" panose="020B0604020202020204" pitchFamily="34" charset="0"/>
              <a:buChar char="•"/>
            </a:pPr>
            <a:endParaRPr lang="zh-TW" altLang="en-US" sz="2400" dirty="0"/>
          </a:p>
          <a:p>
            <a:pPr marL="285750" indent="-285750">
              <a:buFont typeface="Arial" panose="020B0604020202020204" pitchFamily="34" charset="0"/>
              <a:buChar char="•"/>
            </a:pPr>
            <a:r>
              <a:rPr lang="zh-TW" altLang="en-US" sz="2400" dirty="0" smtClean="0"/>
              <a:t>需求</a:t>
            </a:r>
            <a:r>
              <a:rPr lang="zh-TW" altLang="en-US" sz="2400" dirty="0"/>
              <a:t>、功能說明</a:t>
            </a:r>
            <a:endParaRPr lang="en-US" altLang="zh-TW" sz="2400" dirty="0"/>
          </a:p>
          <a:p>
            <a:pPr marL="285750" indent="-285750">
              <a:buFont typeface="Arial" panose="020B0604020202020204" pitchFamily="34" charset="0"/>
              <a:buChar char="•"/>
            </a:pPr>
            <a:endParaRPr lang="en-US" altLang="zh-TW" sz="2400" dirty="0"/>
          </a:p>
          <a:p>
            <a:pPr marL="285750" indent="-285750">
              <a:buFont typeface="Arial" panose="020B0604020202020204" pitchFamily="34" charset="0"/>
              <a:buChar char="•"/>
            </a:pPr>
            <a:r>
              <a:rPr lang="zh-TW" altLang="en-US" sz="2400" dirty="0" smtClean="0"/>
              <a:t>系統</a:t>
            </a:r>
            <a:r>
              <a:rPr lang="zh-TW" altLang="en-US" sz="2400" dirty="0"/>
              <a:t>架構圖、</a:t>
            </a:r>
            <a:r>
              <a:rPr lang="en-US" altLang="zh-TW" sz="2400" dirty="0"/>
              <a:t>app</a:t>
            </a:r>
            <a:r>
              <a:rPr lang="zh-TW" altLang="en-US" sz="2400" dirty="0"/>
              <a:t>功能架構圖、類別圖、動態圖形、使用者案例圖</a:t>
            </a:r>
            <a:endParaRPr lang="en-US" altLang="zh-TW" sz="2400" dirty="0"/>
          </a:p>
          <a:p>
            <a:pPr marL="285750" indent="-285750">
              <a:buFont typeface="Arial" panose="020B0604020202020204" pitchFamily="34" charset="0"/>
              <a:buChar char="•"/>
            </a:pPr>
            <a:endParaRPr lang="en-US" altLang="zh-TW" sz="2400" dirty="0"/>
          </a:p>
          <a:p>
            <a:pPr marL="285750" indent="-285750">
              <a:buFont typeface="Arial" panose="020B0604020202020204" pitchFamily="34" charset="0"/>
              <a:buChar char="•"/>
            </a:pPr>
            <a:r>
              <a:rPr lang="en-US" altLang="zh-TW" sz="2400" dirty="0" smtClean="0"/>
              <a:t> </a:t>
            </a:r>
            <a:r>
              <a:rPr lang="en-US" altLang="zh-TW" sz="2400" dirty="0"/>
              <a:t>UML</a:t>
            </a:r>
          </a:p>
          <a:p>
            <a:pPr marL="285750" indent="-285750">
              <a:buFont typeface="Arial" panose="020B0604020202020204" pitchFamily="34" charset="0"/>
              <a:buChar char="•"/>
            </a:pPr>
            <a:endParaRPr lang="en-US" altLang="zh-TW" sz="2400" dirty="0"/>
          </a:p>
          <a:p>
            <a:pPr marL="285750" indent="-285750">
              <a:buFont typeface="Arial" panose="020B0604020202020204" pitchFamily="34" charset="0"/>
              <a:buChar char="•"/>
            </a:pPr>
            <a:r>
              <a:rPr lang="en-US" altLang="zh-TW" sz="2400" dirty="0" smtClean="0"/>
              <a:t>Resource </a:t>
            </a:r>
            <a:r>
              <a:rPr lang="en-US" altLang="zh-TW" sz="2400" dirty="0"/>
              <a:t>Required</a:t>
            </a:r>
          </a:p>
          <a:p>
            <a:pPr marL="285750" indent="-285750">
              <a:buFont typeface="Arial" panose="020B0604020202020204" pitchFamily="34" charset="0"/>
              <a:buChar char="•"/>
            </a:pPr>
            <a:endParaRPr lang="en-US" altLang="zh-TW" sz="2400" dirty="0"/>
          </a:p>
          <a:p>
            <a:pPr marL="285750" indent="-285750">
              <a:buFont typeface="Arial" panose="020B0604020202020204" pitchFamily="34" charset="0"/>
              <a:buChar char="•"/>
            </a:pPr>
            <a:r>
              <a:rPr lang="en-US" altLang="zh-TW" sz="2400" dirty="0" smtClean="0"/>
              <a:t>Schedule</a:t>
            </a:r>
            <a:endParaRPr lang="zh-TW" altLang="en-US" sz="2400" dirty="0"/>
          </a:p>
          <a:p>
            <a:pPr marL="285750" indent="-285750">
              <a:buFont typeface="Arial" panose="020B0604020202020204" pitchFamily="34" charset="0"/>
              <a:buChar char="•"/>
            </a:pPr>
            <a:endParaRPr lang="zh-TW" altLang="zh-TW" dirty="0"/>
          </a:p>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endParaRPr lang="en-US" altLang="zh-TW" dirty="0" smtClean="0"/>
          </a:p>
          <a:p>
            <a:r>
              <a:rPr lang="zh-TW" altLang="zh-TW" dirty="0" smtClean="0"/>
              <a:t>。</a:t>
            </a:r>
            <a:endParaRPr lang="zh-TW" altLang="zh-TW" dirty="0"/>
          </a:p>
        </p:txBody>
      </p:sp>
    </p:spTree>
    <p:extLst>
      <p:ext uri="{BB962C8B-B14F-4D97-AF65-F5344CB8AC3E}">
        <p14:creationId xmlns:p14="http://schemas.microsoft.com/office/powerpoint/2010/main" val="1316950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8"/>
          <p:cNvSpPr txBox="1"/>
          <p:nvPr/>
        </p:nvSpPr>
        <p:spPr>
          <a:xfrm>
            <a:off x="1153691" y="807817"/>
            <a:ext cx="1734494" cy="923330"/>
          </a:xfrm>
          <a:prstGeom prst="rect">
            <a:avLst/>
          </a:prstGeom>
          <a:noFill/>
        </p:spPr>
        <p:txBody>
          <a:bodyPr wrap="square" rtlCol="0">
            <a:spAutoFit/>
          </a:bodyPr>
          <a:lstStyle/>
          <a:p>
            <a:pPr lvl="1"/>
            <a:r>
              <a:rPr lang="en-US" altLang="zh-CN" sz="5400" dirty="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 name="矩形 6"/>
          <p:cNvSpPr/>
          <p:nvPr/>
        </p:nvSpPr>
        <p:spPr>
          <a:xfrm>
            <a:off x="2140601" y="852734"/>
            <a:ext cx="9544718" cy="1015663"/>
          </a:xfrm>
          <a:prstGeom prst="rect">
            <a:avLst/>
          </a:prstGeom>
        </p:spPr>
        <p:txBody>
          <a:bodyPr wrap="square">
            <a:spAutoFit/>
          </a:bodyPr>
          <a:lstStyle/>
          <a:p>
            <a:r>
              <a:rPr lang="zh-TW" altLang="en-US" sz="6000" dirty="0" smtClean="0">
                <a:solidFill>
                  <a:srgbClr val="308ACA"/>
                </a:solidFill>
                <a:latin typeface="华文细黑" panose="02010600040101010101" pitchFamily="2" charset="-122"/>
                <a:ea typeface="华文细黑" panose="02010600040101010101" pitchFamily="2" charset="-122"/>
                <a:cs typeface="Segoe UI" pitchFamily="34" charset="0"/>
              </a:rPr>
              <a:t>工具</a:t>
            </a:r>
            <a:endParaRPr lang="zh-CN" altLang="en-US" sz="6000" dirty="0">
              <a:solidFill>
                <a:srgbClr val="308ACA"/>
              </a:solidFill>
              <a:latin typeface="华文细黑" panose="02010600040101010101" pitchFamily="2" charset="-122"/>
              <a:ea typeface="华文细黑" panose="02010600040101010101" pitchFamily="2" charset="-122"/>
              <a:cs typeface="Segoe UI" pitchFamily="34" charset="0"/>
            </a:endParaRPr>
          </a:p>
        </p:txBody>
      </p:sp>
      <p:sp>
        <p:nvSpPr>
          <p:cNvPr id="2" name="矩形 1"/>
          <p:cNvSpPr/>
          <p:nvPr/>
        </p:nvSpPr>
        <p:spPr>
          <a:xfrm>
            <a:off x="2888185" y="2185426"/>
            <a:ext cx="6316777" cy="5970865"/>
          </a:xfrm>
          <a:prstGeom prst="rect">
            <a:avLst/>
          </a:prstGeom>
        </p:spPr>
        <p:txBody>
          <a:bodyPr wrap="square">
            <a:spAutoFit/>
          </a:bodyPr>
          <a:lstStyle/>
          <a:p>
            <a:pPr marL="457200" indent="-457200">
              <a:buFont typeface="Arial" panose="020B0604020202020204" pitchFamily="34" charset="0"/>
              <a:buChar char="•"/>
            </a:pPr>
            <a:endParaRPr lang="en-US" altLang="zh-TW" sz="2800" dirty="0" smtClean="0"/>
          </a:p>
          <a:p>
            <a:pPr marL="457200" indent="-457200">
              <a:buFont typeface="Arial" panose="020B0604020202020204" pitchFamily="34" charset="0"/>
              <a:buChar char="•"/>
            </a:pPr>
            <a:r>
              <a:rPr lang="zh-TW" altLang="en-US" sz="2800" dirty="0" smtClean="0"/>
              <a:t>工具</a:t>
            </a:r>
            <a:r>
              <a:rPr lang="en-US" altLang="zh-TW" sz="2800" dirty="0" smtClean="0"/>
              <a:t>:       </a:t>
            </a:r>
          </a:p>
          <a:p>
            <a:r>
              <a:rPr lang="en-US" altLang="zh-TW" sz="2800" dirty="0" smtClean="0"/>
              <a:t>	</a:t>
            </a:r>
            <a:r>
              <a:rPr lang="en-US" altLang="zh-TW" sz="2800" dirty="0" err="1" smtClean="0"/>
              <a:t>Wxwidgets:GUI</a:t>
            </a:r>
            <a:r>
              <a:rPr lang="zh-TW" altLang="en-US" sz="2800" dirty="0" smtClean="0"/>
              <a:t>程式開發</a:t>
            </a:r>
            <a:endParaRPr lang="en-US" sz="2800" dirty="0"/>
          </a:p>
          <a:p>
            <a:r>
              <a:rPr lang="en-US" altLang="zh-TW" sz="2800" dirty="0" smtClean="0"/>
              <a:t>	</a:t>
            </a:r>
            <a:r>
              <a:rPr lang="en-US" altLang="zh-TW" sz="2800" dirty="0" err="1" smtClean="0"/>
              <a:t>Opencv</a:t>
            </a:r>
            <a:r>
              <a:rPr lang="en-US" altLang="zh-TW" sz="2800" dirty="0" smtClean="0"/>
              <a:t>:</a:t>
            </a:r>
            <a:r>
              <a:rPr lang="zh-TW" altLang="en-US" sz="2800" dirty="0" smtClean="0"/>
              <a:t>圖像處理</a:t>
            </a:r>
            <a:endParaRPr lang="en-US" sz="2800" dirty="0" smtClean="0"/>
          </a:p>
          <a:p>
            <a:r>
              <a:rPr lang="en-US" altLang="zh-TW" sz="2800" dirty="0" smtClean="0"/>
              <a:t>	</a:t>
            </a:r>
            <a:r>
              <a:rPr lang="en-US" altLang="zh-TW" sz="2800" dirty="0" err="1" smtClean="0"/>
              <a:t>Draw.io:UML</a:t>
            </a:r>
            <a:r>
              <a:rPr lang="zh-TW" altLang="en-US" sz="2800" dirty="0"/>
              <a:t>製作</a:t>
            </a:r>
            <a:endParaRPr lang="en-US" altLang="zh-TW"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smtClean="0"/>
          </a:p>
          <a:p>
            <a:endParaRPr lang="en-US" sz="2800" dirty="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748949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8"/>
          <p:cNvSpPr txBox="1"/>
          <p:nvPr/>
        </p:nvSpPr>
        <p:spPr>
          <a:xfrm>
            <a:off x="1153691" y="807817"/>
            <a:ext cx="1734494" cy="923330"/>
          </a:xfrm>
          <a:prstGeom prst="rect">
            <a:avLst/>
          </a:prstGeom>
          <a:noFill/>
        </p:spPr>
        <p:txBody>
          <a:bodyPr wrap="square" rtlCol="0">
            <a:spAutoFit/>
          </a:bodyPr>
          <a:lstStyle/>
          <a:p>
            <a:pPr lvl="1"/>
            <a:r>
              <a:rPr lang="en-US" altLang="zh-CN" sz="5400" dirty="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 name="矩形 6"/>
          <p:cNvSpPr/>
          <p:nvPr/>
        </p:nvSpPr>
        <p:spPr>
          <a:xfrm>
            <a:off x="2140601" y="852734"/>
            <a:ext cx="9544718" cy="1015663"/>
          </a:xfrm>
          <a:prstGeom prst="rect">
            <a:avLst/>
          </a:prstGeom>
        </p:spPr>
        <p:txBody>
          <a:bodyPr wrap="square">
            <a:spAutoFit/>
          </a:bodyPr>
          <a:lstStyle/>
          <a:p>
            <a:r>
              <a:rPr lang="zh-TW" altLang="en-US" sz="6000" dirty="0" smtClean="0">
                <a:solidFill>
                  <a:srgbClr val="308ACA"/>
                </a:solidFill>
                <a:latin typeface="华文细黑" panose="02010600040101010101" pitchFamily="2" charset="-122"/>
                <a:ea typeface="华文细黑" panose="02010600040101010101" pitchFamily="2" charset="-122"/>
                <a:cs typeface="Segoe UI" pitchFamily="34" charset="0"/>
              </a:rPr>
              <a:t>人員分</a:t>
            </a:r>
            <a:r>
              <a:rPr lang="zh-TW" altLang="en-US" sz="6000" dirty="0">
                <a:solidFill>
                  <a:srgbClr val="308ACA"/>
                </a:solidFill>
                <a:latin typeface="华文细黑" panose="02010600040101010101" pitchFamily="2" charset="-122"/>
                <a:ea typeface="华文细黑" panose="02010600040101010101" pitchFamily="2" charset="-122"/>
                <a:cs typeface="Segoe UI" pitchFamily="34" charset="0"/>
              </a:rPr>
              <a:t>配</a:t>
            </a:r>
            <a:endParaRPr lang="zh-CN" altLang="en-US" sz="6000" dirty="0">
              <a:solidFill>
                <a:srgbClr val="308ACA"/>
              </a:solidFill>
              <a:latin typeface="华文细黑" panose="02010600040101010101" pitchFamily="2" charset="-122"/>
              <a:ea typeface="华文细黑" panose="02010600040101010101" pitchFamily="2" charset="-122"/>
              <a:cs typeface="Segoe UI" pitchFamily="34" charset="0"/>
            </a:endParaRPr>
          </a:p>
        </p:txBody>
      </p:sp>
      <p:sp>
        <p:nvSpPr>
          <p:cNvPr id="2" name="矩形 1"/>
          <p:cNvSpPr/>
          <p:nvPr/>
        </p:nvSpPr>
        <p:spPr>
          <a:xfrm>
            <a:off x="2744096" y="2035004"/>
            <a:ext cx="6316777" cy="5539978"/>
          </a:xfrm>
          <a:prstGeom prst="rect">
            <a:avLst/>
          </a:prstGeom>
        </p:spPr>
        <p:txBody>
          <a:bodyPr wrap="square">
            <a:spAutoFit/>
          </a:bodyPr>
          <a:lstStyle/>
          <a:p>
            <a:pPr marL="457200" indent="-457200">
              <a:buFont typeface="Arial" panose="020B0604020202020204" pitchFamily="34" charset="0"/>
              <a:buChar char="•"/>
            </a:pPr>
            <a:endParaRPr lang="en-US" altLang="zh-TW" sz="2800" dirty="0" smtClean="0"/>
          </a:p>
          <a:p>
            <a:endParaRPr lang="en-US" altLang="zh-TW" sz="2800" dirty="0" smtClean="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dirty="0"/>
          </a:p>
        </p:txBody>
      </p:sp>
      <p:graphicFrame>
        <p:nvGraphicFramePr>
          <p:cNvPr id="3" name="表格 2"/>
          <p:cNvGraphicFramePr>
            <a:graphicFrameLocks noGrp="1"/>
          </p:cNvGraphicFramePr>
          <p:nvPr>
            <p:extLst>
              <p:ext uri="{D42A27DB-BD31-4B8C-83A1-F6EECF244321}">
                <p14:modId xmlns:p14="http://schemas.microsoft.com/office/powerpoint/2010/main" val="408607390"/>
              </p:ext>
            </p:extLst>
          </p:nvPr>
        </p:nvGraphicFramePr>
        <p:xfrm>
          <a:off x="1699225" y="1913314"/>
          <a:ext cx="8126942" cy="4830155"/>
        </p:xfrm>
        <a:graphic>
          <a:graphicData uri="http://schemas.openxmlformats.org/drawingml/2006/table">
            <a:tbl>
              <a:tblPr firstRow="1" bandRow="1">
                <a:tableStyleId>{5C22544A-7EE6-4342-B048-85BDC9FD1C3A}</a:tableStyleId>
              </a:tblPr>
              <a:tblGrid>
                <a:gridCol w="4063471">
                  <a:extLst>
                    <a:ext uri="{9D8B030D-6E8A-4147-A177-3AD203B41FA5}">
                      <a16:colId xmlns="" xmlns:a16="http://schemas.microsoft.com/office/drawing/2014/main" val="1254244143"/>
                    </a:ext>
                  </a:extLst>
                </a:gridCol>
                <a:gridCol w="4063471">
                  <a:extLst>
                    <a:ext uri="{9D8B030D-6E8A-4147-A177-3AD203B41FA5}">
                      <a16:colId xmlns="" xmlns:a16="http://schemas.microsoft.com/office/drawing/2014/main" val="2390207963"/>
                    </a:ext>
                  </a:extLst>
                </a:gridCol>
              </a:tblGrid>
              <a:tr h="370840">
                <a:tc>
                  <a:txBody>
                    <a:bodyPr/>
                    <a:lstStyle/>
                    <a:p>
                      <a:r>
                        <a:rPr lang="zh-TW" altLang="en-US" dirty="0" smtClean="0"/>
                        <a:t>姓名</a:t>
                      </a:r>
                      <a:endParaRPr lang="zh-TW" altLang="en-US" dirty="0"/>
                    </a:p>
                  </a:txBody>
                  <a:tcPr/>
                </a:tc>
                <a:tc>
                  <a:txBody>
                    <a:bodyPr/>
                    <a:lstStyle/>
                    <a:p>
                      <a:r>
                        <a:rPr lang="zh-TW" altLang="en-US" dirty="0" smtClean="0"/>
                        <a:t>工作內容</a:t>
                      </a:r>
                      <a:endParaRPr lang="zh-TW" altLang="en-US" dirty="0"/>
                    </a:p>
                  </a:txBody>
                  <a:tcPr/>
                </a:tc>
                <a:extLst>
                  <a:ext uri="{0D108BD9-81ED-4DB2-BD59-A6C34878D82A}">
                    <a16:rowId xmlns="" xmlns:a16="http://schemas.microsoft.com/office/drawing/2014/main" val="4172840006"/>
                  </a:ext>
                </a:extLst>
              </a:tr>
              <a:tr h="1807555">
                <a:tc>
                  <a:txBody>
                    <a:bodyPr/>
                    <a:lstStyle/>
                    <a:p>
                      <a:r>
                        <a:rPr lang="zh-TW" altLang="en-US" dirty="0" smtClean="0"/>
                        <a:t>周耿賢</a:t>
                      </a:r>
                      <a:endParaRPr lang="zh-TW" altLang="en-US" dirty="0"/>
                    </a:p>
                  </a:txBody>
                  <a:tcPr/>
                </a:tc>
                <a:tc>
                  <a:txBody>
                    <a:bodyPr/>
                    <a:lstStyle/>
                    <a:p>
                      <a:r>
                        <a:rPr lang="zh-TW" altLang="en-US" dirty="0" smtClean="0"/>
                        <a:t>摘要</a:t>
                      </a:r>
                      <a:r>
                        <a:rPr lang="en-US" altLang="zh-TW" dirty="0" smtClean="0"/>
                        <a:t>.</a:t>
                      </a:r>
                      <a:r>
                        <a:rPr lang="zh-TW" altLang="en-US" dirty="0" smtClean="0"/>
                        <a:t>研究動機</a:t>
                      </a:r>
                      <a:r>
                        <a:rPr lang="en-US" altLang="zh-TW" dirty="0" smtClean="0"/>
                        <a:t>.</a:t>
                      </a:r>
                      <a:r>
                        <a:rPr lang="zh-TW" altLang="en-US" dirty="0" smtClean="0"/>
                        <a:t>研究目的</a:t>
                      </a:r>
                      <a:endParaRPr lang="zh-TW" altLang="en-US" dirty="0"/>
                    </a:p>
                    <a:p>
                      <a:r>
                        <a:rPr lang="zh-TW" altLang="en-US" dirty="0" smtClean="0"/>
                        <a:t>需求分析</a:t>
                      </a:r>
                      <a:endParaRPr lang="zh-TW" altLang="en-US" dirty="0"/>
                    </a:p>
                    <a:p>
                      <a:r>
                        <a:rPr lang="zh-TW" altLang="en-US" dirty="0" smtClean="0"/>
                        <a:t>功能說明</a:t>
                      </a:r>
                      <a:endParaRPr lang="zh-TW" altLang="en-US" dirty="0"/>
                    </a:p>
                    <a:p>
                      <a:r>
                        <a:rPr lang="zh-TW" altLang="en-US" dirty="0" smtClean="0"/>
                        <a:t>運作模式</a:t>
                      </a:r>
                      <a:endParaRPr lang="zh-TW" altLang="en-US" dirty="0"/>
                    </a:p>
                    <a:p>
                      <a:r>
                        <a:rPr lang="zh-TW" altLang="en-US" dirty="0" smtClean="0"/>
                        <a:t>功能架構圖</a:t>
                      </a:r>
                      <a:endParaRPr lang="zh-TW" altLang="en-US" dirty="0"/>
                    </a:p>
                    <a:p>
                      <a:r>
                        <a:rPr lang="en-US" altLang="zh-TW" dirty="0" smtClean="0"/>
                        <a:t>WORD</a:t>
                      </a:r>
                      <a:r>
                        <a:rPr lang="zh-TW" altLang="en-US" dirty="0" smtClean="0"/>
                        <a:t>製作</a:t>
                      </a:r>
                      <a:endParaRPr lang="zh-TW" altLang="en-US" dirty="0"/>
                    </a:p>
                  </a:txBody>
                  <a:tcPr/>
                </a:tc>
                <a:extLst>
                  <a:ext uri="{0D108BD9-81ED-4DB2-BD59-A6C34878D82A}">
                    <a16:rowId xmlns="" xmlns:a16="http://schemas.microsoft.com/office/drawing/2014/main" val="3326723882"/>
                  </a:ext>
                </a:extLst>
              </a:tr>
              <a:tr h="1089891">
                <a:tc>
                  <a:txBody>
                    <a:bodyPr/>
                    <a:lstStyle/>
                    <a:p>
                      <a:r>
                        <a:rPr lang="zh-TW" altLang="en-US" dirty="0" smtClean="0"/>
                        <a:t>洪梓豐</a:t>
                      </a:r>
                      <a:endParaRPr lang="zh-TW" altLang="en-US" dirty="0"/>
                    </a:p>
                  </a:txBody>
                  <a:tcPr/>
                </a:tc>
                <a:tc>
                  <a:txBody>
                    <a:bodyPr/>
                    <a:lstStyle/>
                    <a:p>
                      <a:r>
                        <a:rPr lang="zh-TW" altLang="en-US" dirty="0" smtClean="0"/>
                        <a:t>前言</a:t>
                      </a:r>
                      <a:endParaRPr lang="zh-TW" altLang="en-US" dirty="0"/>
                    </a:p>
                    <a:p>
                      <a:r>
                        <a:rPr lang="en-US" altLang="zh-TW" dirty="0" smtClean="0"/>
                        <a:t>GUI</a:t>
                      </a:r>
                      <a:r>
                        <a:rPr lang="zh-TW" altLang="en-US" dirty="0" smtClean="0"/>
                        <a:t>畫面設計</a:t>
                      </a:r>
                      <a:endParaRPr lang="zh-TW" altLang="en-US" dirty="0"/>
                    </a:p>
                    <a:p>
                      <a:r>
                        <a:rPr lang="zh-TW" altLang="en-US" dirty="0" smtClean="0"/>
                        <a:t>擬定專題行程</a:t>
                      </a:r>
                      <a:endParaRPr lang="en-US" altLang="zh-TW" dirty="0" smtClean="0"/>
                    </a:p>
                    <a:p>
                      <a:r>
                        <a:rPr lang="zh-TW" altLang="en-US" dirty="0" smtClean="0"/>
                        <a:t>動態圖形</a:t>
                      </a:r>
                      <a:endParaRPr lang="zh-TW" altLang="en-US" dirty="0"/>
                    </a:p>
                  </a:txBody>
                  <a:tcPr/>
                </a:tc>
                <a:extLst>
                  <a:ext uri="{0D108BD9-81ED-4DB2-BD59-A6C34878D82A}">
                    <a16:rowId xmlns="" xmlns:a16="http://schemas.microsoft.com/office/drawing/2014/main" val="289507829"/>
                  </a:ext>
                </a:extLst>
              </a:tr>
              <a:tr h="741680">
                <a:tc>
                  <a:txBody>
                    <a:bodyPr/>
                    <a:lstStyle/>
                    <a:p>
                      <a:r>
                        <a:rPr lang="zh-TW" altLang="en-US" dirty="0" smtClean="0"/>
                        <a:t>蔡沅信</a:t>
                      </a:r>
                      <a:endParaRPr lang="zh-TW" altLang="en-US" dirty="0"/>
                    </a:p>
                  </a:txBody>
                  <a:tcPr/>
                </a:tc>
                <a:tc>
                  <a:txBody>
                    <a:bodyPr/>
                    <a:lstStyle/>
                    <a:p>
                      <a:r>
                        <a:rPr lang="zh-TW" altLang="en-US" dirty="0" smtClean="0"/>
                        <a:t>快速圖形標註器架構</a:t>
                      </a:r>
                      <a:endParaRPr lang="zh-TW" altLang="en-US" dirty="0"/>
                    </a:p>
                    <a:p>
                      <a:r>
                        <a:rPr lang="zh-TW" altLang="en-US" dirty="0" smtClean="0"/>
                        <a:t>使用案例圖</a:t>
                      </a:r>
                      <a:endParaRPr lang="en-US" altLang="zh-TW" dirty="0" smtClean="0"/>
                    </a:p>
                    <a:p>
                      <a:r>
                        <a:rPr lang="zh-TW" altLang="en-US" dirty="0" smtClean="0"/>
                        <a:t>類別圖</a:t>
                      </a:r>
                      <a:endParaRPr lang="en-US" altLang="zh-TW" dirty="0" smtClean="0"/>
                    </a:p>
                    <a:p>
                      <a:pPr marL="0" marR="0" lvl="0" indent="0" algn="l" defTabSz="914309" rtl="0" eaLnBrk="1" fontAlgn="auto" latinLnBrk="0" hangingPunct="1">
                        <a:lnSpc>
                          <a:spcPct val="100000"/>
                        </a:lnSpc>
                        <a:spcBef>
                          <a:spcPts val="0"/>
                        </a:spcBef>
                        <a:spcAft>
                          <a:spcPts val="0"/>
                        </a:spcAft>
                        <a:buClrTx/>
                        <a:buSzTx/>
                        <a:buFontTx/>
                        <a:buNone/>
                        <a:tabLst/>
                        <a:defRPr/>
                      </a:pPr>
                      <a:r>
                        <a:rPr lang="zh-TW" altLang="en-US" dirty="0" smtClean="0"/>
                        <a:t>設計系統架構</a:t>
                      </a:r>
                    </a:p>
                    <a:p>
                      <a:endParaRPr lang="zh-TW" altLang="en-US" dirty="0"/>
                    </a:p>
                  </a:txBody>
                  <a:tcPr/>
                </a:tc>
                <a:extLst>
                  <a:ext uri="{0D108BD9-81ED-4DB2-BD59-A6C34878D82A}">
                    <a16:rowId xmlns="" xmlns:a16="http://schemas.microsoft.com/office/drawing/2014/main" val="842912725"/>
                  </a:ext>
                </a:extLst>
              </a:tr>
            </a:tbl>
          </a:graphicData>
        </a:graphic>
      </p:graphicFrame>
    </p:spTree>
    <p:extLst>
      <p:ext uri="{BB962C8B-B14F-4D97-AF65-F5344CB8AC3E}">
        <p14:creationId xmlns:p14="http://schemas.microsoft.com/office/powerpoint/2010/main" val="3933531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20057" y="2663763"/>
            <a:ext cx="6122189" cy="3046988"/>
          </a:xfrm>
          <a:prstGeom prst="rect">
            <a:avLst/>
          </a:prstGeom>
        </p:spPr>
        <p:txBody>
          <a:bodyPr wrap="none">
            <a:spAutoFit/>
          </a:bodyPr>
          <a:lstStyle/>
          <a:p>
            <a:r>
              <a:rPr lang="en-US" altLang="zh-TW" sz="9600" dirty="0" smtClean="0">
                <a:solidFill>
                  <a:srgbClr val="308ACA"/>
                </a:solidFill>
                <a:latin typeface="华文细黑" panose="02010600040101010101" pitchFamily="2" charset="-122"/>
                <a:ea typeface="华文细黑" panose="02010600040101010101" pitchFamily="2" charset="-122"/>
                <a:cs typeface="Segoe UI" pitchFamily="34" charset="0"/>
              </a:rPr>
              <a:t>Schedule</a:t>
            </a:r>
            <a:endParaRPr lang="zh-CN" altLang="en-US" sz="9600" dirty="0">
              <a:solidFill>
                <a:srgbClr val="308ACA"/>
              </a:solidFill>
              <a:latin typeface="华文细黑" panose="02010600040101010101" pitchFamily="2" charset="-122"/>
              <a:ea typeface="华文细黑" panose="02010600040101010101" pitchFamily="2" charset="-122"/>
              <a:cs typeface="Segoe UI" pitchFamily="34" charset="0"/>
            </a:endParaRPr>
          </a:p>
          <a:p>
            <a:endParaRPr lang="en-US" altLang="zh-TW" sz="9600" dirty="0">
              <a:solidFill>
                <a:srgbClr val="308ACA"/>
              </a:solidFill>
              <a:latin typeface="华文细黑" panose="02010600040101010101" pitchFamily="2" charset="-122"/>
              <a:ea typeface="华文细黑" panose="02010600040101010101" pitchFamily="2" charset="-122"/>
              <a:cs typeface="Segoe UI" pitchFamily="34" charset="0"/>
            </a:endParaRPr>
          </a:p>
        </p:txBody>
      </p:sp>
    </p:spTree>
    <p:extLst>
      <p:ext uri="{BB962C8B-B14F-4D97-AF65-F5344CB8AC3E}">
        <p14:creationId xmlns:p14="http://schemas.microsoft.com/office/powerpoint/2010/main" val="1461900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504706708"/>
              </p:ext>
            </p:extLst>
          </p:nvPr>
        </p:nvGraphicFramePr>
        <p:xfrm>
          <a:off x="1983609" y="2163808"/>
          <a:ext cx="8126944" cy="3134360"/>
        </p:xfrm>
        <a:graphic>
          <a:graphicData uri="http://schemas.openxmlformats.org/drawingml/2006/table">
            <a:tbl>
              <a:tblPr firstRow="1" bandRow="1">
                <a:tableStyleId>{5C22544A-7EE6-4342-B048-85BDC9FD1C3A}</a:tableStyleId>
              </a:tblPr>
              <a:tblGrid>
                <a:gridCol w="2031736">
                  <a:extLst>
                    <a:ext uri="{9D8B030D-6E8A-4147-A177-3AD203B41FA5}">
                      <a16:colId xmlns="" xmlns:a16="http://schemas.microsoft.com/office/drawing/2014/main" val="1906742142"/>
                    </a:ext>
                  </a:extLst>
                </a:gridCol>
                <a:gridCol w="2031736">
                  <a:extLst>
                    <a:ext uri="{9D8B030D-6E8A-4147-A177-3AD203B41FA5}">
                      <a16:colId xmlns="" xmlns:a16="http://schemas.microsoft.com/office/drawing/2014/main" val="1525242103"/>
                    </a:ext>
                  </a:extLst>
                </a:gridCol>
                <a:gridCol w="2031736">
                  <a:extLst>
                    <a:ext uri="{9D8B030D-6E8A-4147-A177-3AD203B41FA5}">
                      <a16:colId xmlns="" xmlns:a16="http://schemas.microsoft.com/office/drawing/2014/main" val="452001536"/>
                    </a:ext>
                  </a:extLst>
                </a:gridCol>
                <a:gridCol w="2031736">
                  <a:extLst>
                    <a:ext uri="{9D8B030D-6E8A-4147-A177-3AD203B41FA5}">
                      <a16:colId xmlns="" xmlns:a16="http://schemas.microsoft.com/office/drawing/2014/main" val="518138780"/>
                    </a:ext>
                  </a:extLst>
                </a:gridCol>
              </a:tblGrid>
              <a:tr h="370840">
                <a:tc>
                  <a:txBody>
                    <a:bodyPr/>
                    <a:lstStyle/>
                    <a:p>
                      <a:pPr algn="ctr"/>
                      <a:r>
                        <a:rPr lang="zh-TW" altLang="en-US" dirty="0" smtClean="0"/>
                        <a:t>日期</a:t>
                      </a:r>
                      <a:endParaRPr lang="en-US" dirty="0"/>
                    </a:p>
                  </a:txBody>
                  <a:tcPr/>
                </a:tc>
                <a:tc>
                  <a:txBody>
                    <a:bodyPr/>
                    <a:lstStyle/>
                    <a:p>
                      <a:pPr algn="ctr"/>
                      <a:r>
                        <a:rPr lang="zh-TW" altLang="en-US" dirty="0" smtClean="0"/>
                        <a:t>行程</a:t>
                      </a:r>
                      <a:endParaRPr lang="en-US" dirty="0"/>
                    </a:p>
                  </a:txBody>
                  <a:tcPr/>
                </a:tc>
                <a:tc>
                  <a:txBody>
                    <a:bodyPr/>
                    <a:lstStyle/>
                    <a:p>
                      <a:pPr algn="ctr"/>
                      <a:r>
                        <a:rPr lang="zh-TW" altLang="en-US" dirty="0" smtClean="0"/>
                        <a:t>日期</a:t>
                      </a:r>
                      <a:endParaRPr lang="en-US" dirty="0"/>
                    </a:p>
                  </a:txBody>
                  <a:tcPr/>
                </a:tc>
                <a:tc>
                  <a:txBody>
                    <a:bodyPr/>
                    <a:lstStyle/>
                    <a:p>
                      <a:pPr algn="ctr"/>
                      <a:r>
                        <a:rPr lang="zh-TW" altLang="en-US" dirty="0" smtClean="0"/>
                        <a:t>行程</a:t>
                      </a:r>
                      <a:endParaRPr lang="en-US" dirty="0"/>
                    </a:p>
                  </a:txBody>
                  <a:tcPr/>
                </a:tc>
                <a:extLst>
                  <a:ext uri="{0D108BD9-81ED-4DB2-BD59-A6C34878D82A}">
                    <a16:rowId xmlns="" xmlns:a16="http://schemas.microsoft.com/office/drawing/2014/main" val="2933278462"/>
                  </a:ext>
                </a:extLst>
              </a:tr>
              <a:tr h="370840">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en-US" altLang="zh-TW" sz="1800" dirty="0" smtClean="0"/>
                        <a:t>10/03</a:t>
                      </a:r>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zh-TW" altLang="en-US" sz="1800" dirty="0" smtClean="0"/>
                        <a:t>提出想法</a:t>
                      </a:r>
                      <a:endParaRPr lang="en-US" dirty="0"/>
                    </a:p>
                  </a:txBody>
                  <a:tcPr/>
                </a:tc>
                <a:tc>
                  <a:txBody>
                    <a:bodyPr/>
                    <a:lstStyle/>
                    <a:p>
                      <a:pPr algn="ctr"/>
                      <a:r>
                        <a:rPr lang="en-US" altLang="zh-TW" dirty="0" smtClean="0"/>
                        <a:t>10/27</a:t>
                      </a:r>
                      <a:endParaRPr lang="en-US" dirty="0"/>
                    </a:p>
                  </a:txBody>
                  <a:tcPr/>
                </a:tc>
                <a:tc>
                  <a:txBody>
                    <a:bodyPr/>
                    <a:lstStyle/>
                    <a:p>
                      <a:pPr algn="ctr"/>
                      <a:r>
                        <a:rPr lang="zh-TW" altLang="en-US" sz="1800" dirty="0" smtClean="0">
                          <a:latin typeface="微軟正黑體" panose="020B0604030504040204" pitchFamily="34" charset="-120"/>
                          <a:ea typeface="微軟正黑體" panose="020B0604030504040204" pitchFamily="34" charset="-120"/>
                        </a:rPr>
                        <a:t>系統架構發想</a:t>
                      </a:r>
                      <a:endParaRPr lang="zh-TW" altLang="en-US" sz="1800" dirty="0">
                        <a:latin typeface="微軟正黑體" panose="020B0604030504040204" pitchFamily="34" charset="-120"/>
                        <a:ea typeface="微軟正黑體" panose="020B0604030504040204" pitchFamily="34" charset="-120"/>
                      </a:endParaRPr>
                    </a:p>
                  </a:txBody>
                  <a:tcPr/>
                </a:tc>
                <a:extLst>
                  <a:ext uri="{0D108BD9-81ED-4DB2-BD59-A6C34878D82A}">
                    <a16:rowId xmlns="" xmlns:a16="http://schemas.microsoft.com/office/drawing/2014/main" val="2448352093"/>
                  </a:ext>
                </a:extLst>
              </a:tr>
              <a:tr h="370840">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en-US" altLang="zh-TW" dirty="0" smtClean="0"/>
                        <a:t>10/07</a:t>
                      </a:r>
                      <a:endParaRPr lang="en-US" dirty="0" smtClean="0"/>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zh-TW" altLang="en-US" sz="1800" dirty="0" smtClean="0"/>
                        <a:t>訂定題目</a:t>
                      </a:r>
                      <a:endParaRPr lang="en-US" altLang="zh-TW" sz="1800" dirty="0" smtClean="0"/>
                    </a:p>
                  </a:txBody>
                  <a:tcPr/>
                </a:tc>
                <a:tc>
                  <a:txBody>
                    <a:bodyPr/>
                    <a:lstStyle/>
                    <a:p>
                      <a:pPr algn="ctr"/>
                      <a:r>
                        <a:rPr lang="en-US" altLang="zh-TW" dirty="0" smtClean="0"/>
                        <a:t>10/28</a:t>
                      </a:r>
                      <a:endParaRPr lang="en-US" dirty="0"/>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zh-TW" altLang="en-US" sz="1800" dirty="0" smtClean="0">
                          <a:latin typeface="微軟正黑體" panose="020B0604030504040204" pitchFamily="34" charset="-120"/>
                          <a:ea typeface="微軟正黑體" panose="020B0604030504040204" pitchFamily="34" charset="-120"/>
                        </a:rPr>
                        <a:t>畫出系統架構圖</a:t>
                      </a:r>
                    </a:p>
                  </a:txBody>
                  <a:tcPr/>
                </a:tc>
                <a:extLst>
                  <a:ext uri="{0D108BD9-81ED-4DB2-BD59-A6C34878D82A}">
                    <a16:rowId xmlns="" xmlns:a16="http://schemas.microsoft.com/office/drawing/2014/main" val="1745942794"/>
                  </a:ext>
                </a:extLst>
              </a:tr>
              <a:tr h="370840">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en-US" altLang="zh-TW" sz="1800" dirty="0" smtClean="0"/>
                        <a:t>10/08</a:t>
                      </a:r>
                      <a:endParaRPr lang="en-US" dirty="0" smtClean="0"/>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zh-TW" altLang="en-US" sz="1800" dirty="0" smtClean="0"/>
                        <a:t>了解題目內容</a:t>
                      </a:r>
                      <a:endParaRPr lang="en-US" altLang="zh-TW" sz="1800" dirty="0" smtClean="0"/>
                    </a:p>
                  </a:txBody>
                  <a:tcPr/>
                </a:tc>
                <a:tc>
                  <a:txBody>
                    <a:bodyPr/>
                    <a:lstStyle/>
                    <a:p>
                      <a:pPr algn="ctr"/>
                      <a:r>
                        <a:rPr lang="en-US" altLang="zh-TW" dirty="0" smtClean="0"/>
                        <a:t>10/28</a:t>
                      </a:r>
                      <a:endParaRPr lang="en-US" dirty="0"/>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lang="zh-TW" altLang="en-US" sz="1800" dirty="0" smtClean="0">
                          <a:latin typeface="微軟正黑體" panose="020B0604030504040204" pitchFamily="34" charset="-120"/>
                          <a:ea typeface="微軟正黑體" panose="020B0604030504040204" pitchFamily="34" charset="-120"/>
                        </a:rPr>
                        <a:t>畫出使用者範例圖</a:t>
                      </a:r>
                    </a:p>
                  </a:txBody>
                  <a:tcPr/>
                </a:tc>
                <a:extLst>
                  <a:ext uri="{0D108BD9-81ED-4DB2-BD59-A6C34878D82A}">
                    <a16:rowId xmlns="" xmlns:a16="http://schemas.microsoft.com/office/drawing/2014/main" val="1234033040"/>
                  </a:ext>
                </a:extLst>
              </a:tr>
              <a:tr h="370840">
                <a:tc>
                  <a:txBody>
                    <a:bodyPr/>
                    <a:lstStyle/>
                    <a:p>
                      <a:pPr algn="ctr"/>
                      <a:r>
                        <a:rPr lang="en-US" altLang="zh-TW" dirty="0" smtClean="0"/>
                        <a:t>10/17</a:t>
                      </a:r>
                      <a:endParaRPr lang="en-US" dirty="0"/>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lang="zh-TW" altLang="en-US" sz="1800" dirty="0" smtClean="0">
                          <a:latin typeface="微軟正黑體" panose="020B0604030504040204" pitchFamily="34" charset="-120"/>
                          <a:ea typeface="微軟正黑體" panose="020B0604030504040204" pitchFamily="34" charset="-120"/>
                        </a:rPr>
                        <a:t>觀察背景趨勢</a:t>
                      </a:r>
                    </a:p>
                    <a:p>
                      <a:pPr marL="0" marR="0" indent="0" algn="ctr" defTabSz="914309" rtl="0" eaLnBrk="1" fontAlgn="auto" latinLnBrk="0" hangingPunct="1">
                        <a:lnSpc>
                          <a:spcPct val="100000"/>
                        </a:lnSpc>
                        <a:spcBef>
                          <a:spcPts val="0"/>
                        </a:spcBef>
                        <a:spcAft>
                          <a:spcPts val="0"/>
                        </a:spcAft>
                        <a:buClrTx/>
                        <a:buSzTx/>
                        <a:buFontTx/>
                        <a:buNone/>
                        <a:tabLst/>
                        <a:defRPr/>
                      </a:pPr>
                      <a:r>
                        <a:rPr lang="zh-TW" altLang="en-US" dirty="0" smtClean="0"/>
                        <a:t>、</a:t>
                      </a:r>
                      <a:r>
                        <a:rPr lang="zh-TW" altLang="en-US" sz="1800" dirty="0" smtClean="0">
                          <a:latin typeface="微軟正黑體" panose="020B0604030504040204" pitchFamily="34" charset="-120"/>
                          <a:ea typeface="微軟正黑體" panose="020B0604030504040204" pitchFamily="34" charset="-120"/>
                        </a:rPr>
                        <a:t>撰寫研究動機</a:t>
                      </a:r>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en-US" altLang="zh-TW" sz="1800" dirty="0" smtClean="0"/>
                        <a:t>10/31</a:t>
                      </a:r>
                      <a:endParaRPr lang="en-US" dirty="0"/>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en-US" altLang="zh-TW" sz="1800" dirty="0" smtClean="0"/>
                        <a:t>GUI</a:t>
                      </a:r>
                      <a:r>
                        <a:rPr lang="zh-TW" altLang="en-US" sz="1800" dirty="0" smtClean="0"/>
                        <a:t>畫面設計</a:t>
                      </a:r>
                      <a:endParaRPr lang="en-US" altLang="zh-TW" sz="1800" dirty="0" smtClean="0"/>
                    </a:p>
                    <a:p>
                      <a:pPr marL="0" marR="0" indent="0" algn="ctr" defTabSz="914309" rtl="0" eaLnBrk="1" fontAlgn="auto" latinLnBrk="0" hangingPunct="1">
                        <a:lnSpc>
                          <a:spcPct val="100000"/>
                        </a:lnSpc>
                        <a:spcBef>
                          <a:spcPts val="0"/>
                        </a:spcBef>
                        <a:spcAft>
                          <a:spcPts val="0"/>
                        </a:spcAft>
                        <a:buClrTx/>
                        <a:buSzTx/>
                        <a:buFontTx/>
                        <a:buNone/>
                        <a:tabLst/>
                        <a:defRPr/>
                      </a:pPr>
                      <a:r>
                        <a:rPr lang="zh-TW" altLang="en-US" sz="1800" dirty="0" smtClean="0"/>
                        <a:t>，設計運作行為圖</a:t>
                      </a:r>
                      <a:endParaRPr lang="en-US" sz="1800" dirty="0" smtClean="0"/>
                    </a:p>
                  </a:txBody>
                  <a:tcPr/>
                </a:tc>
                <a:extLst>
                  <a:ext uri="{0D108BD9-81ED-4DB2-BD59-A6C34878D82A}">
                    <a16:rowId xmlns="" xmlns:a16="http://schemas.microsoft.com/office/drawing/2014/main" val="3048672697"/>
                  </a:ext>
                </a:extLst>
              </a:tr>
              <a:tr h="370840">
                <a:tc>
                  <a:txBody>
                    <a:bodyPr/>
                    <a:lstStyle/>
                    <a:p>
                      <a:pPr algn="ctr"/>
                      <a:r>
                        <a:rPr lang="en-US" altLang="zh-TW" dirty="0" smtClean="0"/>
                        <a:t>10/20</a:t>
                      </a:r>
                      <a:endParaRPr lang="en-US" dirty="0"/>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lang="zh-TW" altLang="en-US" sz="1800" dirty="0" smtClean="0">
                          <a:latin typeface="微軟正黑體" panose="020B0604030504040204" pitchFamily="34" charset="-120"/>
                          <a:ea typeface="微軟正黑體" panose="020B0604030504040204" pitchFamily="34" charset="-120"/>
                        </a:rPr>
                        <a:t>功能結構發想</a:t>
                      </a:r>
                    </a:p>
                  </a:txBody>
                  <a:tcPr/>
                </a:tc>
                <a:tc>
                  <a:txBody>
                    <a:bodyPr/>
                    <a:lstStyle/>
                    <a:p>
                      <a:pPr algn="ctr"/>
                      <a:r>
                        <a:rPr lang="en-US" altLang="zh-TW" dirty="0" smtClean="0"/>
                        <a:t>11/02</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800" dirty="0" smtClean="0">
                          <a:latin typeface="微軟正黑體" panose="020B0604030504040204" pitchFamily="34" charset="-120"/>
                          <a:ea typeface="微軟正黑體" panose="020B0604030504040204" pitchFamily="34" charset="-120"/>
                        </a:rPr>
                        <a:t>填寫功能說明</a:t>
                      </a:r>
                      <a:endParaRPr lang="en-US" altLang="zh-TW" sz="1800" dirty="0">
                        <a:latin typeface="微軟正黑體" panose="020B0604030504040204" pitchFamily="34" charset="-120"/>
                        <a:ea typeface="微軟正黑體" panose="020B0604030504040204" pitchFamily="34" charset="-120"/>
                      </a:endParaRPr>
                    </a:p>
                  </a:txBody>
                  <a:tcPr/>
                </a:tc>
                <a:extLst>
                  <a:ext uri="{0D108BD9-81ED-4DB2-BD59-A6C34878D82A}">
                    <a16:rowId xmlns="" xmlns:a16="http://schemas.microsoft.com/office/drawing/2014/main" val="1249864937"/>
                  </a:ext>
                </a:extLst>
              </a:tr>
              <a:tr h="370840">
                <a:tc>
                  <a:txBody>
                    <a:bodyPr/>
                    <a:lstStyle/>
                    <a:p>
                      <a:pPr algn="ctr"/>
                      <a:r>
                        <a:rPr lang="en-US" altLang="zh-TW" dirty="0" smtClean="0"/>
                        <a:t>10/25</a:t>
                      </a:r>
                      <a:endParaRPr lang="en-US" dirty="0"/>
                    </a:p>
                  </a:txBody>
                  <a:tcPr/>
                </a:tc>
                <a:tc>
                  <a:txBody>
                    <a:bodyPr/>
                    <a:lstStyle/>
                    <a:p>
                      <a:pPr algn="ctr"/>
                      <a:r>
                        <a:rPr lang="zh-TW" altLang="en-US" sz="1800" dirty="0" smtClean="0"/>
                        <a:t>設計功能架構</a:t>
                      </a:r>
                      <a:endParaRPr lang="en-US" dirty="0"/>
                    </a:p>
                  </a:txBody>
                  <a:tcPr/>
                </a:tc>
                <a:tc>
                  <a:txBody>
                    <a:bodyPr/>
                    <a:lstStyle/>
                    <a:p>
                      <a:pPr algn="ctr"/>
                      <a:r>
                        <a:rPr lang="en-US" altLang="zh-TW" dirty="0" smtClean="0"/>
                        <a:t>11/03</a:t>
                      </a:r>
                      <a:endParaRPr lang="en-US" dirty="0"/>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lang="en-US" altLang="zh-TW" sz="1800" dirty="0" smtClean="0">
                          <a:latin typeface="微軟正黑體" panose="020B0604030504040204" pitchFamily="34" charset="-120"/>
                          <a:ea typeface="微軟正黑體" panose="020B0604030504040204" pitchFamily="34" charset="-120"/>
                        </a:rPr>
                        <a:t>PPT</a:t>
                      </a:r>
                      <a:r>
                        <a:rPr lang="zh-TW" altLang="en-US" sz="1800" dirty="0" smtClean="0">
                          <a:latin typeface="微軟正黑體" panose="020B0604030504040204" pitchFamily="34" charset="-120"/>
                          <a:ea typeface="微軟正黑體" panose="020B0604030504040204" pitchFamily="34" charset="-120"/>
                        </a:rPr>
                        <a:t>製作</a:t>
                      </a:r>
                      <a:r>
                        <a:rPr lang="en-US" altLang="zh-TW" sz="1800" dirty="0" smtClean="0">
                          <a:latin typeface="微軟正黑體" panose="020B0604030504040204" pitchFamily="34" charset="-120"/>
                          <a:ea typeface="微軟正黑體" panose="020B0604030504040204" pitchFamily="34" charset="-120"/>
                        </a:rPr>
                        <a:t>PPT</a:t>
                      </a:r>
                      <a:r>
                        <a:rPr lang="zh-TW" altLang="en-US" sz="1800" dirty="0" smtClean="0">
                          <a:latin typeface="微軟正黑體" panose="020B0604030504040204" pitchFamily="34" charset="-120"/>
                          <a:ea typeface="微軟正黑體" panose="020B0604030504040204" pitchFamily="34" charset="-120"/>
                        </a:rPr>
                        <a:t>製作</a:t>
                      </a:r>
                    </a:p>
                    <a:p>
                      <a:pPr marL="0" marR="0" lvl="0" indent="0" algn="ctr" defTabSz="914309" rtl="0" eaLnBrk="1" fontAlgn="auto" latinLnBrk="0" hangingPunct="1">
                        <a:lnSpc>
                          <a:spcPct val="100000"/>
                        </a:lnSpc>
                        <a:spcBef>
                          <a:spcPts val="0"/>
                        </a:spcBef>
                        <a:spcAft>
                          <a:spcPts val="0"/>
                        </a:spcAft>
                        <a:buClrTx/>
                        <a:buSzTx/>
                        <a:buFontTx/>
                        <a:buNone/>
                        <a:tabLst/>
                        <a:defRPr/>
                      </a:pPr>
                      <a:endParaRPr lang="zh-TW" altLang="en-US" sz="1800" dirty="0" smtClean="0">
                        <a:latin typeface="微軟正黑體" panose="020B0604030504040204" pitchFamily="34" charset="-120"/>
                        <a:ea typeface="微軟正黑體" panose="020B0604030504040204" pitchFamily="34" charset="-120"/>
                      </a:endParaRPr>
                    </a:p>
                  </a:txBody>
                  <a:tcPr/>
                </a:tc>
                <a:extLst>
                  <a:ext uri="{0D108BD9-81ED-4DB2-BD59-A6C34878D82A}">
                    <a16:rowId xmlns="" xmlns:a16="http://schemas.microsoft.com/office/drawing/2014/main" val="712565153"/>
                  </a:ext>
                </a:extLst>
              </a:tr>
            </a:tbl>
          </a:graphicData>
        </a:graphic>
      </p:graphicFrame>
    </p:spTree>
    <p:extLst>
      <p:ext uri="{BB962C8B-B14F-4D97-AF65-F5344CB8AC3E}">
        <p14:creationId xmlns:p14="http://schemas.microsoft.com/office/powerpoint/2010/main" val="3683133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445858023"/>
              </p:ext>
            </p:extLst>
          </p:nvPr>
        </p:nvGraphicFramePr>
        <p:xfrm>
          <a:off x="2003274" y="2293179"/>
          <a:ext cx="8126944" cy="1854200"/>
        </p:xfrm>
        <a:graphic>
          <a:graphicData uri="http://schemas.openxmlformats.org/drawingml/2006/table">
            <a:tbl>
              <a:tblPr firstRow="1" bandRow="1">
                <a:tableStyleId>{5C22544A-7EE6-4342-B048-85BDC9FD1C3A}</a:tableStyleId>
              </a:tblPr>
              <a:tblGrid>
                <a:gridCol w="2031736">
                  <a:extLst>
                    <a:ext uri="{9D8B030D-6E8A-4147-A177-3AD203B41FA5}">
                      <a16:colId xmlns="" xmlns:a16="http://schemas.microsoft.com/office/drawing/2014/main" val="2106078568"/>
                    </a:ext>
                  </a:extLst>
                </a:gridCol>
                <a:gridCol w="2031736">
                  <a:extLst>
                    <a:ext uri="{9D8B030D-6E8A-4147-A177-3AD203B41FA5}">
                      <a16:colId xmlns="" xmlns:a16="http://schemas.microsoft.com/office/drawing/2014/main" val="652487433"/>
                    </a:ext>
                  </a:extLst>
                </a:gridCol>
                <a:gridCol w="2031736">
                  <a:extLst>
                    <a:ext uri="{9D8B030D-6E8A-4147-A177-3AD203B41FA5}">
                      <a16:colId xmlns="" xmlns:a16="http://schemas.microsoft.com/office/drawing/2014/main" val="3355660952"/>
                    </a:ext>
                  </a:extLst>
                </a:gridCol>
                <a:gridCol w="2031736">
                  <a:extLst>
                    <a:ext uri="{9D8B030D-6E8A-4147-A177-3AD203B41FA5}">
                      <a16:colId xmlns="" xmlns:a16="http://schemas.microsoft.com/office/drawing/2014/main" val="1469735589"/>
                    </a:ext>
                  </a:extLst>
                </a:gridCol>
              </a:tblGrid>
              <a:tr h="370840">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zh-TW" altLang="en-US" sz="1800" dirty="0" smtClean="0">
                          <a:latin typeface="微軟正黑體" panose="020B0604030504040204" pitchFamily="34" charset="-120"/>
                          <a:ea typeface="微軟正黑體" panose="020B0604030504040204" pitchFamily="34" charset="-120"/>
                        </a:rPr>
                        <a:t>日期</a:t>
                      </a:r>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zh-TW" altLang="en-US" sz="1800" dirty="0" smtClean="0">
                          <a:latin typeface="微軟正黑體" panose="020B0604030504040204" pitchFamily="34" charset="-120"/>
                          <a:ea typeface="微軟正黑體" panose="020B0604030504040204" pitchFamily="34" charset="-120"/>
                        </a:rPr>
                        <a:t>行程</a:t>
                      </a:r>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zh-TW" altLang="en-US" sz="1800" dirty="0" smtClean="0">
                          <a:latin typeface="微軟正黑體" panose="020B0604030504040204" pitchFamily="34" charset="-120"/>
                          <a:ea typeface="微軟正黑體" panose="020B0604030504040204" pitchFamily="34" charset="-120"/>
                        </a:rPr>
                        <a:t>日期</a:t>
                      </a:r>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zh-TW" altLang="en-US" sz="1800" dirty="0" smtClean="0">
                          <a:latin typeface="微軟正黑體" panose="020B0604030504040204" pitchFamily="34" charset="-120"/>
                          <a:ea typeface="微軟正黑體" panose="020B0604030504040204" pitchFamily="34" charset="-120"/>
                        </a:rPr>
                        <a:t>行程</a:t>
                      </a:r>
                    </a:p>
                  </a:txBody>
                  <a:tcPr/>
                </a:tc>
                <a:extLst>
                  <a:ext uri="{0D108BD9-81ED-4DB2-BD59-A6C34878D82A}">
                    <a16:rowId xmlns="" xmlns:a16="http://schemas.microsoft.com/office/drawing/2014/main" val="37262817"/>
                  </a:ext>
                </a:extLst>
              </a:tr>
              <a:tr h="370840">
                <a:tc>
                  <a:txBody>
                    <a:bodyPr/>
                    <a:lstStyle/>
                    <a:p>
                      <a:pPr algn="ctr"/>
                      <a:r>
                        <a:rPr lang="en-US" altLang="zh-TW" dirty="0" smtClean="0"/>
                        <a:t>11/07</a:t>
                      </a:r>
                      <a:endParaRPr lang="en-US" dirty="0"/>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zh-TW" altLang="en-US" sz="1800" dirty="0" smtClean="0">
                          <a:latin typeface="微軟正黑體" panose="020B0604030504040204" pitchFamily="34" charset="-120"/>
                          <a:ea typeface="微軟正黑體" panose="020B0604030504040204" pitchFamily="34" charset="-120"/>
                        </a:rPr>
                        <a:t>期末提案報告</a:t>
                      </a:r>
                      <a:endParaRPr lang="en-US" altLang="zh-TW" sz="1800" dirty="0" smtClean="0">
                        <a:latin typeface="微軟正黑體" panose="020B0604030504040204" pitchFamily="34" charset="-120"/>
                        <a:ea typeface="微軟正黑體" panose="020B0604030504040204" pitchFamily="34" charset="-120"/>
                      </a:endParaRPr>
                    </a:p>
                  </a:txBody>
                  <a:tcPr/>
                </a:tc>
                <a:tc>
                  <a:txBody>
                    <a:bodyPr/>
                    <a:lstStyle/>
                    <a:p>
                      <a:pPr algn="ctr"/>
                      <a:r>
                        <a:rPr lang="en-US" altLang="zh-TW" dirty="0" smtClean="0"/>
                        <a:t>12/5</a:t>
                      </a:r>
                      <a:endParaRPr lang="en-US" dirty="0"/>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zh-CN" altLang="en-US" sz="1800" dirty="0" smtClean="0">
                          <a:latin typeface="微軟正黑體" panose="020B0604030504040204" pitchFamily="34" charset="-120"/>
                          <a:ea typeface="微軟正黑體" panose="020B0604030504040204" pitchFamily="34" charset="-120"/>
                        </a:rPr>
                        <a:t>更正</a:t>
                      </a:r>
                      <a:r>
                        <a:rPr lang="zh-TW" altLang="en-US" sz="1800" dirty="0" smtClean="0">
                          <a:latin typeface="微軟正黑體" panose="020B0604030504040204" pitchFamily="34" charset="-120"/>
                          <a:ea typeface="微軟正黑體" panose="020B0604030504040204" pitchFamily="34" charset="-120"/>
                        </a:rPr>
                        <a:t>類別圖</a:t>
                      </a:r>
                    </a:p>
                  </a:txBody>
                  <a:tcPr/>
                </a:tc>
                <a:extLst>
                  <a:ext uri="{0D108BD9-81ED-4DB2-BD59-A6C34878D82A}">
                    <a16:rowId xmlns="" xmlns:a16="http://schemas.microsoft.com/office/drawing/2014/main" val="4003139687"/>
                  </a:ext>
                </a:extLst>
              </a:tr>
              <a:tr h="370840">
                <a:tc>
                  <a:txBody>
                    <a:bodyPr/>
                    <a:lstStyle/>
                    <a:p>
                      <a:pPr algn="ctr"/>
                      <a:r>
                        <a:rPr lang="en-US" altLang="zh-TW" dirty="0" smtClean="0"/>
                        <a:t>11/11</a:t>
                      </a:r>
                      <a:endParaRPr lang="en-US" dirty="0"/>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zh-CN" altLang="en-US" sz="1800" dirty="0" smtClean="0">
                          <a:latin typeface="微軟正黑體" panose="020B0604030504040204" pitchFamily="34" charset="-120"/>
                          <a:ea typeface="微軟正黑體" panose="020B0604030504040204" pitchFamily="34" charset="-120"/>
                        </a:rPr>
                        <a:t>檢討</a:t>
                      </a:r>
                      <a:r>
                        <a:rPr lang="en-US" altLang="zh-CN" sz="1800" dirty="0" err="1" smtClean="0">
                          <a:latin typeface="微軟正黑體" panose="020B0604030504040204" pitchFamily="34" charset="-120"/>
                          <a:ea typeface="微軟正黑體" panose="020B0604030504040204" pitchFamily="34" charset="-120"/>
                        </a:rPr>
                        <a:t>ppt</a:t>
                      </a:r>
                      <a:endParaRPr lang="zh-TW" altLang="en-US" sz="1800" dirty="0" smtClean="0">
                        <a:latin typeface="微軟正黑體" panose="020B0604030504040204" pitchFamily="34" charset="-120"/>
                        <a:ea typeface="微軟正黑體" panose="020B0604030504040204" pitchFamily="34" charset="-120"/>
                      </a:endParaRPr>
                    </a:p>
                  </a:txBody>
                  <a:tcPr/>
                </a:tc>
                <a:tc>
                  <a:txBody>
                    <a:bodyPr/>
                    <a:lstStyle/>
                    <a:p>
                      <a:pPr algn="ctr"/>
                      <a:r>
                        <a:rPr lang="en-US" altLang="zh-TW" dirty="0" smtClean="0"/>
                        <a:t>12/15</a:t>
                      </a:r>
                      <a:endParaRPr lang="en-US" dirty="0"/>
                    </a:p>
                  </a:txBody>
                  <a:tcPr/>
                </a:tc>
                <a:tc>
                  <a:txBody>
                    <a:bodyPr/>
                    <a:lstStyle/>
                    <a:p>
                      <a:pPr algn="ctr"/>
                      <a:r>
                        <a:rPr lang="zh-TW" altLang="en-US" dirty="0" smtClean="0"/>
                        <a:t>畫出動態圖形</a:t>
                      </a:r>
                      <a:endParaRPr lang="en-US" dirty="0"/>
                    </a:p>
                  </a:txBody>
                  <a:tcPr/>
                </a:tc>
                <a:extLst>
                  <a:ext uri="{0D108BD9-81ED-4DB2-BD59-A6C34878D82A}">
                    <a16:rowId xmlns="" xmlns:a16="http://schemas.microsoft.com/office/drawing/2014/main" val="222083732"/>
                  </a:ext>
                </a:extLst>
              </a:tr>
              <a:tr h="370840">
                <a:tc>
                  <a:txBody>
                    <a:bodyPr/>
                    <a:lstStyle/>
                    <a:p>
                      <a:pPr algn="ctr"/>
                      <a:r>
                        <a:rPr lang="en-US" altLang="zh-TW" dirty="0" smtClean="0"/>
                        <a:t>11/20</a:t>
                      </a:r>
                      <a:endParaRPr lang="en-US" dirty="0"/>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lang="zh-TW" altLang="en-US" sz="1800" dirty="0" smtClean="0">
                          <a:latin typeface="微軟正黑體" panose="020B0604030504040204" pitchFamily="34" charset="-120"/>
                          <a:ea typeface="微軟正黑體" panose="020B0604030504040204" pitchFamily="34" charset="-120"/>
                        </a:rPr>
                        <a:t>畫</a:t>
                      </a:r>
                      <a:r>
                        <a:rPr lang="en-US" altLang="zh-TW" sz="1800" dirty="0" smtClean="0">
                          <a:latin typeface="微軟正黑體" panose="020B0604030504040204" pitchFamily="34" charset="-120"/>
                          <a:ea typeface="微軟正黑體" panose="020B0604030504040204" pitchFamily="34" charset="-120"/>
                        </a:rPr>
                        <a:t>UML</a:t>
                      </a:r>
                      <a:endParaRPr lang="zh-TW" altLang="en-US" sz="1800" dirty="0" smtClean="0">
                        <a:latin typeface="微軟正黑體" panose="020B0604030504040204" pitchFamily="34" charset="-120"/>
                        <a:ea typeface="微軟正黑體" panose="020B0604030504040204" pitchFamily="34" charset="-120"/>
                      </a:endParaRPr>
                    </a:p>
                  </a:txBody>
                  <a:tcPr/>
                </a:tc>
                <a:tc>
                  <a:txBody>
                    <a:bodyPr/>
                    <a:lstStyle/>
                    <a:p>
                      <a:pPr algn="ctr"/>
                      <a:endParaRPr lang="en-US" dirty="0"/>
                    </a:p>
                  </a:txBody>
                  <a:tcPr/>
                </a:tc>
                <a:tc>
                  <a:txBody>
                    <a:bodyPr/>
                    <a:lstStyle/>
                    <a:p>
                      <a:pPr algn="ctr"/>
                      <a:endParaRPr lang="en-US" dirty="0"/>
                    </a:p>
                  </a:txBody>
                  <a:tcPr/>
                </a:tc>
                <a:extLst>
                  <a:ext uri="{0D108BD9-81ED-4DB2-BD59-A6C34878D82A}">
                    <a16:rowId xmlns="" xmlns:a16="http://schemas.microsoft.com/office/drawing/2014/main" val="2720043274"/>
                  </a:ext>
                </a:extLst>
              </a:tr>
              <a:tr h="370840">
                <a:tc>
                  <a:txBody>
                    <a:bodyPr/>
                    <a:lstStyle/>
                    <a:p>
                      <a:pPr algn="ctr"/>
                      <a:r>
                        <a:rPr lang="en-US" altLang="zh-TW" dirty="0" smtClean="0"/>
                        <a:t>11/28</a:t>
                      </a:r>
                      <a:endParaRPr lang="en-US" dirty="0"/>
                    </a:p>
                  </a:txBody>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zh-CN" altLang="en-US" sz="1800" dirty="0" smtClean="0">
                          <a:latin typeface="微軟正黑體" panose="020B0604030504040204" pitchFamily="34" charset="-120"/>
                          <a:ea typeface="微軟正黑體" panose="020B0604030504040204" pitchFamily="34" charset="-120"/>
                        </a:rPr>
                        <a:t>更正行程表</a:t>
                      </a:r>
                      <a:endParaRPr lang="zh-TW" altLang="en-US" sz="1800" dirty="0" smtClean="0">
                        <a:latin typeface="微軟正黑體" panose="020B0604030504040204" pitchFamily="34" charset="-120"/>
                        <a:ea typeface="微軟正黑體" panose="020B0604030504040204" pitchFamily="34" charset="-120"/>
                      </a:endParaRPr>
                    </a:p>
                  </a:txBody>
                  <a:tcPr/>
                </a:tc>
                <a:tc>
                  <a:txBody>
                    <a:bodyPr/>
                    <a:lstStyle/>
                    <a:p>
                      <a:pPr algn="ctr"/>
                      <a:endParaRPr lang="en-US"/>
                    </a:p>
                  </a:txBody>
                  <a:tcPr/>
                </a:tc>
                <a:tc>
                  <a:txBody>
                    <a:bodyPr/>
                    <a:lstStyle/>
                    <a:p>
                      <a:pPr algn="ctr"/>
                      <a:endParaRPr lang="en-US" dirty="0"/>
                    </a:p>
                  </a:txBody>
                  <a:tcPr/>
                </a:tc>
                <a:extLst>
                  <a:ext uri="{0D108BD9-81ED-4DB2-BD59-A6C34878D82A}">
                    <a16:rowId xmlns="" xmlns:a16="http://schemas.microsoft.com/office/drawing/2014/main" val="1754704038"/>
                  </a:ext>
                </a:extLst>
              </a:tr>
            </a:tbl>
          </a:graphicData>
        </a:graphic>
      </p:graphicFrame>
    </p:spTree>
    <p:extLst>
      <p:ext uri="{BB962C8B-B14F-4D97-AF65-F5344CB8AC3E}">
        <p14:creationId xmlns:p14="http://schemas.microsoft.com/office/powerpoint/2010/main" val="84546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096281" y="1470860"/>
            <a:ext cx="3916280" cy="391628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2" name="矩形 1"/>
          <p:cNvSpPr/>
          <p:nvPr/>
        </p:nvSpPr>
        <p:spPr>
          <a:xfrm>
            <a:off x="4074553" y="2893774"/>
            <a:ext cx="3959738" cy="1323439"/>
          </a:xfrm>
          <a:prstGeom prst="rect">
            <a:avLst/>
          </a:prstGeom>
          <a:noFill/>
        </p:spPr>
        <p:txBody>
          <a:bodyPr wrap="none">
            <a:spAutoFit/>
          </a:bodyPr>
          <a:lstStyle/>
          <a:p>
            <a:pPr algn="ctr"/>
            <a:r>
              <a:rPr lang="en-US" altLang="zh-CN" sz="8000" dirty="0">
                <a:latin typeface="华文细黑" panose="02010600040101010101" pitchFamily="2" charset="-122"/>
                <a:ea typeface="华文细黑" panose="02010600040101010101" pitchFamily="2" charset="-122"/>
                <a:cs typeface="Segoe UI" pitchFamily="34" charset="0"/>
              </a:rPr>
              <a:t>THANKS</a:t>
            </a:r>
            <a:endParaRPr lang="zh-CN" altLang="en-US" sz="8000" dirty="0">
              <a:latin typeface="华文细黑" panose="02010600040101010101" pitchFamily="2" charset="-122"/>
              <a:ea typeface="华文细黑" panose="02010600040101010101" pitchFamily="2" charset="-122"/>
            </a:endParaRPr>
          </a:p>
        </p:txBody>
      </p:sp>
      <p:sp>
        <p:nvSpPr>
          <p:cNvPr id="5" name="椭圆 4"/>
          <p:cNvSpPr/>
          <p:nvPr/>
        </p:nvSpPr>
        <p:spPr>
          <a:xfrm>
            <a:off x="9579609" y="3429000"/>
            <a:ext cx="1576426" cy="1576426"/>
          </a:xfrm>
          <a:prstGeom prst="ellips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endParaRPr>
          </a:p>
        </p:txBody>
      </p:sp>
      <p:sp>
        <p:nvSpPr>
          <p:cNvPr id="6" name="椭圆 5"/>
          <p:cNvSpPr/>
          <p:nvPr/>
        </p:nvSpPr>
        <p:spPr>
          <a:xfrm>
            <a:off x="8859745" y="1405087"/>
            <a:ext cx="986879" cy="98687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7" name="椭圆 6"/>
          <p:cNvSpPr/>
          <p:nvPr/>
        </p:nvSpPr>
        <p:spPr>
          <a:xfrm>
            <a:off x="878952" y="1668776"/>
            <a:ext cx="1850903" cy="1850903"/>
          </a:xfrm>
          <a:prstGeom prst="ellipse">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779357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95590" y="2614941"/>
            <a:ext cx="2646878" cy="1569660"/>
          </a:xfrm>
          <a:prstGeom prst="rect">
            <a:avLst/>
          </a:prstGeom>
        </p:spPr>
        <p:txBody>
          <a:bodyPr wrap="none">
            <a:spAutoFit/>
          </a:bodyPr>
          <a:lstStyle/>
          <a:p>
            <a:r>
              <a:rPr lang="zh-TW" altLang="en-US" sz="9600" dirty="0">
                <a:solidFill>
                  <a:srgbClr val="308ACA"/>
                </a:solidFill>
                <a:latin typeface="华文细黑" panose="02010600040101010101" pitchFamily="2" charset="-122"/>
                <a:ea typeface="华文细黑" panose="02010600040101010101" pitchFamily="2" charset="-122"/>
                <a:cs typeface="Segoe UI" pitchFamily="34" charset="0"/>
              </a:rPr>
              <a:t>簡介</a:t>
            </a:r>
            <a:endParaRPr lang="zh-CN" altLang="en-US" sz="9600" dirty="0">
              <a:solidFill>
                <a:srgbClr val="308ACA"/>
              </a:solidFill>
              <a:latin typeface="华文细黑" panose="02010600040101010101" pitchFamily="2" charset="-122"/>
              <a:ea typeface="华文细黑" panose="02010600040101010101" pitchFamily="2" charset="-122"/>
              <a:cs typeface="Segoe UI" pitchFamily="34" charset="0"/>
            </a:endParaRPr>
          </a:p>
        </p:txBody>
      </p:sp>
    </p:spTree>
    <p:extLst>
      <p:ext uri="{BB962C8B-B14F-4D97-AF65-F5344CB8AC3E}">
        <p14:creationId xmlns:p14="http://schemas.microsoft.com/office/powerpoint/2010/main" val="134134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8"/>
          <p:cNvSpPr txBox="1"/>
          <p:nvPr/>
        </p:nvSpPr>
        <p:spPr>
          <a:xfrm>
            <a:off x="1153691" y="807817"/>
            <a:ext cx="1734494" cy="923330"/>
          </a:xfrm>
          <a:prstGeom prst="rect">
            <a:avLst/>
          </a:prstGeom>
          <a:noFill/>
        </p:spPr>
        <p:txBody>
          <a:bodyPr wrap="square" rtlCol="0">
            <a:spAutoFit/>
          </a:bodyPr>
          <a:lstStyle/>
          <a:p>
            <a:pPr lvl="1"/>
            <a:r>
              <a:rPr lang="en-US" altLang="zh-CN" sz="5400" dirty="0" smtClean="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 name="矩形 6"/>
          <p:cNvSpPr/>
          <p:nvPr/>
        </p:nvSpPr>
        <p:spPr>
          <a:xfrm>
            <a:off x="2140601" y="852734"/>
            <a:ext cx="4818339" cy="1015663"/>
          </a:xfrm>
          <a:prstGeom prst="rect">
            <a:avLst/>
          </a:prstGeom>
        </p:spPr>
        <p:txBody>
          <a:bodyPr wrap="square">
            <a:spAutoFit/>
          </a:bodyPr>
          <a:lstStyle/>
          <a:p>
            <a:r>
              <a:rPr lang="zh-TW" altLang="en-US" sz="6000" dirty="0" smtClean="0">
                <a:solidFill>
                  <a:srgbClr val="308ACA"/>
                </a:solidFill>
                <a:latin typeface="华文细黑" panose="02010600040101010101" pitchFamily="2" charset="-122"/>
                <a:ea typeface="华文细黑" panose="02010600040101010101" pitchFamily="2" charset="-122"/>
                <a:cs typeface="Segoe UI" pitchFamily="34" charset="0"/>
              </a:rPr>
              <a:t>背景</a:t>
            </a:r>
            <a:r>
              <a:rPr lang="zh-TW" altLang="en-US" sz="6000" dirty="0">
                <a:solidFill>
                  <a:srgbClr val="308ACA"/>
                </a:solidFill>
                <a:latin typeface="华文细黑" panose="02010600040101010101" pitchFamily="2" charset="-122"/>
                <a:ea typeface="华文细黑" panose="02010600040101010101" pitchFamily="2" charset="-122"/>
                <a:cs typeface="Segoe UI" pitchFamily="34" charset="0"/>
              </a:rPr>
              <a:t>、趨勢</a:t>
            </a:r>
            <a:r>
              <a:rPr lang="en-US" altLang="zh-TW" sz="6000" dirty="0">
                <a:solidFill>
                  <a:srgbClr val="308ACA"/>
                </a:solidFill>
                <a:latin typeface="华文细黑" panose="02010600040101010101" pitchFamily="2" charset="-122"/>
                <a:ea typeface="华文细黑" panose="02010600040101010101" pitchFamily="2" charset="-122"/>
                <a:cs typeface="Segoe UI" pitchFamily="34" charset="0"/>
              </a:rPr>
              <a:t>:</a:t>
            </a:r>
            <a:endParaRPr lang="zh-CN" altLang="en-US" sz="6000" dirty="0">
              <a:solidFill>
                <a:srgbClr val="308ACA"/>
              </a:solidFill>
              <a:latin typeface="华文细黑" panose="02010600040101010101" pitchFamily="2" charset="-122"/>
              <a:ea typeface="华文细黑" panose="02010600040101010101" pitchFamily="2" charset="-122"/>
              <a:cs typeface="Segoe UI" pitchFamily="34" charset="0"/>
            </a:endParaRPr>
          </a:p>
        </p:txBody>
      </p:sp>
      <p:sp>
        <p:nvSpPr>
          <p:cNvPr id="2" name="矩形 1"/>
          <p:cNvSpPr/>
          <p:nvPr/>
        </p:nvSpPr>
        <p:spPr>
          <a:xfrm>
            <a:off x="2888185" y="2700023"/>
            <a:ext cx="6092825" cy="3447098"/>
          </a:xfrm>
          <a:prstGeom prst="rect">
            <a:avLst/>
          </a:prstGeom>
        </p:spPr>
        <p:txBody>
          <a:bodyPr>
            <a:spAutoFit/>
          </a:bodyPr>
          <a:lstStyle/>
          <a:p>
            <a:pPr marL="285750" indent="-285750">
              <a:buFont typeface="Arial" panose="020B0604020202020204" pitchFamily="34" charset="0"/>
              <a:buChar char="•"/>
            </a:pPr>
            <a:r>
              <a:rPr lang="zh-TW" altLang="en-US" sz="3200" dirty="0" smtClean="0"/>
              <a:t>近年來人工智慧發展迅速，以至於有大量的有大量的工具應用了人工智慧，其中包括搜尋和數學最佳化、邏輯推演。</a:t>
            </a:r>
            <a:endParaRPr lang="en-US" altLang="zh-TW" sz="3200" dirty="0" smtClean="0"/>
          </a:p>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endParaRPr lang="zh-TW" altLang="zh-TW" dirty="0"/>
          </a:p>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endParaRPr lang="en-US" altLang="zh-TW" dirty="0" smtClean="0"/>
          </a:p>
          <a:p>
            <a:r>
              <a:rPr lang="zh-TW" altLang="zh-TW" dirty="0" smtClean="0"/>
              <a:t>。</a:t>
            </a:r>
            <a:endParaRPr lang="zh-TW" altLang="zh-TW" dirty="0"/>
          </a:p>
        </p:txBody>
      </p:sp>
    </p:spTree>
    <p:extLst>
      <p:ext uri="{BB962C8B-B14F-4D97-AF65-F5344CB8AC3E}">
        <p14:creationId xmlns:p14="http://schemas.microsoft.com/office/powerpoint/2010/main" val="4075349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8"/>
          <p:cNvSpPr txBox="1"/>
          <p:nvPr/>
        </p:nvSpPr>
        <p:spPr>
          <a:xfrm>
            <a:off x="1153691" y="807817"/>
            <a:ext cx="1734494" cy="923330"/>
          </a:xfrm>
          <a:prstGeom prst="rect">
            <a:avLst/>
          </a:prstGeom>
          <a:noFill/>
        </p:spPr>
        <p:txBody>
          <a:bodyPr wrap="square" rtlCol="0">
            <a:spAutoFit/>
          </a:bodyPr>
          <a:lstStyle/>
          <a:p>
            <a:pPr lvl="1"/>
            <a:r>
              <a:rPr lang="en-US" altLang="zh-CN" sz="5400" dirty="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 name="矩形 6"/>
          <p:cNvSpPr/>
          <p:nvPr/>
        </p:nvSpPr>
        <p:spPr>
          <a:xfrm>
            <a:off x="2140601" y="852734"/>
            <a:ext cx="4818339" cy="1015663"/>
          </a:xfrm>
          <a:prstGeom prst="rect">
            <a:avLst/>
          </a:prstGeom>
        </p:spPr>
        <p:txBody>
          <a:bodyPr wrap="square">
            <a:spAutoFit/>
          </a:bodyPr>
          <a:lstStyle/>
          <a:p>
            <a:r>
              <a:rPr lang="zh-TW" altLang="en-US" sz="6000" dirty="0" smtClean="0">
                <a:solidFill>
                  <a:srgbClr val="308ACA"/>
                </a:solidFill>
                <a:latin typeface="华文细黑" panose="02010600040101010101" pitchFamily="2" charset="-122"/>
                <a:ea typeface="华文细黑" panose="02010600040101010101" pitchFamily="2" charset="-122"/>
                <a:cs typeface="Segoe UI" pitchFamily="34" charset="0"/>
              </a:rPr>
              <a:t>動機</a:t>
            </a:r>
            <a:r>
              <a:rPr lang="en-US" altLang="zh-TW" sz="6000" dirty="0">
                <a:solidFill>
                  <a:srgbClr val="308ACA"/>
                </a:solidFill>
                <a:latin typeface="华文细黑" panose="02010600040101010101" pitchFamily="2" charset="-122"/>
                <a:ea typeface="华文细黑" panose="02010600040101010101" pitchFamily="2" charset="-122"/>
                <a:cs typeface="Segoe UI" pitchFamily="34" charset="0"/>
              </a:rPr>
              <a:t>:</a:t>
            </a:r>
            <a:endParaRPr lang="zh-CN" altLang="en-US" sz="6000" dirty="0">
              <a:solidFill>
                <a:srgbClr val="308ACA"/>
              </a:solidFill>
              <a:latin typeface="华文细黑" panose="02010600040101010101" pitchFamily="2" charset="-122"/>
              <a:ea typeface="华文细黑" panose="02010600040101010101" pitchFamily="2" charset="-122"/>
              <a:cs typeface="Segoe UI" pitchFamily="34" charset="0"/>
            </a:endParaRPr>
          </a:p>
        </p:txBody>
      </p:sp>
      <p:sp>
        <p:nvSpPr>
          <p:cNvPr id="2" name="矩形 1"/>
          <p:cNvSpPr/>
          <p:nvPr/>
        </p:nvSpPr>
        <p:spPr>
          <a:xfrm>
            <a:off x="3361613" y="2130007"/>
            <a:ext cx="6092825" cy="5201424"/>
          </a:xfrm>
          <a:prstGeom prst="rect">
            <a:avLst/>
          </a:prstGeom>
        </p:spPr>
        <p:txBody>
          <a:bodyPr>
            <a:spAutoFit/>
          </a:bodyPr>
          <a:lstStyle/>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r>
              <a:rPr lang="zh-TW" altLang="zh-TW" sz="3200" dirty="0"/>
              <a:t>機器學習需要大量的已標註圖片，但現今的標註圖片一直都是採人工標註的方式進行，但人工標註的速度實在太慢，因為我們欲開發一個應用程式能加快標註圖片上的內容以利於縮短圖片標註的時間。</a:t>
            </a:r>
            <a:endParaRPr lang="en-US" altLang="zh-TW" sz="3200" dirty="0"/>
          </a:p>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endParaRPr lang="zh-TW" altLang="zh-TW" dirty="0"/>
          </a:p>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endParaRPr lang="en-US" altLang="zh-TW" dirty="0" smtClean="0"/>
          </a:p>
          <a:p>
            <a:endParaRPr lang="zh-TW" altLang="zh-TW" dirty="0"/>
          </a:p>
        </p:txBody>
      </p:sp>
    </p:spTree>
    <p:extLst>
      <p:ext uri="{BB962C8B-B14F-4D97-AF65-F5344CB8AC3E}">
        <p14:creationId xmlns:p14="http://schemas.microsoft.com/office/powerpoint/2010/main" val="1084837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8"/>
          <p:cNvSpPr txBox="1"/>
          <p:nvPr/>
        </p:nvSpPr>
        <p:spPr>
          <a:xfrm>
            <a:off x="1153691" y="807817"/>
            <a:ext cx="1734494" cy="923330"/>
          </a:xfrm>
          <a:prstGeom prst="rect">
            <a:avLst/>
          </a:prstGeom>
          <a:noFill/>
        </p:spPr>
        <p:txBody>
          <a:bodyPr wrap="square" rtlCol="0">
            <a:spAutoFit/>
          </a:bodyPr>
          <a:lstStyle/>
          <a:p>
            <a:pPr lvl="1"/>
            <a:r>
              <a:rPr lang="en-US" altLang="zh-CN" sz="5400" dirty="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 name="矩形 6"/>
          <p:cNvSpPr/>
          <p:nvPr/>
        </p:nvSpPr>
        <p:spPr>
          <a:xfrm>
            <a:off x="2140601" y="852734"/>
            <a:ext cx="4818339" cy="1015663"/>
          </a:xfrm>
          <a:prstGeom prst="rect">
            <a:avLst/>
          </a:prstGeom>
        </p:spPr>
        <p:txBody>
          <a:bodyPr wrap="square">
            <a:spAutoFit/>
          </a:bodyPr>
          <a:lstStyle/>
          <a:p>
            <a:r>
              <a:rPr lang="zh-TW" altLang="en-US" sz="6000" dirty="0" smtClean="0">
                <a:solidFill>
                  <a:srgbClr val="308ACA"/>
                </a:solidFill>
                <a:latin typeface="华文细黑" panose="02010600040101010101" pitchFamily="2" charset="-122"/>
                <a:ea typeface="华文细黑" panose="02010600040101010101" pitchFamily="2" charset="-122"/>
                <a:cs typeface="Segoe UI" pitchFamily="34" charset="0"/>
              </a:rPr>
              <a:t>目的</a:t>
            </a:r>
            <a:r>
              <a:rPr lang="en-US" altLang="zh-TW" sz="6000" dirty="0">
                <a:solidFill>
                  <a:srgbClr val="308ACA"/>
                </a:solidFill>
                <a:latin typeface="华文细黑" panose="02010600040101010101" pitchFamily="2" charset="-122"/>
                <a:ea typeface="华文细黑" panose="02010600040101010101" pitchFamily="2" charset="-122"/>
                <a:cs typeface="Segoe UI" pitchFamily="34" charset="0"/>
              </a:rPr>
              <a:t>:</a:t>
            </a:r>
            <a:endParaRPr lang="zh-CN" altLang="en-US" sz="6000" dirty="0">
              <a:solidFill>
                <a:srgbClr val="308ACA"/>
              </a:solidFill>
              <a:latin typeface="华文细黑" panose="02010600040101010101" pitchFamily="2" charset="-122"/>
              <a:ea typeface="华文细黑" panose="02010600040101010101" pitchFamily="2" charset="-122"/>
              <a:cs typeface="Segoe UI" pitchFamily="34" charset="0"/>
            </a:endParaRPr>
          </a:p>
        </p:txBody>
      </p:sp>
      <p:sp>
        <p:nvSpPr>
          <p:cNvPr id="2" name="矩形 1"/>
          <p:cNvSpPr/>
          <p:nvPr/>
        </p:nvSpPr>
        <p:spPr>
          <a:xfrm>
            <a:off x="3361613" y="2130007"/>
            <a:ext cx="6092825" cy="4431983"/>
          </a:xfrm>
          <a:prstGeom prst="rect">
            <a:avLst/>
          </a:prstGeom>
        </p:spPr>
        <p:txBody>
          <a:bodyPr>
            <a:spAutoFit/>
          </a:bodyPr>
          <a:lstStyle/>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r>
              <a:rPr lang="zh-TW" altLang="zh-TW" sz="3200" dirty="0"/>
              <a:t>根據上述理念，本研究的主要目的是想幫助使用者過濾而有效的分類資訊，從一張圖片中辨識所有出現的物體，並標示出位置來，進而應用機器學習上</a:t>
            </a:r>
            <a:endParaRPr lang="en-US" altLang="zh-TW" sz="3200" dirty="0"/>
          </a:p>
          <a:p>
            <a:pPr marL="285750" indent="-285750">
              <a:buFont typeface="Arial" panose="020B0604020202020204" pitchFamily="34" charset="0"/>
              <a:buChar char="•"/>
            </a:pPr>
            <a:endParaRPr lang="zh-TW" altLang="zh-TW" dirty="0"/>
          </a:p>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endParaRPr lang="en-US" altLang="zh-TW" dirty="0" smtClean="0"/>
          </a:p>
          <a:p>
            <a:endParaRPr lang="zh-TW" altLang="zh-TW" dirty="0"/>
          </a:p>
        </p:txBody>
      </p:sp>
    </p:spTree>
    <p:extLst>
      <p:ext uri="{BB962C8B-B14F-4D97-AF65-F5344CB8AC3E}">
        <p14:creationId xmlns:p14="http://schemas.microsoft.com/office/powerpoint/2010/main" val="2285047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8"/>
          <p:cNvSpPr txBox="1"/>
          <p:nvPr/>
        </p:nvSpPr>
        <p:spPr>
          <a:xfrm>
            <a:off x="1153691" y="807817"/>
            <a:ext cx="1734494" cy="923330"/>
          </a:xfrm>
          <a:prstGeom prst="rect">
            <a:avLst/>
          </a:prstGeom>
          <a:noFill/>
        </p:spPr>
        <p:txBody>
          <a:bodyPr wrap="square" rtlCol="0">
            <a:spAutoFit/>
          </a:bodyPr>
          <a:lstStyle/>
          <a:p>
            <a:pPr lvl="1"/>
            <a:r>
              <a:rPr lang="en-US" altLang="zh-CN" sz="5400" dirty="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 name="矩形 6"/>
          <p:cNvSpPr/>
          <p:nvPr/>
        </p:nvSpPr>
        <p:spPr>
          <a:xfrm>
            <a:off x="2140601" y="852734"/>
            <a:ext cx="3773311" cy="1015663"/>
          </a:xfrm>
          <a:prstGeom prst="rect">
            <a:avLst/>
          </a:prstGeom>
        </p:spPr>
        <p:txBody>
          <a:bodyPr wrap="square">
            <a:spAutoFit/>
          </a:bodyPr>
          <a:lstStyle/>
          <a:p>
            <a:r>
              <a:rPr lang="zh-TW" altLang="en-US" sz="6000" dirty="0" smtClean="0">
                <a:solidFill>
                  <a:srgbClr val="308ACA"/>
                </a:solidFill>
                <a:latin typeface="华文细黑" panose="02010600040101010101" pitchFamily="2" charset="-122"/>
                <a:ea typeface="华文细黑" panose="02010600040101010101" pitchFamily="2" charset="-122"/>
                <a:cs typeface="Segoe UI" pitchFamily="34" charset="0"/>
              </a:rPr>
              <a:t>需求分</a:t>
            </a:r>
            <a:r>
              <a:rPr lang="zh-TW" altLang="en-US" sz="6000" dirty="0">
                <a:solidFill>
                  <a:srgbClr val="308ACA"/>
                </a:solidFill>
                <a:latin typeface="华文细黑" panose="02010600040101010101" pitchFamily="2" charset="-122"/>
                <a:ea typeface="华文细黑" panose="02010600040101010101" pitchFamily="2" charset="-122"/>
                <a:cs typeface="Segoe UI" pitchFamily="34" charset="0"/>
              </a:rPr>
              <a:t>析</a:t>
            </a:r>
            <a:endParaRPr lang="zh-CN" altLang="en-US" sz="6000" dirty="0">
              <a:solidFill>
                <a:srgbClr val="308ACA"/>
              </a:solidFill>
              <a:latin typeface="华文细黑" panose="02010600040101010101" pitchFamily="2" charset="-122"/>
              <a:ea typeface="华文细黑" panose="02010600040101010101" pitchFamily="2" charset="-122"/>
              <a:cs typeface="Segoe UI" pitchFamily="34" charset="0"/>
            </a:endParaRPr>
          </a:p>
        </p:txBody>
      </p:sp>
      <p:sp>
        <p:nvSpPr>
          <p:cNvPr id="4" name="文字方塊 3"/>
          <p:cNvSpPr txBox="1"/>
          <p:nvPr/>
        </p:nvSpPr>
        <p:spPr>
          <a:xfrm>
            <a:off x="1153691" y="2885959"/>
            <a:ext cx="8680581" cy="3323987"/>
          </a:xfrm>
          <a:prstGeom prst="rect">
            <a:avLst/>
          </a:prstGeom>
          <a:noFill/>
        </p:spPr>
        <p:txBody>
          <a:bodyPr wrap="none" rtlCol="0">
            <a:spAutoFit/>
          </a:bodyPr>
          <a:lstStyle/>
          <a:p>
            <a:r>
              <a:rPr lang="zh-TW" altLang="en-US" sz="3200" dirty="0"/>
              <a:t>改善眾多標註器之</a:t>
            </a:r>
            <a:r>
              <a:rPr lang="zh-TW" altLang="en-US" sz="3200" dirty="0" smtClean="0"/>
              <a:t>缺點 </a:t>
            </a:r>
            <a:r>
              <a:rPr lang="en-US" altLang="zh-TW" sz="3200" dirty="0" smtClean="0"/>
              <a:t>:</a:t>
            </a:r>
            <a:endParaRPr lang="en-US" altLang="zh-TW" sz="3200" dirty="0" smtClean="0"/>
          </a:p>
          <a:p>
            <a:pPr marL="285750" lvl="0" indent="-285750">
              <a:buFont typeface="Arial" panose="020B0604020202020204" pitchFamily="34" charset="0"/>
              <a:buChar char="•"/>
            </a:pPr>
            <a:r>
              <a:rPr lang="zh-TW" altLang="zh-TW" sz="3200" dirty="0" smtClean="0"/>
              <a:t>減少</a:t>
            </a:r>
            <a:r>
              <a:rPr lang="zh-TW" altLang="zh-TW" sz="3200" dirty="0"/>
              <a:t>使用者</a:t>
            </a:r>
            <a:r>
              <a:rPr lang="zh-TW" altLang="zh-TW" sz="3200" dirty="0" smtClean="0"/>
              <a:t>在</a:t>
            </a:r>
            <a:r>
              <a:rPr lang="zh-TW" altLang="en-US" sz="3200" dirty="0" smtClean="0"/>
              <a:t>標</a:t>
            </a:r>
            <a:r>
              <a:rPr lang="zh-TW" altLang="zh-TW" sz="3200" dirty="0" smtClean="0"/>
              <a:t>註</a:t>
            </a:r>
            <a:r>
              <a:rPr lang="zh-TW" altLang="zh-TW" sz="3200" dirty="0"/>
              <a:t>圖片上時間。</a:t>
            </a:r>
          </a:p>
          <a:p>
            <a:pPr marL="285750" lvl="0" indent="-285750">
              <a:buFont typeface="Arial" panose="020B0604020202020204" pitchFamily="34" charset="0"/>
              <a:buChar char="•"/>
            </a:pPr>
            <a:r>
              <a:rPr lang="zh-TW" altLang="zh-TW" sz="3200" dirty="0"/>
              <a:t>防止使用者標註錯誤，需全部清除重新標註</a:t>
            </a:r>
            <a:r>
              <a:rPr lang="zh-TW" altLang="zh-TW" sz="3200" dirty="0" smtClean="0"/>
              <a:t>。</a:t>
            </a:r>
            <a:endParaRPr lang="en-US" altLang="zh-TW" sz="3200" dirty="0" smtClean="0"/>
          </a:p>
          <a:p>
            <a:pPr marL="285750" lvl="0" indent="-285750">
              <a:buFont typeface="Arial" panose="020B0604020202020204" pitchFamily="34" charset="0"/>
              <a:buChar char="•"/>
            </a:pPr>
            <a:r>
              <a:rPr lang="zh-TW" altLang="en-US" sz="3200" dirty="0" smtClean="0"/>
              <a:t>標註數據的顯示</a:t>
            </a:r>
            <a:endParaRPr lang="en-US" altLang="zh-TW" sz="3200" dirty="0" smtClean="0"/>
          </a:p>
          <a:p>
            <a:pPr lvl="0"/>
            <a:endParaRPr lang="en-US" altLang="zh-TW" sz="3200" dirty="0" smtClean="0"/>
          </a:p>
          <a:p>
            <a:pPr marL="285750" lvl="0" indent="-285750">
              <a:buFont typeface="Arial" panose="020B0604020202020204" pitchFamily="34" charset="0"/>
              <a:buChar char="•"/>
            </a:pPr>
            <a:endParaRPr lang="en-US" altLang="zh-TW" sz="3200" dirty="0" smtClean="0"/>
          </a:p>
          <a:p>
            <a:endParaRPr lang="en-US" dirty="0"/>
          </a:p>
        </p:txBody>
      </p:sp>
    </p:spTree>
    <p:extLst>
      <p:ext uri="{BB962C8B-B14F-4D97-AF65-F5344CB8AC3E}">
        <p14:creationId xmlns:p14="http://schemas.microsoft.com/office/powerpoint/2010/main" val="386722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5428" y="2721820"/>
            <a:ext cx="8802410" cy="1569660"/>
          </a:xfrm>
          <a:prstGeom prst="rect">
            <a:avLst/>
          </a:prstGeom>
        </p:spPr>
        <p:txBody>
          <a:bodyPr wrap="none">
            <a:spAutoFit/>
          </a:bodyPr>
          <a:lstStyle/>
          <a:p>
            <a:r>
              <a:rPr lang="zh-TW" altLang="en-US" sz="9600" dirty="0">
                <a:solidFill>
                  <a:srgbClr val="308ACA"/>
                </a:solidFill>
                <a:latin typeface="华文细黑" panose="02010600040101010101" pitchFamily="2" charset="-122"/>
                <a:ea typeface="华文细黑" panose="02010600040101010101" pitchFamily="2" charset="-122"/>
                <a:cs typeface="Segoe UI" pitchFamily="34" charset="0"/>
              </a:rPr>
              <a:t>需求、功能說明</a:t>
            </a:r>
            <a:endParaRPr lang="en-US" altLang="zh-TW" sz="9600" dirty="0">
              <a:solidFill>
                <a:srgbClr val="308ACA"/>
              </a:solidFill>
              <a:latin typeface="华文细黑" panose="02010600040101010101" pitchFamily="2" charset="-122"/>
              <a:ea typeface="华文细黑" panose="02010600040101010101" pitchFamily="2" charset="-122"/>
              <a:cs typeface="Segoe UI" pitchFamily="34" charset="0"/>
            </a:endParaRPr>
          </a:p>
        </p:txBody>
      </p:sp>
    </p:spTree>
    <p:extLst>
      <p:ext uri="{BB962C8B-B14F-4D97-AF65-F5344CB8AC3E}">
        <p14:creationId xmlns:p14="http://schemas.microsoft.com/office/powerpoint/2010/main" val="2281527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8"/>
          <p:cNvSpPr txBox="1"/>
          <p:nvPr/>
        </p:nvSpPr>
        <p:spPr>
          <a:xfrm>
            <a:off x="488673" y="472724"/>
            <a:ext cx="1734494" cy="923330"/>
          </a:xfrm>
          <a:prstGeom prst="rect">
            <a:avLst/>
          </a:prstGeom>
          <a:noFill/>
        </p:spPr>
        <p:txBody>
          <a:bodyPr wrap="square" rtlCol="0">
            <a:spAutoFit/>
          </a:bodyPr>
          <a:lstStyle/>
          <a:p>
            <a:pPr lvl="1"/>
            <a:r>
              <a:rPr lang="en-US" altLang="zh-CN" sz="5400" dirty="0">
                <a:solidFill>
                  <a:schemeClr val="tx1">
                    <a:lumMod val="50000"/>
                    <a:lumOff val="50000"/>
                  </a:schemeClr>
                </a:solidFill>
                <a:latin typeface="华文细黑" panose="02010600040101010101" pitchFamily="2" charset="-122"/>
                <a:ea typeface="华文细黑" panose="02010600040101010101" pitchFamily="2" charset="-122"/>
              </a:rPr>
              <a:t>|</a:t>
            </a:r>
            <a:endParaRPr lang="zh-CN" altLang="en-US" sz="5400" dirty="0">
              <a:solidFill>
                <a:schemeClr val="tx1">
                  <a:lumMod val="50000"/>
                  <a:lumOff val="50000"/>
                </a:schemeClr>
              </a:solidFill>
              <a:latin typeface="华文细黑" panose="02010600040101010101" pitchFamily="2" charset="-122"/>
              <a:ea typeface="华文细黑" panose="02010600040101010101" pitchFamily="2" charset="-122"/>
            </a:endParaRPr>
          </a:p>
        </p:txBody>
      </p:sp>
      <p:sp>
        <p:nvSpPr>
          <p:cNvPr id="7" name="矩形 6"/>
          <p:cNvSpPr/>
          <p:nvPr/>
        </p:nvSpPr>
        <p:spPr>
          <a:xfrm>
            <a:off x="1355920" y="426557"/>
            <a:ext cx="9627846" cy="1015663"/>
          </a:xfrm>
          <a:prstGeom prst="rect">
            <a:avLst/>
          </a:prstGeom>
        </p:spPr>
        <p:txBody>
          <a:bodyPr wrap="square">
            <a:spAutoFit/>
          </a:bodyPr>
          <a:lstStyle/>
          <a:p>
            <a:r>
              <a:rPr lang="zh-TW" altLang="en-US" sz="6000" dirty="0" smtClean="0">
                <a:solidFill>
                  <a:srgbClr val="308ACA"/>
                </a:solidFill>
                <a:latin typeface="华文细黑" panose="02010600040101010101" pitchFamily="2" charset="-122"/>
                <a:ea typeface="华文细黑" panose="02010600040101010101" pitchFamily="2" charset="-122"/>
                <a:cs typeface="Segoe UI" pitchFamily="34" charset="0"/>
              </a:rPr>
              <a:t>介面</a:t>
            </a:r>
            <a:endParaRPr lang="zh-CN" altLang="en-US" sz="6000" dirty="0">
              <a:solidFill>
                <a:srgbClr val="308ACA"/>
              </a:solidFill>
              <a:latin typeface="华文细黑" panose="02010600040101010101" pitchFamily="2" charset="-122"/>
              <a:ea typeface="华文细黑" panose="02010600040101010101" pitchFamily="2" charset="-122"/>
              <a:cs typeface="Segoe UI" pitchFamily="34" charset="0"/>
            </a:endParaRPr>
          </a:p>
        </p:txBody>
      </p:sp>
      <p:pic>
        <p:nvPicPr>
          <p:cNvPr id="4" name="圖片 3"/>
          <p:cNvPicPr>
            <a:picLocks noChangeAspect="1"/>
          </p:cNvPicPr>
          <p:nvPr/>
        </p:nvPicPr>
        <p:blipFill>
          <a:blip r:embed="rId3"/>
          <a:stretch>
            <a:fillRect/>
          </a:stretch>
        </p:blipFill>
        <p:spPr>
          <a:xfrm>
            <a:off x="1810071" y="1396054"/>
            <a:ext cx="9586791" cy="5555461"/>
          </a:xfrm>
          <a:prstGeom prst="rect">
            <a:avLst/>
          </a:prstGeom>
        </p:spPr>
      </p:pic>
    </p:spTree>
    <p:extLst>
      <p:ext uri="{BB962C8B-B14F-4D97-AF65-F5344CB8AC3E}">
        <p14:creationId xmlns:p14="http://schemas.microsoft.com/office/powerpoint/2010/main" val="3022144467"/>
      </p:ext>
    </p:extLst>
  </p:cSld>
  <p:clrMapOvr>
    <a:masterClrMapping/>
  </p:clrMapOvr>
</p:sld>
</file>

<file path=ppt/theme/theme1.xml><?xml version="1.0" encoding="utf-8"?>
<a:theme xmlns:a="http://schemas.openxmlformats.org/drawingml/2006/main" name="Office 主题">
  <a:themeElements>
    <a:clrScheme name="Office 主题">
      <a:dk1>
        <a:srgbClr val="000000"/>
      </a:dk1>
      <a:lt1>
        <a:srgbClr val="FFFFFF"/>
      </a:lt1>
      <a:dk2>
        <a:srgbClr val="0C4E7E"/>
      </a:dk2>
      <a:lt2>
        <a:srgbClr val="E2DFCC"/>
      </a:lt2>
      <a:accent1>
        <a:srgbClr val="093759"/>
      </a:accent1>
      <a:accent2>
        <a:srgbClr val="F33735"/>
      </a:accent2>
      <a:accent3>
        <a:srgbClr val="AAC2AC"/>
      </a:accent3>
      <a:accent4>
        <a:srgbClr val="EBB690"/>
      </a:accent4>
      <a:accent5>
        <a:srgbClr val="0B4F76"/>
      </a:accent5>
      <a:accent6>
        <a:srgbClr val="BFBFBF"/>
      </a:accent6>
      <a:hlink>
        <a:srgbClr val="D10E0C"/>
      </a:hlink>
      <a:folHlink>
        <a:srgbClr val="BBB487"/>
      </a:folHlink>
    </a:clrScheme>
    <a:fontScheme name="自定义 7">
      <a:majorFont>
        <a:latin typeface="Calibri Light"/>
        <a:ea typeface="微软雅黑"/>
        <a:cs typeface=""/>
      </a:majorFont>
      <a:minorFont>
        <a:latin typeface="Calibri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rgbClr val="000000"/>
    </a:dk1>
    <a:lt1>
      <a:srgbClr val="FFFFFF"/>
    </a:lt1>
    <a:dk2>
      <a:srgbClr val="104D5F"/>
    </a:dk2>
    <a:lt2>
      <a:srgbClr val="E2DFCC"/>
    </a:lt2>
    <a:accent1>
      <a:srgbClr val="229BBF"/>
    </a:accent1>
    <a:accent2>
      <a:srgbClr val="104D60"/>
    </a:accent2>
    <a:accent3>
      <a:srgbClr val="2DCFFF"/>
    </a:accent3>
    <a:accent4>
      <a:srgbClr val="1A7F9C"/>
    </a:accent4>
    <a:accent5>
      <a:srgbClr val="8E846C"/>
    </a:accent5>
    <a:accent6>
      <a:srgbClr val="BFBFBF"/>
    </a:accent6>
    <a:hlink>
      <a:srgbClr val="977B2D"/>
    </a:hlink>
    <a:folHlink>
      <a:srgbClr val="BFBFBF"/>
    </a:folHlink>
  </a:clrScheme>
</a:themeOverride>
</file>

<file path=ppt/theme/themeOverride10.xml><?xml version="1.0" encoding="utf-8"?>
<a:themeOverride xmlns:a="http://schemas.openxmlformats.org/drawingml/2006/main">
  <a:clrScheme name="Office 主题">
    <a:dk1>
      <a:srgbClr val="000000"/>
    </a:dk1>
    <a:lt1>
      <a:srgbClr val="FFFFFF"/>
    </a:lt1>
    <a:dk2>
      <a:srgbClr val="104D5F"/>
    </a:dk2>
    <a:lt2>
      <a:srgbClr val="E2DFCC"/>
    </a:lt2>
    <a:accent1>
      <a:srgbClr val="229BBF"/>
    </a:accent1>
    <a:accent2>
      <a:srgbClr val="104D60"/>
    </a:accent2>
    <a:accent3>
      <a:srgbClr val="2DCFFF"/>
    </a:accent3>
    <a:accent4>
      <a:srgbClr val="1A7F9C"/>
    </a:accent4>
    <a:accent5>
      <a:srgbClr val="8E846C"/>
    </a:accent5>
    <a:accent6>
      <a:srgbClr val="BFBFBF"/>
    </a:accent6>
    <a:hlink>
      <a:srgbClr val="977B2D"/>
    </a:hlink>
    <a:folHlink>
      <a:srgbClr val="BFBFBF"/>
    </a:folHlink>
  </a:clrScheme>
</a:themeOverride>
</file>

<file path=ppt/theme/themeOverride11.xml><?xml version="1.0" encoding="utf-8"?>
<a:themeOverride xmlns:a="http://schemas.openxmlformats.org/drawingml/2006/main">
  <a:clrScheme name="Office 主题">
    <a:dk1>
      <a:srgbClr val="000000"/>
    </a:dk1>
    <a:lt1>
      <a:srgbClr val="FFFFFF"/>
    </a:lt1>
    <a:dk2>
      <a:srgbClr val="104D5F"/>
    </a:dk2>
    <a:lt2>
      <a:srgbClr val="E2DFCC"/>
    </a:lt2>
    <a:accent1>
      <a:srgbClr val="229BBF"/>
    </a:accent1>
    <a:accent2>
      <a:srgbClr val="104D60"/>
    </a:accent2>
    <a:accent3>
      <a:srgbClr val="2DCFFF"/>
    </a:accent3>
    <a:accent4>
      <a:srgbClr val="1A7F9C"/>
    </a:accent4>
    <a:accent5>
      <a:srgbClr val="8E846C"/>
    </a:accent5>
    <a:accent6>
      <a:srgbClr val="BFBFBF"/>
    </a:accent6>
    <a:hlink>
      <a:srgbClr val="977B2D"/>
    </a:hlink>
    <a:folHlink>
      <a:srgbClr val="BFBFBF"/>
    </a:folHlink>
  </a:clrScheme>
</a:themeOverride>
</file>

<file path=ppt/theme/themeOverride12.xml><?xml version="1.0" encoding="utf-8"?>
<a:themeOverride xmlns:a="http://schemas.openxmlformats.org/drawingml/2006/main">
  <a:clrScheme name="Office 主题">
    <a:dk1>
      <a:srgbClr val="000000"/>
    </a:dk1>
    <a:lt1>
      <a:srgbClr val="FFFFFF"/>
    </a:lt1>
    <a:dk2>
      <a:srgbClr val="104D5F"/>
    </a:dk2>
    <a:lt2>
      <a:srgbClr val="E2DFCC"/>
    </a:lt2>
    <a:accent1>
      <a:srgbClr val="229BBF"/>
    </a:accent1>
    <a:accent2>
      <a:srgbClr val="104D60"/>
    </a:accent2>
    <a:accent3>
      <a:srgbClr val="2DCFFF"/>
    </a:accent3>
    <a:accent4>
      <a:srgbClr val="1A7F9C"/>
    </a:accent4>
    <a:accent5>
      <a:srgbClr val="8E846C"/>
    </a:accent5>
    <a:accent6>
      <a:srgbClr val="BFBFBF"/>
    </a:accent6>
    <a:hlink>
      <a:srgbClr val="977B2D"/>
    </a:hlink>
    <a:folHlink>
      <a:srgbClr val="BFBFBF"/>
    </a:folHlink>
  </a:clrScheme>
</a:themeOverride>
</file>

<file path=ppt/theme/themeOverride2.xml><?xml version="1.0" encoding="utf-8"?>
<a:themeOverride xmlns:a="http://schemas.openxmlformats.org/drawingml/2006/main">
  <a:clrScheme name="Office 主题">
    <a:dk1>
      <a:srgbClr val="000000"/>
    </a:dk1>
    <a:lt1>
      <a:srgbClr val="FFFFFF"/>
    </a:lt1>
    <a:dk2>
      <a:srgbClr val="104D5F"/>
    </a:dk2>
    <a:lt2>
      <a:srgbClr val="E2DFCC"/>
    </a:lt2>
    <a:accent1>
      <a:srgbClr val="229BBF"/>
    </a:accent1>
    <a:accent2>
      <a:srgbClr val="104D60"/>
    </a:accent2>
    <a:accent3>
      <a:srgbClr val="2DCFFF"/>
    </a:accent3>
    <a:accent4>
      <a:srgbClr val="1A7F9C"/>
    </a:accent4>
    <a:accent5>
      <a:srgbClr val="8E846C"/>
    </a:accent5>
    <a:accent6>
      <a:srgbClr val="BFBFBF"/>
    </a:accent6>
    <a:hlink>
      <a:srgbClr val="977B2D"/>
    </a:hlink>
    <a:folHlink>
      <a:srgbClr val="BFBFBF"/>
    </a:folHlink>
  </a:clrScheme>
</a:themeOverride>
</file>

<file path=ppt/theme/themeOverride3.xml><?xml version="1.0" encoding="utf-8"?>
<a:themeOverride xmlns:a="http://schemas.openxmlformats.org/drawingml/2006/main">
  <a:clrScheme name="Office 主题">
    <a:dk1>
      <a:srgbClr val="000000"/>
    </a:dk1>
    <a:lt1>
      <a:srgbClr val="FFFFFF"/>
    </a:lt1>
    <a:dk2>
      <a:srgbClr val="104D5F"/>
    </a:dk2>
    <a:lt2>
      <a:srgbClr val="E2DFCC"/>
    </a:lt2>
    <a:accent1>
      <a:srgbClr val="229BBF"/>
    </a:accent1>
    <a:accent2>
      <a:srgbClr val="104D60"/>
    </a:accent2>
    <a:accent3>
      <a:srgbClr val="2DCFFF"/>
    </a:accent3>
    <a:accent4>
      <a:srgbClr val="1A7F9C"/>
    </a:accent4>
    <a:accent5>
      <a:srgbClr val="8E846C"/>
    </a:accent5>
    <a:accent6>
      <a:srgbClr val="BFBFBF"/>
    </a:accent6>
    <a:hlink>
      <a:srgbClr val="977B2D"/>
    </a:hlink>
    <a:folHlink>
      <a:srgbClr val="BFBFBF"/>
    </a:folHlink>
  </a:clrScheme>
</a:themeOverride>
</file>

<file path=ppt/theme/themeOverride4.xml><?xml version="1.0" encoding="utf-8"?>
<a:themeOverride xmlns:a="http://schemas.openxmlformats.org/drawingml/2006/main">
  <a:clrScheme name="Office 主题">
    <a:dk1>
      <a:srgbClr val="000000"/>
    </a:dk1>
    <a:lt1>
      <a:srgbClr val="FFFFFF"/>
    </a:lt1>
    <a:dk2>
      <a:srgbClr val="104D5F"/>
    </a:dk2>
    <a:lt2>
      <a:srgbClr val="E2DFCC"/>
    </a:lt2>
    <a:accent1>
      <a:srgbClr val="229BBF"/>
    </a:accent1>
    <a:accent2>
      <a:srgbClr val="104D60"/>
    </a:accent2>
    <a:accent3>
      <a:srgbClr val="2DCFFF"/>
    </a:accent3>
    <a:accent4>
      <a:srgbClr val="1A7F9C"/>
    </a:accent4>
    <a:accent5>
      <a:srgbClr val="8E846C"/>
    </a:accent5>
    <a:accent6>
      <a:srgbClr val="BFBFBF"/>
    </a:accent6>
    <a:hlink>
      <a:srgbClr val="977B2D"/>
    </a:hlink>
    <a:folHlink>
      <a:srgbClr val="BFBFBF"/>
    </a:folHlink>
  </a:clrScheme>
</a:themeOverride>
</file>

<file path=ppt/theme/themeOverride5.xml><?xml version="1.0" encoding="utf-8"?>
<a:themeOverride xmlns:a="http://schemas.openxmlformats.org/drawingml/2006/main">
  <a:clrScheme name="Office 主题">
    <a:dk1>
      <a:srgbClr val="000000"/>
    </a:dk1>
    <a:lt1>
      <a:srgbClr val="FFFFFF"/>
    </a:lt1>
    <a:dk2>
      <a:srgbClr val="104D5F"/>
    </a:dk2>
    <a:lt2>
      <a:srgbClr val="E2DFCC"/>
    </a:lt2>
    <a:accent1>
      <a:srgbClr val="229BBF"/>
    </a:accent1>
    <a:accent2>
      <a:srgbClr val="104D60"/>
    </a:accent2>
    <a:accent3>
      <a:srgbClr val="2DCFFF"/>
    </a:accent3>
    <a:accent4>
      <a:srgbClr val="1A7F9C"/>
    </a:accent4>
    <a:accent5>
      <a:srgbClr val="8E846C"/>
    </a:accent5>
    <a:accent6>
      <a:srgbClr val="BFBFBF"/>
    </a:accent6>
    <a:hlink>
      <a:srgbClr val="977B2D"/>
    </a:hlink>
    <a:folHlink>
      <a:srgbClr val="BFBFBF"/>
    </a:folHlink>
  </a:clrScheme>
</a:themeOverride>
</file>

<file path=ppt/theme/themeOverride6.xml><?xml version="1.0" encoding="utf-8"?>
<a:themeOverride xmlns:a="http://schemas.openxmlformats.org/drawingml/2006/main">
  <a:clrScheme name="Office 主题">
    <a:dk1>
      <a:srgbClr val="000000"/>
    </a:dk1>
    <a:lt1>
      <a:srgbClr val="FFFFFF"/>
    </a:lt1>
    <a:dk2>
      <a:srgbClr val="104D5F"/>
    </a:dk2>
    <a:lt2>
      <a:srgbClr val="E2DFCC"/>
    </a:lt2>
    <a:accent1>
      <a:srgbClr val="229BBF"/>
    </a:accent1>
    <a:accent2>
      <a:srgbClr val="104D60"/>
    </a:accent2>
    <a:accent3>
      <a:srgbClr val="2DCFFF"/>
    </a:accent3>
    <a:accent4>
      <a:srgbClr val="1A7F9C"/>
    </a:accent4>
    <a:accent5>
      <a:srgbClr val="8E846C"/>
    </a:accent5>
    <a:accent6>
      <a:srgbClr val="BFBFBF"/>
    </a:accent6>
    <a:hlink>
      <a:srgbClr val="977B2D"/>
    </a:hlink>
    <a:folHlink>
      <a:srgbClr val="BFBFBF"/>
    </a:folHlink>
  </a:clrScheme>
</a:themeOverride>
</file>

<file path=ppt/theme/themeOverride7.xml><?xml version="1.0" encoding="utf-8"?>
<a:themeOverride xmlns:a="http://schemas.openxmlformats.org/drawingml/2006/main">
  <a:clrScheme name="Office 主题">
    <a:dk1>
      <a:srgbClr val="000000"/>
    </a:dk1>
    <a:lt1>
      <a:srgbClr val="FFFFFF"/>
    </a:lt1>
    <a:dk2>
      <a:srgbClr val="104D5F"/>
    </a:dk2>
    <a:lt2>
      <a:srgbClr val="E2DFCC"/>
    </a:lt2>
    <a:accent1>
      <a:srgbClr val="229BBF"/>
    </a:accent1>
    <a:accent2>
      <a:srgbClr val="104D60"/>
    </a:accent2>
    <a:accent3>
      <a:srgbClr val="2DCFFF"/>
    </a:accent3>
    <a:accent4>
      <a:srgbClr val="1A7F9C"/>
    </a:accent4>
    <a:accent5>
      <a:srgbClr val="8E846C"/>
    </a:accent5>
    <a:accent6>
      <a:srgbClr val="BFBFBF"/>
    </a:accent6>
    <a:hlink>
      <a:srgbClr val="977B2D"/>
    </a:hlink>
    <a:folHlink>
      <a:srgbClr val="BFBFBF"/>
    </a:folHlink>
  </a:clrScheme>
</a:themeOverride>
</file>

<file path=ppt/theme/themeOverride8.xml><?xml version="1.0" encoding="utf-8"?>
<a:themeOverride xmlns:a="http://schemas.openxmlformats.org/drawingml/2006/main">
  <a:clrScheme name="Office 主题">
    <a:dk1>
      <a:srgbClr val="000000"/>
    </a:dk1>
    <a:lt1>
      <a:srgbClr val="FFFFFF"/>
    </a:lt1>
    <a:dk2>
      <a:srgbClr val="104D5F"/>
    </a:dk2>
    <a:lt2>
      <a:srgbClr val="E2DFCC"/>
    </a:lt2>
    <a:accent1>
      <a:srgbClr val="229BBF"/>
    </a:accent1>
    <a:accent2>
      <a:srgbClr val="104D60"/>
    </a:accent2>
    <a:accent3>
      <a:srgbClr val="2DCFFF"/>
    </a:accent3>
    <a:accent4>
      <a:srgbClr val="1A7F9C"/>
    </a:accent4>
    <a:accent5>
      <a:srgbClr val="8E846C"/>
    </a:accent5>
    <a:accent6>
      <a:srgbClr val="BFBFBF"/>
    </a:accent6>
    <a:hlink>
      <a:srgbClr val="977B2D"/>
    </a:hlink>
    <a:folHlink>
      <a:srgbClr val="BFBFBF"/>
    </a:folHlink>
  </a:clrScheme>
</a:themeOverride>
</file>

<file path=ppt/theme/themeOverride9.xml><?xml version="1.0" encoding="utf-8"?>
<a:themeOverride xmlns:a="http://schemas.openxmlformats.org/drawingml/2006/main">
  <a:clrScheme name="Office 主题">
    <a:dk1>
      <a:srgbClr val="000000"/>
    </a:dk1>
    <a:lt1>
      <a:srgbClr val="FFFFFF"/>
    </a:lt1>
    <a:dk2>
      <a:srgbClr val="104D5F"/>
    </a:dk2>
    <a:lt2>
      <a:srgbClr val="E2DFCC"/>
    </a:lt2>
    <a:accent1>
      <a:srgbClr val="229BBF"/>
    </a:accent1>
    <a:accent2>
      <a:srgbClr val="104D60"/>
    </a:accent2>
    <a:accent3>
      <a:srgbClr val="2DCFFF"/>
    </a:accent3>
    <a:accent4>
      <a:srgbClr val="1A7F9C"/>
    </a:accent4>
    <a:accent5>
      <a:srgbClr val="8E846C"/>
    </a:accent5>
    <a:accent6>
      <a:srgbClr val="BFBFBF"/>
    </a:accent6>
    <a:hlink>
      <a:srgbClr val="977B2D"/>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Office Theme</Template>
  <TotalTime>2375</TotalTime>
  <Words>828</Words>
  <Application>Microsoft Office PowerPoint</Application>
  <PresentationFormat>自訂</PresentationFormat>
  <Paragraphs>224</Paragraphs>
  <Slides>25</Slides>
  <Notes>19</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25</vt:i4>
      </vt:variant>
    </vt:vector>
  </HeadingPairs>
  <TitlesOfParts>
    <vt:vector size="36" baseType="lpstr">
      <vt:lpstr>微软雅黑</vt:lpstr>
      <vt:lpstr>宋体</vt:lpstr>
      <vt:lpstr>华文细黑</vt:lpstr>
      <vt:lpstr>微軟正黑體</vt:lpstr>
      <vt:lpstr>新細明體</vt:lpstr>
      <vt:lpstr>Arial</vt:lpstr>
      <vt:lpstr>Calibri</vt:lpstr>
      <vt:lpstr>Calibri Light</vt:lpstr>
      <vt:lpstr>Segoe UI</vt:lpstr>
      <vt:lpstr>Times New Roman</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Sky123.Org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zhchtc</dc:creator>
  <cp:lastModifiedBy>神信 蔡</cp:lastModifiedBy>
  <cp:revision>132</cp:revision>
  <dcterms:created xsi:type="dcterms:W3CDTF">2015-03-24T02:37:39Z</dcterms:created>
  <dcterms:modified xsi:type="dcterms:W3CDTF">2019-01-13T04:38:56Z</dcterms:modified>
</cp:coreProperties>
</file>