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17"/>
  </p:notesMasterIdLst>
  <p:sldIdLst>
    <p:sldId id="352" r:id="rId6"/>
    <p:sldId id="387" r:id="rId7"/>
    <p:sldId id="386" r:id="rId8"/>
    <p:sldId id="385" r:id="rId9"/>
    <p:sldId id="378" r:id="rId10"/>
    <p:sldId id="379" r:id="rId11"/>
    <p:sldId id="380" r:id="rId12"/>
    <p:sldId id="381" r:id="rId13"/>
    <p:sldId id="382" r:id="rId14"/>
    <p:sldId id="383" r:id="rId15"/>
    <p:sldId id="376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</a:rPr>
              <a:t>Make a data chart</a:t>
            </a:r>
            <a:endParaRPr lang="en-GB" b="1" dirty="0">
              <a:solidFill>
                <a:srgbClr val="C00000"/>
              </a:solidFill>
              <a:latin typeface="Replica Pro" panose="020B0504020101020102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 err="1"/>
              <a:t>Dr.</a:t>
            </a:r>
            <a:r>
              <a:rPr lang="en-GB" sz="2800"/>
              <a:t> Kate </a:t>
            </a:r>
            <a:r>
              <a:rPr lang="en-GB" sz="2800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FCF0-9098-7603-712F-78A76315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vs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EF28-B11F-2AED-F2AF-8E32C6FCA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Histograms are a great way to show results of continuous data, such as: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C1A92-7AE9-650A-BBC4-842187BCF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much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etc. 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AADA-0A86-45E4-0A2A-580CB5EB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But when the data is in </a:t>
            </a:r>
            <a:r>
              <a:rPr lang="en-GB" b="1" dirty="0"/>
              <a:t>categories</a:t>
            </a:r>
            <a:r>
              <a:rPr lang="en-GB" dirty="0"/>
              <a:t> we should use a Bar Chart.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DB1E6-A272-046C-3749-038365F14C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Country</a:t>
            </a:r>
          </a:p>
          <a:p>
            <a:r>
              <a:rPr lang="en-GB" dirty="0"/>
              <a:t>Favourite Movie</a:t>
            </a:r>
          </a:p>
          <a:p>
            <a:r>
              <a:rPr lang="en-GB" dirty="0"/>
              <a:t>etc.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0F16D86-CC35-2F42-0E53-645B53B5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9005" y="4347369"/>
            <a:ext cx="3552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AB9A-7051-4816-A0E8-FBE3AD8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8" y="2025251"/>
            <a:ext cx="3332261" cy="1303876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7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8568-4920-B2DE-E4FD-C3740EB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matters in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CED9-1A6A-276E-40D5-FD6F87AE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Align your business to appropriate BI and analytical solutions. </a:t>
            </a:r>
          </a:p>
          <a:p>
            <a:r>
              <a:rPr lang="en-GB" dirty="0"/>
              <a:t>By using a data understanding framework, you will know your data inventory</a:t>
            </a:r>
          </a:p>
          <a:p>
            <a:r>
              <a:rPr lang="en-GB" dirty="0"/>
              <a:t>Understand data sources and uses and be better positioned for success. </a:t>
            </a:r>
          </a:p>
          <a:p>
            <a:r>
              <a:rPr lang="en-GB" dirty="0"/>
              <a:t>Support decision making in business </a:t>
            </a:r>
          </a:p>
          <a:p>
            <a:r>
              <a:rPr lang="en-GB" dirty="0"/>
              <a:t>Convert business </a:t>
            </a:r>
            <a:r>
              <a:rPr lang="en-GB"/>
              <a:t>to data-driven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4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0768-9636-CF8A-CD1A-69FECB00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data matters for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29B9-4699-E9A6-B2C4-33746E79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Prioritize BI/analytics efforts to meet business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Reach consensus on business vocabulary and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Craft solutions that meet all customer needs and deliver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 costs and risks embedded in current reporting and BI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Partner to expedite “time-to-market” (learn and share).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3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39E-CF35-1F7E-D433-FA945D06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7D52-4523-3611-B038-F565F46C4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96FD9-922F-590A-90F5-25836CB549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is a collection of facts, such as numbers, words, measurements, observations or just descriptions of things.</a:t>
            </a:r>
          </a:p>
          <a:p>
            <a:r>
              <a:rPr lang="en-GB" dirty="0"/>
              <a:t>Discrete Data vs Continuous Data </a:t>
            </a:r>
            <a:endParaRPr lang="en-GB" b="1" dirty="0"/>
          </a:p>
          <a:p>
            <a:pPr lvl="1"/>
            <a:r>
              <a:rPr lang="en-GB" dirty="0"/>
              <a:t>Discrete Data can only take certain values.</a:t>
            </a:r>
          </a:p>
          <a:p>
            <a:pPr lvl="1"/>
            <a:r>
              <a:rPr lang="en-GB" dirty="0"/>
              <a:t>Continuous Data can take any value (within a range)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D4A8-196A-3206-ACAD-CEF7AFB6F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Make your own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7B736-DA72-234E-D93A-3F357E9253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Explore the wonderful world of graphs. </a:t>
            </a:r>
          </a:p>
          <a:p>
            <a:r>
              <a:rPr lang="en-GB" dirty="0"/>
              <a:t>Create your own, and see what different functions produce. </a:t>
            </a:r>
          </a:p>
          <a:p>
            <a:r>
              <a:rPr lang="en-GB" dirty="0"/>
              <a:t>Get to understand what is really happening.</a:t>
            </a:r>
          </a:p>
        </p:txBody>
      </p:sp>
    </p:spTree>
    <p:extLst>
      <p:ext uri="{BB962C8B-B14F-4D97-AF65-F5344CB8AC3E}">
        <p14:creationId xmlns:p14="http://schemas.microsoft.com/office/powerpoint/2010/main" val="38382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C5F-9566-3CA3-3103-6672CFCE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Line Graph</a:t>
            </a:r>
            <a:r>
              <a:rPr lang="en-GB" sz="3600" dirty="0"/>
              <a:t>: a graph that shows information connected in some way (usually as it changes over time).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046D-F792-F430-7735-712EEDA4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record the temperature outside your house and get these results: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B7FFC-305D-7DB2-D595-49B11EEF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are interested to see how it rises and falls, so decide to make a line graph: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1A2E23-565A-9884-7D6C-8EE662ED53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698480"/>
              </p:ext>
            </p:extLst>
          </p:nvPr>
        </p:nvGraphicFramePr>
        <p:xfrm>
          <a:off x="1592725" y="3429000"/>
          <a:ext cx="2995128" cy="1371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8782">
                  <a:extLst>
                    <a:ext uri="{9D8B030D-6E8A-4147-A177-3AD203B41FA5}">
                      <a16:colId xmlns:a16="http://schemas.microsoft.com/office/drawing/2014/main" val="410706948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391016122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523445018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9220371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Table: Temperature 22 Feb</a:t>
                      </a:r>
                      <a:br>
                        <a:rPr lang="en-GB" b="1" dirty="0"/>
                      </a:b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14:00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46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46245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883073-B27E-D0DE-F625-F69E7CD2C5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731" y="3018631"/>
            <a:ext cx="3286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CADC-CB04-C8BD-9C66-8F587CD0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</a:t>
            </a:r>
            <a:r>
              <a:rPr lang="en-GB" b="1" dirty="0"/>
              <a:t>Bar Graph</a:t>
            </a:r>
            <a:r>
              <a:rPr lang="en-GB" dirty="0"/>
              <a:t> (also called Bar Chart) is a graphical display of data using bars of different heights.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E27C-7681-C428-3042-078813751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Imagine you just did a survey of your friends to find which kind of movie they liked best: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92439B1-B1BC-3566-B8AC-822F6838D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5607061"/>
              </p:ext>
            </p:extLst>
          </p:nvPr>
        </p:nvGraphicFramePr>
        <p:xfrm>
          <a:off x="1895475" y="3387249"/>
          <a:ext cx="3048000" cy="1920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91468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856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3275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032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4718974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Table: Favourite Type of Movie </a:t>
                      </a:r>
                      <a:endParaRPr lang="en-GB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Comedy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Romance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73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59807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2D2A6-9EBE-9FE2-20F4-9D3AF49D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can show that on a bar graph like this: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8FD2CA-1AE2-9D0D-17E3-244B6C5947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106" y="3232944"/>
            <a:ext cx="3381375" cy="2228850"/>
          </a:xfrm>
        </p:spPr>
      </p:pic>
    </p:spTree>
    <p:extLst>
      <p:ext uri="{BB962C8B-B14F-4D97-AF65-F5344CB8AC3E}">
        <p14:creationId xmlns:p14="http://schemas.microsoft.com/office/powerpoint/2010/main" val="31577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38D2-B927-887F-4DD8-5112897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Pie Chart</a:t>
            </a:r>
            <a:r>
              <a:rPr lang="en-GB" dirty="0"/>
              <a:t>: a special chart that uses "pie slices" to show relative sizes of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C536-D41E-FC77-45A1-5409FDC6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 survey your friends to find the kind of movie they like best: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1AD745-0364-A175-7895-2C7C140DA6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9850190"/>
              </p:ext>
            </p:extLst>
          </p:nvPr>
        </p:nvGraphicFramePr>
        <p:xfrm>
          <a:off x="1895475" y="3387249"/>
          <a:ext cx="3048000" cy="1920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42424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7577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80026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3942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341145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Table: Favourite Type of Movie</a:t>
                      </a:r>
                      <a:endParaRPr lang="en-GB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76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Comedy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Romance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71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0085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0B8F-D5ED-9EC8-EC66-DB40CC60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You can show the data by this Pie Chart: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D378C-4ADC-3CE3-9FC8-41F1747B39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044" y="2999581"/>
            <a:ext cx="4381500" cy="2695575"/>
          </a:xfrm>
        </p:spPr>
      </p:pic>
    </p:spTree>
    <p:extLst>
      <p:ext uri="{BB962C8B-B14F-4D97-AF65-F5344CB8AC3E}">
        <p14:creationId xmlns:p14="http://schemas.microsoft.com/office/powerpoint/2010/main" val="209939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3529-87A3-69B6-8508-0A497404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Scatter (XY) Plot has points that show the relationship between two sets of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E021-B8CD-BFF5-E99E-CA1BFC6F3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local ice cream shop keeps track of how much ice cream they sell versus the noon temperature on that day. Here are their figures for the last 12 days: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06DB2F-1E90-1FEC-957D-85FE6967A1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6535739"/>
              </p:ext>
            </p:extLst>
          </p:nvPr>
        </p:nvGraphicFramePr>
        <p:xfrm>
          <a:off x="839788" y="3177879"/>
          <a:ext cx="5159374" cy="23389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79687">
                  <a:extLst>
                    <a:ext uri="{9D8B030D-6E8A-4147-A177-3AD203B41FA5}">
                      <a16:colId xmlns:a16="http://schemas.microsoft.com/office/drawing/2014/main" val="4233702371"/>
                    </a:ext>
                  </a:extLst>
                </a:gridCol>
                <a:gridCol w="2579687">
                  <a:extLst>
                    <a:ext uri="{9D8B030D-6E8A-4147-A177-3AD203B41FA5}">
                      <a16:colId xmlns:a16="http://schemas.microsoft.com/office/drawing/2014/main" val="2185590484"/>
                    </a:ext>
                  </a:extLst>
                </a:gridCol>
              </a:tblGrid>
              <a:tr h="1645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900" b="1"/>
                        <a:t>Ice Cream Sales vs Temperature</a:t>
                      </a:r>
                      <a:endParaRPr lang="en-GB" sz="900"/>
                    </a:p>
                  </a:txBody>
                  <a:tcPr marL="14955" marR="14955" marT="14955" marB="149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77900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Temperature °C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Ice Cream Sales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53474963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14.2°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$215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530527528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16.4°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$325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66370859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11.9°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$185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625783315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15.2°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$332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76129595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18.5°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$406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209181786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22.1°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$522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25585314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19.4°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$412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235988073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25.1°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$614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51416843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23.4° 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$544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317822054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18.1°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$421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1042729219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22.6°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$445 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3048042222"/>
                  </a:ext>
                </a:extLst>
              </a:tr>
              <a:tr h="164502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17.2°</a:t>
                      </a:r>
                    </a:p>
                  </a:txBody>
                  <a:tcPr marL="14955" marR="14955" marT="14955" marB="149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$408</a:t>
                      </a:r>
                    </a:p>
                  </a:txBody>
                  <a:tcPr marL="14955" marR="14955" marT="14955" marB="14955" anchor="ctr"/>
                </a:tc>
                <a:extLst>
                  <a:ext uri="{0D108BD9-81ED-4DB2-BD59-A6C34878D82A}">
                    <a16:rowId xmlns:a16="http://schemas.microsoft.com/office/drawing/2014/main" val="41868833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FF9E-F5D1-935D-FA85-A22B9A8F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And here is the same data as a Scatter Plot: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A5189D-C74B-9C63-184E-888B5764CF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768385"/>
            <a:ext cx="5183188" cy="3157968"/>
          </a:xfrm>
        </p:spPr>
      </p:pic>
    </p:spTree>
    <p:extLst>
      <p:ext uri="{BB962C8B-B14F-4D97-AF65-F5344CB8AC3E}">
        <p14:creationId xmlns:p14="http://schemas.microsoft.com/office/powerpoint/2010/main" val="62902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C716-3C38-C271-4784-D35ADE92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Histogram</a:t>
            </a:r>
            <a:r>
              <a:rPr lang="en-GB" dirty="0"/>
              <a:t>: a graphical display of data using bars of different heights.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8D64-E162-A265-0CE8-A6081163B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Example: Height of Orange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A5ED-1B24-6D61-1089-C60E56B26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measure the height of every tree in the orchard in centimetres (cm)</a:t>
            </a:r>
          </a:p>
          <a:p>
            <a:r>
              <a:rPr lang="en-GB" dirty="0"/>
              <a:t>The heights vary from 100 cm to 340 cm</a:t>
            </a:r>
          </a:p>
          <a:p>
            <a:r>
              <a:rPr lang="en-GB" dirty="0"/>
              <a:t>You decide to put the results into groups of 50 cm: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100 to just below 150 cm</a:t>
            </a:r>
            <a:r>
              <a:rPr lang="en-GB" dirty="0"/>
              <a:t> range,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150 to just below 200 cm</a:t>
            </a:r>
            <a:r>
              <a:rPr lang="en-GB" dirty="0"/>
              <a:t> range,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etc...</a:t>
            </a:r>
          </a:p>
          <a:p>
            <a:r>
              <a:rPr lang="en-GB" dirty="0"/>
              <a:t>So a tree that is 260 cm tall is added to the "250-300" range. 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D5C1A-845B-F964-450C-D402C014D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And here is the result:</a:t>
            </a:r>
          </a:p>
          <a:p>
            <a:r>
              <a:rPr lang="en-GB" dirty="0"/>
              <a:t>You can see (for example) that there are </a:t>
            </a:r>
            <a:r>
              <a:rPr lang="en-GB" b="1" dirty="0"/>
              <a:t>30</a:t>
            </a:r>
            <a:r>
              <a:rPr lang="en-GB" dirty="0"/>
              <a:t> trees from </a:t>
            </a:r>
            <a:r>
              <a:rPr lang="en-GB" b="1" dirty="0"/>
              <a:t>150 cm to just below 200 cm tall</a:t>
            </a:r>
            <a:r>
              <a:rPr lang="en-GB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2BE7EE-1A2F-DB0E-1EEE-5337019D9C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7456" y="3156744"/>
            <a:ext cx="2352675" cy="2381250"/>
          </a:xfrm>
        </p:spPr>
      </p:pic>
      <p:pic>
        <p:nvPicPr>
          <p:cNvPr id="14" name="Picture 13" descr="A close up of some plants&#10;&#10;Description automatically generated with low confidence">
            <a:extLst>
              <a:ext uri="{FF2B5EF4-FFF2-40B4-BE49-F238E27FC236}">
                <a16:creationId xmlns:a16="http://schemas.microsoft.com/office/drawing/2014/main" id="{965AD368-0B6A-1B2E-28F0-5039B3922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69" y="3585369"/>
            <a:ext cx="6781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291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customXml/itemProps2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688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Replica Pro</vt:lpstr>
      <vt:lpstr>Arial</vt:lpstr>
      <vt:lpstr>Arial Black</vt:lpstr>
      <vt:lpstr>Calibri</vt:lpstr>
      <vt:lpstr>Calibri Light</vt:lpstr>
      <vt:lpstr>2_Office Theme</vt:lpstr>
      <vt:lpstr>1_Custom Design</vt:lpstr>
      <vt:lpstr>Business Intelligence in Practice  Make a data chart</vt:lpstr>
      <vt:lpstr>Why data matters in BI?</vt:lpstr>
      <vt:lpstr>How to use data matters for BI?</vt:lpstr>
      <vt:lpstr>Understand your data</vt:lpstr>
      <vt:lpstr>Line Graph: a graph that shows information connected in some way (usually as it changes over time).</vt:lpstr>
      <vt:lpstr>A Bar Graph (also called Bar Chart) is a graphical display of data using bars of different heights. </vt:lpstr>
      <vt:lpstr>Pie Chart: a special chart that uses "pie slices" to show relative sizes of data.</vt:lpstr>
      <vt:lpstr>A Scatter (XY) Plot has points that show the relationship between two sets of data.</vt:lpstr>
      <vt:lpstr>Histogram: a graphical display of data using bars of different heights.</vt:lpstr>
      <vt:lpstr>Bar vs Histogram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39</cp:revision>
  <cp:lastPrinted>2021-11-01T08:57:28Z</cp:lastPrinted>
  <dcterms:created xsi:type="dcterms:W3CDTF">2019-06-19T10:52:18Z</dcterms:created>
  <dcterms:modified xsi:type="dcterms:W3CDTF">2023-02-06T11:01:51Z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