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71" r:id="rId6"/>
    <p:sldId id="265" r:id="rId7"/>
    <p:sldId id="266" r:id="rId8"/>
    <p:sldId id="267" r:id="rId9"/>
    <p:sldId id="268" r:id="rId10"/>
    <p:sldId id="261" r:id="rId11"/>
    <p:sldId id="263" r:id="rId12"/>
    <p:sldId id="269" r:id="rId13"/>
    <p:sldId id="270" r:id="rId14"/>
    <p:sldId id="27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0" algn="l" defTabSz="1087120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Style>
        <a:tcBdr/>
        <a:fill>
          <a:solidFill>
            <a:srgbClr val="E6F6EF"/>
          </a:solidFill>
        </a:fill>
      </a:tcStyle>
    </a:band2H>
    <a:firstCol>
      <a:tcTxStyle b="on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896CF"/>
            </a:solidFill>
            <a:ln w="12700" cap="flat">
              <a:noFill/>
              <a:miter lim="400000"/>
            </a:ln>
            <a:effectLst>
              <a:outerShdw dir="2700000" algn="tl">
                <a:srgbClr val="000000">
                  <a:alpha val="0"/>
                </a:srgbClr>
              </a:outerShdw>
            </a:effectLst>
          </c:spPr>
          <c:explosion val="0"/>
          <c:dPt>
            <c:idx val="5"/>
            <c:bubble3D val="0"/>
            <c:spPr>
              <a:solidFill>
                <a:srgbClr val="FED542"/>
              </a:solidFill>
              <a:ln w="12700" cap="flat">
                <a:noFill/>
                <a:miter lim="400000"/>
              </a:ln>
              <a:effectLst>
                <a:outerShdw dir="2700000" algn="tl">
                  <a:srgbClr val="000000">
                    <a:alpha val="0"/>
                  </a:srgbClr>
                </a:outerShdw>
              </a:effectLst>
            </c:spPr>
          </c:dPt>
          <c:dLbls>
            <c:dLbl>
              <c:idx val="0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#,##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4200" b="0" i="0" u="none" strike="noStrike" kern="1200" baseline="0">
                      <a:solidFill>
                        <a:srgbClr val="7896CF"/>
                      </a:solidFill>
                      <a:latin typeface="Adagio_Slab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4200" b="0" i="0" u="none" strike="noStrike" kern="1200" baseline="0">
                    <a:solidFill>
                      <a:srgbClr val="7896CF"/>
                    </a:solidFill>
                    <a:latin typeface="Adagio_Slab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1pPr>
    <a:lvl2pPr indent="2286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2pPr>
    <a:lvl3pPr indent="4572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3pPr>
    <a:lvl4pPr indent="6858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4pPr>
    <a:lvl5pPr indent="9144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5pPr>
    <a:lvl6pPr indent="11430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6pPr>
    <a:lvl7pPr indent="13716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7pPr>
    <a:lvl8pPr indent="16002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8pPr>
    <a:lvl9pPr indent="1828800" defTabSz="1087120" latinLnBrk="0">
      <a:spcBef>
        <a:spcPts val="900"/>
      </a:spcBef>
      <a:defRPr sz="28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quarter" idx="1" hasCustomPrompt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algn="ctr"/>
            <a:lvl2pPr marL="0" indent="0" algn="ctr">
              <a:buSzTx/>
              <a:buNone/>
            </a:lvl2pPr>
            <a:lvl3pPr marL="0" algn="ctr">
              <a:buSzTx/>
              <a:buNone/>
            </a:lvl3pPr>
            <a:lvl4pPr marL="0" algn="ctr">
              <a:buSzTx/>
              <a:buNone/>
            </a:lvl4pPr>
            <a:lvl5pPr marL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2599689" y="989012"/>
            <a:ext cx="693701" cy="812801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B4A0AA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hasCustomPrompt="1"/>
          </p:nvPr>
        </p:nvSpPr>
        <p:spPr>
          <a:xfrm>
            <a:off x="1270000" y="898525"/>
            <a:ext cx="20296188" cy="2301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 hasCustomPrompt="1"/>
          </p:nvPr>
        </p:nvSpPr>
        <p:spPr>
          <a:xfrm>
            <a:off x="1266825" y="3173409"/>
            <a:ext cx="19483388" cy="8675693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pole tekstowe 1"/>
          <p:cNvSpPr txBox="1"/>
          <p:nvPr userDrawn="1"/>
        </p:nvSpPr>
        <p:spPr>
          <a:xfrm>
            <a:off x="17784824" y="12662452"/>
            <a:ext cx="533235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b">
            <a:spAutoFit/>
          </a:bodyPr>
          <a:lstStyle/>
          <a:p>
            <a:pPr marL="0" marR="0" indent="0" algn="l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Warszawa, 01 kwietnia 2099 r.</a:t>
            </a: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pole tekstowe 2"/>
          <p:cNvSpPr txBox="1"/>
          <p:nvPr userDrawn="1"/>
        </p:nvSpPr>
        <p:spPr>
          <a:xfrm>
            <a:off x="6738731" y="12662452"/>
            <a:ext cx="10490490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b">
            <a:spAutoFit/>
          </a:bodyPr>
          <a:lstStyle/>
          <a:p>
            <a:pPr marL="0" marR="0" indent="0" algn="l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Ola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Olacka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, </a:t>
            </a:r>
            <a:r>
              <a:rPr kumimoji="0" lang="pl-PL" sz="32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Metody produkcji Krasnali Ogrodowych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7" name="image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53751" y="1276350"/>
            <a:ext cx="5105403" cy="11163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7547" y="12711948"/>
            <a:ext cx="2226547" cy="753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2815" y="12782636"/>
            <a:ext cx="1833123" cy="6126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4">
            <a:alphaModFix amt="61720"/>
          </a:blip>
          <a:srcRect l="773" t="6618" r="2642" b="17335"/>
          <a:stretch>
            <a:fillRect/>
          </a:stretch>
        </p:blipFill>
        <p:spPr>
          <a:xfrm>
            <a:off x="-2024066" y="-44450"/>
            <a:ext cx="26296944" cy="13804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5" y="12460285"/>
            <a:ext cx="2085975" cy="6985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3175" y="898525"/>
            <a:ext cx="20296188" cy="23018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810696" y="12288837"/>
            <a:ext cx="882867" cy="1054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lnSpc>
                <a:spcPct val="93000"/>
              </a:lnSpc>
              <a:spcBef>
                <a:spcPts val="400"/>
              </a:spcBef>
              <a:defRPr sz="6900">
                <a:solidFill>
                  <a:srgbClr val="3C3C4C"/>
                </a:solidFill>
                <a:latin typeface="Radikal WUT"/>
                <a:ea typeface="Radikal WUT"/>
                <a:cs typeface="Radikal WUT"/>
                <a:sym typeface="Radikal WU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08712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355" marR="0" indent="-338455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120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120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" name="Shape 71"/>
          <p:cNvSpPr/>
          <p:nvPr/>
        </p:nvSpPr>
        <p:spPr>
          <a:xfrm>
            <a:off x="2667000" y="5051945"/>
            <a:ext cx="15459554" cy="20036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algn="ctr"/>
            <a:r>
              <a:rPr lang="pl-PL" i="1" dirty="0"/>
              <a:t>Metody produkcji </a:t>
            </a:r>
            <a:br>
              <a:rPr lang="pl-PL" i="1" dirty="0"/>
            </a:br>
            <a:r>
              <a:rPr lang="pl-PL" i="1" dirty="0"/>
              <a:t>Krasnali Ogrodowych</a:t>
            </a:r>
            <a:endParaRPr i="1" dirty="0"/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pole tekstowe 1"/>
          <p:cNvSpPr txBox="1"/>
          <p:nvPr/>
        </p:nvSpPr>
        <p:spPr>
          <a:xfrm>
            <a:off x="7288614" y="7010833"/>
            <a:ext cx="6485206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Ola </a:t>
            </a:r>
            <a:r>
              <a:rPr lang="pl-PL" i="1" dirty="0" err="1">
                <a:solidFill>
                  <a:schemeClr val="tx2">
                    <a:lumMod val="50000"/>
                  </a:schemeClr>
                </a:solidFill>
              </a:rPr>
              <a:t>Olacka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 panose="02020603050405020304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943780" y="8310501"/>
            <a:ext cx="906939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l-PL" sz="3200" dirty="0">
                <a:solidFill>
                  <a:schemeClr val="tx2">
                    <a:lumMod val="50000"/>
                  </a:schemeClr>
                </a:solidFill>
              </a:rPr>
              <a:t>Promotor: </a:t>
            </a:r>
            <a:r>
              <a:rPr lang="pl-PL" sz="3200" i="1" dirty="0">
                <a:solidFill>
                  <a:schemeClr val="tx2">
                    <a:lumMod val="50000"/>
                  </a:schemeClr>
                </a:solidFill>
              </a:rPr>
              <a:t>prof. dr hab. inż. Olgierd </a:t>
            </a:r>
            <a:r>
              <a:rPr lang="pl-PL" sz="3200" i="1" dirty="0" err="1">
                <a:solidFill>
                  <a:schemeClr val="tx2">
                    <a:lumMod val="50000"/>
                  </a:schemeClr>
                </a:solidFill>
              </a:rPr>
              <a:t>Krasnalny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 panose="02020603050405020304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893169" y="3756757"/>
            <a:ext cx="748401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Praca magisterska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 panose="02020603050405020304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5013172" y="12566637"/>
            <a:ext cx="672055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t">
            <a:spAutoFit/>
          </a:bodyPr>
          <a:lstStyle/>
          <a:p>
            <a:pPr marL="0" marR="0" indent="0" algn="l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l-PL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Warszawa, 01 kwietnia 2099 r.</a:t>
            </a:r>
            <a:endParaRPr kumimoji="0" lang="pl-PL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Wyniki – przykładowy w</a:t>
            </a:r>
            <a:r>
              <a:rPr dirty="0" err="1"/>
              <a:t>ykres</a:t>
            </a:r>
            <a:r>
              <a:rPr dirty="0"/>
              <a:t> z </a:t>
            </a:r>
            <a:r>
              <a:rPr dirty="0" err="1"/>
              <a:t>opisem</a:t>
            </a:r>
            <a:endParaRPr dirty="0"/>
          </a:p>
        </p:txBody>
      </p:sp>
      <p:graphicFrame>
        <p:nvGraphicFramePr>
          <p:cNvPr id="102" name="Chart 102"/>
          <p:cNvGraphicFramePr/>
          <p:nvPr/>
        </p:nvGraphicFramePr>
        <p:xfrm>
          <a:off x="7508296" y="3667555"/>
          <a:ext cx="7819594" cy="781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720429" y="4566854"/>
            <a:ext cx="5923065" cy="602099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400"/>
              </a:spcBef>
              <a:buClr>
                <a:srgbClr val="FED542"/>
              </a:buClr>
              <a:buSzPct val="300000"/>
              <a:buChar char="•"/>
              <a:defRPr sz="3500"/>
            </a:pPr>
            <a:r>
              <a:rPr dirty="0"/>
              <a:t> Lorem ipsum lorem ipsum </a:t>
            </a:r>
            <a:endParaRPr dirty="0"/>
          </a:p>
          <a:p>
            <a:pPr marL="355600" indent="-355600">
              <a:spcBef>
                <a:spcPts val="400"/>
              </a:spcBef>
              <a:buClr>
                <a:srgbClr val="7896CF"/>
              </a:buClr>
              <a:buSzPct val="300000"/>
              <a:buChar char="•"/>
              <a:defRPr sz="3500"/>
            </a:pPr>
            <a:r>
              <a:rPr dirty="0"/>
              <a:t> Lorem ipsum</a:t>
            </a:r>
            <a:endParaRPr dirty="0"/>
          </a:p>
        </p:txBody>
      </p:sp>
      <p:sp>
        <p:nvSpPr>
          <p:cNvPr id="6" name="pole tekstowe 5"/>
          <p:cNvSpPr txBox="1"/>
          <p:nvPr/>
        </p:nvSpPr>
        <p:spPr>
          <a:xfrm>
            <a:off x="6493166" y="11551025"/>
            <a:ext cx="9849853" cy="926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l-PL" sz="3600" b="0" i="1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Rys.nr_rysunku</a:t>
            </a: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,  Nazwa rysunku</a:t>
            </a:r>
            <a:endParaRPr kumimoji="0" lang="pl-PL" sz="36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294967295"/>
          </p:nvPr>
        </p:nvSpPr>
        <p:spPr>
          <a:xfrm>
            <a:off x="22231133" y="371474"/>
            <a:ext cx="882867" cy="1054101"/>
          </a:xfrm>
        </p:spPr>
        <p:txBody>
          <a:bodyPr/>
          <a:lstStyle/>
          <a:p>
            <a:fld id="{86CB4B4D-7CA3-9044-876B-883B54F8677D}" type="slidenum">
              <a:rPr lang="pl-PL" smtClean="0"/>
            </a:fld>
            <a:endParaRPr lang="pl-PL" dirty="0"/>
          </a:p>
        </p:txBody>
      </p:sp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Odpowiadamy na pytanie:  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Co uważam za </a:t>
            </a:r>
            <a:r>
              <a:rPr lang="pl-PL" u="sng" dirty="0"/>
              <a:t>swoje</a:t>
            </a:r>
            <a:r>
              <a:rPr lang="pl-PL" dirty="0"/>
              <a:t> osiągnięcie, dokonanie w prezentowanej pracy? 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Co zrobiłem sam, jakie prace, badania, próby, sukcesy i porażki zrealizowałem w czasie pracy nad dyplomem?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12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500"/>
            </a:pPr>
            <a:r>
              <a:rPr kumimoji="0" lang="pl-PL" sz="7200" b="0" i="0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Podsumowanie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Wskazujemy możliwe dalsze kierunki badań/rozwoju projektu.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12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500"/>
            </a:pPr>
            <a:r>
              <a:rPr lang="pl-PL" sz="7200" dirty="0"/>
              <a:t>Możliwości dalszego rozwoju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" name="Shape 71"/>
          <p:cNvSpPr/>
          <p:nvPr/>
        </p:nvSpPr>
        <p:spPr>
          <a:xfrm>
            <a:off x="3018278" y="6078640"/>
            <a:ext cx="15459554" cy="100181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ctr" defTabSz="108712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l-PL" sz="7000" b="0" i="1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Dziękuję za uwagę !!!</a:t>
            </a:r>
            <a:endParaRPr kumimoji="0" sz="7000" b="0" i="1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4294967295"/>
          </p:nvPr>
        </p:nvSpPr>
        <p:spPr>
          <a:xfrm>
            <a:off x="22687661" y="906463"/>
            <a:ext cx="477140" cy="1054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Ten szablon </a:t>
            </a:r>
            <a:r>
              <a:rPr lang="pl-PL" b="1" dirty="0"/>
              <a:t>NIE JEST </a:t>
            </a:r>
            <a:r>
              <a:rPr lang="pl-PL" dirty="0"/>
              <a:t>obowiązującym na Wydziale </a:t>
            </a:r>
            <a:r>
              <a:rPr lang="pl-PL" b="1" dirty="0"/>
              <a:t>standardem</a:t>
            </a:r>
            <a:r>
              <a:rPr lang="pl-PL" dirty="0"/>
              <a:t> prezentacji na obronę pracy dyplomowej.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Ten szablon jest </a:t>
            </a:r>
            <a:r>
              <a:rPr lang="pl-PL" b="1" dirty="0"/>
              <a:t>przykładowym</a:t>
            </a:r>
            <a:r>
              <a:rPr lang="pl-PL" dirty="0"/>
              <a:t> szablonem prezentacji, może podlegać zmianom i dostosowaniom do wymogów Komisji egzaminacyjnej, fantazji dyplomanta, pogody itd.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Zawarte w szablonie punkty należy traktować jako zalecane punkty, które warto przedstawić na obronie.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Zalecany czas trwania prezentacji – 10 minut!!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 szablonie zastosowano kolory i identyfikację wizualną Wydziału oraz obowiązujące na PW kroje czcionek.</a:t>
            </a:r>
            <a:endParaRPr lang="pl-PL" sz="2800" dirty="0"/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Cel dokumentu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Tutaj należy zaprezentować motywację do podjęcia tematu pracy i wprowadzić komisję do poruszanej tematyki i przedstawić problem którym się zajmujemy w pracy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Motywacja</a:t>
            </a:r>
            <a:endParaRPr dirty="0"/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Tutaj trzeba sformułować cel główny pracy i zdefiniować cele poboczne.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Cel powinien być: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zrozumiały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osiągalny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mierzalny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krótko i jasno sformułowany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12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l-PL" sz="7000" b="0" i="0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Cel pracy</a:t>
            </a:r>
            <a:endParaRPr kumimoji="0" sz="70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 prezentujemy KRÓTKO dziedzinę problemową i  stan wiedzy / znane np. w literaturze sposoby rozwiązania problemów, którymi się zajmujemy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>
              <a:defRPr sz="3500"/>
            </a:pPr>
            <a:r>
              <a:rPr lang="pl-PL" sz="7200" dirty="0"/>
              <a:t>Przeanalizowane metody i narzędzia</a:t>
            </a:r>
            <a:endParaRPr lang="pl-PL" sz="7200" dirty="0"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Charakteryzujemy najważniejsze metody i narzędzia użyte w pracy do osiągnięcia postawionych celów.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lvl="0">
              <a:defRPr sz="3500"/>
            </a:pPr>
            <a:r>
              <a:rPr lang="pl-PL" sz="7200" dirty="0"/>
              <a:t>Wykorzystane metody i narzędzia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Przedstawiamy sposób rozwiązania problemu i drogę dojścia do zdefiniowanego celu.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lvl="0">
              <a:defRPr sz="3500"/>
            </a:pPr>
            <a:r>
              <a:rPr lang="pl-PL" sz="7200" dirty="0"/>
              <a:t>Sposób rozwiązania problemu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087120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Przedstawiamy najważniejsze rezultaty pracy, badań, testów, itp.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Podkreślamy i koncentrujemy się na SWOICH osiągnięciach.</a:t>
            </a: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  <a:endParaRPr dirty="0"/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  <a:endParaRPr dirty="0"/>
          </a:p>
          <a:p>
            <a:pPr>
              <a:defRPr sz="3500"/>
            </a:pPr>
            <a:r>
              <a:rPr dirty="0"/>
              <a:t>ipsum lorem ipsum Lorem ipsum lorem ipsum lorem ipsum</a:t>
            </a:r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12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500"/>
            </a:pPr>
            <a:r>
              <a:rPr lang="pl-PL" sz="7200" dirty="0"/>
              <a:t>Osiągnięte rezultaty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4294967295"/>
          </p:nvPr>
        </p:nvSpPr>
        <p:spPr>
          <a:xfrm>
            <a:off x="22658740" y="906463"/>
            <a:ext cx="506058" cy="1054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Wyniki - p</a:t>
            </a:r>
            <a:r>
              <a:rPr dirty="0" err="1"/>
              <a:t>rzykładowa</a:t>
            </a:r>
            <a:r>
              <a:rPr dirty="0"/>
              <a:t> </a:t>
            </a:r>
            <a:r>
              <a:rPr dirty="0" err="1"/>
              <a:t>tabela</a:t>
            </a:r>
            <a:endParaRPr dirty="0"/>
          </a:p>
        </p:txBody>
      </p:sp>
      <p:graphicFrame>
        <p:nvGraphicFramePr>
          <p:cNvPr id="93" name="Table 93"/>
          <p:cNvGraphicFramePr/>
          <p:nvPr/>
        </p:nvGraphicFramePr>
        <p:xfrm>
          <a:off x="5340350" y="3704160"/>
          <a:ext cx="13703300" cy="789781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5825"/>
                <a:gridCol w="3425825"/>
                <a:gridCol w="3425825"/>
                <a:gridCol w="3425825"/>
              </a:tblGrid>
              <a:tr h="1579562"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  <a:endParaRPr sz="2800" b="1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  <a:endParaRPr sz="2800" b="1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  <a:endParaRPr sz="2800" b="1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</a:tr>
              <a:tr h="1579562"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</a:tr>
              <a:tr h="1579562"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</a:tr>
              <a:tr h="1579562"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</a:tr>
              <a:tr h="1579562"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170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7118809" y="2525430"/>
            <a:ext cx="9849853" cy="926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120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Tabela </a:t>
            </a:r>
            <a:r>
              <a:rPr kumimoji="0" lang="pl-PL" sz="3600" b="0" i="1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nr_tabeli</a:t>
            </a: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: Tytuł tabeli</a:t>
            </a:r>
            <a:endParaRPr kumimoji="0" lang="pl-PL" sz="36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120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120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120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120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4061</Words>
  <Application>WPS Presentation</Application>
  <PresentationFormat>Niestandardowy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Radikal WUT</vt:lpstr>
      <vt:lpstr>Segoe Print</vt:lpstr>
      <vt:lpstr>Helvetica</vt:lpstr>
      <vt:lpstr>Adagio_Slab</vt:lpstr>
      <vt:lpstr>Adagio_Slab-Regular_italic</vt:lpstr>
      <vt:lpstr>Adagio_Slab-SemiBold</vt:lpstr>
      <vt:lpstr>Microsoft YaHei</vt:lpstr>
      <vt:lpstr>Arial Unicode MS</vt:lpstr>
      <vt:lpstr>Times New Roman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Wyniki - przykładowa tabela</vt:lpstr>
      <vt:lpstr>Wyniki – przykładowy wykres z opisem</vt:lpstr>
      <vt:lpstr>PowerPoint 演示文稿</vt:lpstr>
      <vt:lpstr>PowerPoint 演示文稿</vt:lpstr>
      <vt:lpstr>PowerPoint 演示文稿</vt:lpstr>
    </vt:vector>
  </TitlesOfParts>
  <Company>Wydział Elektryczny, Politechnika Warszawska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na obronę pracy dyolomowej</dc:title>
  <dc:creator>Grzegorz Sarwas, Włodzimierz Dąbrowski</dc:creator>
  <cp:keywords>Prace dyplomowe</cp:keywords>
  <dc:description>Przykładowy szablon prezentacji na obronę pracy dyplomowej z uwzględnieniem obowiązującej identyfikacji wizualnej PW.
Wersja 1.0</dc:description>
  <cp:category>Dyplom</cp:category>
  <cp:lastModifiedBy>Nata</cp:lastModifiedBy>
  <cp:revision>18</cp:revision>
  <dcterms:created xsi:type="dcterms:W3CDTF">2022-01-23T14:38:34Z</dcterms:created>
  <dcterms:modified xsi:type="dcterms:W3CDTF">2022-01-23T15:24:06Z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8DF5A141F922468A960436FD3ED0979A</vt:lpwstr>
  </property>
  <property fmtid="{D5CDD505-2E9C-101B-9397-08002B2CF9AE}" pid="3" name="KSOProductBuildVer">
    <vt:lpwstr>1033-11.2.0.10463</vt:lpwstr>
  </property>
</Properties>
</file>