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10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pPr/>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236108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pPr/>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304067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pPr/>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42470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pPr/>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281742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9D8BC-3F7A-4360-BB6D-F1FCB3470FB4}" type="datetimeFigureOut">
              <a:rPr lang="en-US" smtClean="0"/>
              <a:pPr/>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190859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9D8BC-3F7A-4360-BB6D-F1FCB3470FB4}" type="datetimeFigureOut">
              <a:rPr lang="en-US" smtClean="0"/>
              <a:pPr/>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1459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A9D8BC-3F7A-4360-BB6D-F1FCB3470FB4}" type="datetimeFigureOut">
              <a:rPr lang="en-US" smtClean="0"/>
              <a:pPr/>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167442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9D8BC-3F7A-4360-BB6D-F1FCB3470FB4}" type="datetimeFigureOut">
              <a:rPr lang="en-US" smtClean="0"/>
              <a:pPr/>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129971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9D8BC-3F7A-4360-BB6D-F1FCB3470FB4}" type="datetimeFigureOut">
              <a:rPr lang="en-US" smtClean="0"/>
              <a:pPr/>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2747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pPr/>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33925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pPr/>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8BC49-1B67-4826-A1F3-48AF839B00E7}" type="slidenum">
              <a:rPr lang="en-US" smtClean="0"/>
              <a:pPr/>
              <a:t>‹#›</a:t>
            </a:fld>
            <a:endParaRPr lang="en-US"/>
          </a:p>
        </p:txBody>
      </p:sp>
    </p:spTree>
    <p:extLst>
      <p:ext uri="{BB962C8B-B14F-4D97-AF65-F5344CB8AC3E}">
        <p14:creationId xmlns:p14="http://schemas.microsoft.com/office/powerpoint/2010/main" val="147750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9D8BC-3F7A-4360-BB6D-F1FCB3470FB4}" type="datetimeFigureOut">
              <a:rPr lang="en-US" smtClean="0"/>
              <a:pPr/>
              <a:t>6/25/2019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8BC49-1B67-4826-A1F3-48AF839B00E7}" type="slidenum">
              <a:rPr lang="en-US" smtClean="0"/>
              <a:pPr/>
              <a:t>‹#›</a:t>
            </a:fld>
            <a:endParaRPr lang="en-US"/>
          </a:p>
        </p:txBody>
      </p:sp>
    </p:spTree>
    <p:extLst>
      <p:ext uri="{BB962C8B-B14F-4D97-AF65-F5344CB8AC3E}">
        <p14:creationId xmlns:p14="http://schemas.microsoft.com/office/powerpoint/2010/main" val="72493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k.com/away.php?to=http://www.manythings.org/corpus/&amp;cc_key=" TargetMode="External"/><Relationship Id="rId2" Type="http://schemas.openxmlformats.org/officeDocument/2006/relationships/hyperlink" Target="https://context.reverso.net/" TargetMode="External"/><Relationship Id="rId1" Type="http://schemas.openxmlformats.org/officeDocument/2006/relationships/slideLayout" Target="../slideLayouts/slideLayout2.xml"/><Relationship Id="rId5" Type="http://schemas.openxmlformats.org/officeDocument/2006/relationships/hyperlink" Target="https://www5.atwiki.jp/hmiku/" TargetMode="External"/><Relationship Id="rId4" Type="http://schemas.openxmlformats.org/officeDocument/2006/relationships/hyperlink" Target="http://www.manythings.org/corp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 y="2736932"/>
            <a:ext cx="5934456" cy="2387600"/>
          </a:xfrm>
        </p:spPr>
        <p:txBody>
          <a:bodyPr>
            <a:normAutofit fontScale="90000"/>
          </a:bodyPr>
          <a:lstStyle/>
          <a:p>
            <a:pPr algn="l"/>
            <a:r>
              <a:rPr lang="en-US" b="1" dirty="0"/>
              <a:t>Strategies of choice between </a:t>
            </a:r>
            <a:r>
              <a:rPr lang="en-US" b="1" dirty="0" err="1"/>
              <a:t>substantivation</a:t>
            </a:r>
            <a:r>
              <a:rPr lang="en-US" b="1" dirty="0"/>
              <a:t> and regular verb usage in the context of ability in Japanese</a:t>
            </a:r>
          </a:p>
        </p:txBody>
      </p:sp>
      <p:sp>
        <p:nvSpPr>
          <p:cNvPr id="3" name="Subtitle 2"/>
          <p:cNvSpPr>
            <a:spLocks noGrp="1"/>
          </p:cNvSpPr>
          <p:nvPr>
            <p:ph type="subTitle" idx="1"/>
          </p:nvPr>
        </p:nvSpPr>
        <p:spPr>
          <a:xfrm>
            <a:off x="423890" y="5202238"/>
            <a:ext cx="6858000" cy="1655762"/>
          </a:xfrm>
        </p:spPr>
        <p:txBody>
          <a:bodyPr/>
          <a:lstStyle/>
          <a:p>
            <a:pPr algn="l"/>
            <a:r>
              <a:rPr lang="en-US" dirty="0"/>
              <a:t>Ekaterina </a:t>
            </a:r>
            <a:r>
              <a:rPr lang="en-US" dirty="0" err="1"/>
              <a:t>Birjukova</a:t>
            </a:r>
            <a:r>
              <a:rPr lang="en-US" dirty="0"/>
              <a:t>, Alexandra </a:t>
            </a:r>
            <a:r>
              <a:rPr lang="en-US" dirty="0" err="1"/>
              <a:t>Efimova</a:t>
            </a:r>
            <a:endParaRPr lang="ru-RU" dirty="0"/>
          </a:p>
          <a:p>
            <a:pPr algn="l"/>
            <a:endParaRPr lang="en-US" dirty="0"/>
          </a:p>
        </p:txBody>
      </p:sp>
    </p:spTree>
    <p:extLst>
      <p:ext uri="{BB962C8B-B14F-4D97-AF65-F5344CB8AC3E}">
        <p14:creationId xmlns:p14="http://schemas.microsoft.com/office/powerpoint/2010/main" val="397773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73290"/>
            <a:ext cx="7424928" cy="1050561"/>
          </a:xfrm>
        </p:spPr>
        <p:txBody>
          <a:bodyPr>
            <a:normAutofit fontScale="90000"/>
          </a:bodyPr>
          <a:lstStyle/>
          <a:p>
            <a:r>
              <a:rPr lang="en-US" dirty="0"/>
              <a:t>Length; part of speech; positivity and negativity</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399" y="1943"/>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6</a:t>
              </a:r>
            </a:p>
          </p:txBody>
        </p:sp>
      </p:grpSp>
      <p:sp>
        <p:nvSpPr>
          <p:cNvPr id="29" name="Прямоугольник 28"/>
          <p:cNvSpPr/>
          <p:nvPr/>
        </p:nvSpPr>
        <p:spPr>
          <a:xfrm>
            <a:off x="1136468" y="1593669"/>
            <a:ext cx="8007531" cy="5324535"/>
          </a:xfrm>
          <a:prstGeom prst="rect">
            <a:avLst/>
          </a:prstGeom>
        </p:spPr>
        <p:txBody>
          <a:bodyPr wrap="square">
            <a:spAutoFit/>
          </a:bodyPr>
          <a:lstStyle/>
          <a:p>
            <a:r>
              <a:rPr lang="en-US" sz="2000" dirty="0"/>
              <a:t>5) Dependence between length in syllables and the strategy. </a:t>
            </a:r>
          </a:p>
          <a:p>
            <a:r>
              <a:rPr lang="en-US" sz="2000" dirty="0"/>
              <a:t>Fisher’s test showed that there was none (p-</a:t>
            </a:r>
            <a:r>
              <a:rPr lang="en-US" sz="2000" dirty="0" err="1"/>
              <a:t>val</a:t>
            </a:r>
            <a:r>
              <a:rPr lang="en-US" sz="2000" dirty="0"/>
              <a:t> = 0.8113), so running a regression was pointless. </a:t>
            </a:r>
          </a:p>
          <a:p>
            <a:r>
              <a:rPr lang="en-US" sz="2000" dirty="0"/>
              <a:t>But when we added it to out best model, its adjusted R</a:t>
            </a:r>
            <a:r>
              <a:rPr lang="en-US" sz="2000" baseline="30000" dirty="0"/>
              <a:t>2</a:t>
            </a:r>
            <a:r>
              <a:rPr lang="en-US" sz="2000" dirty="0"/>
              <a:t> increased by 0.02. </a:t>
            </a:r>
          </a:p>
          <a:p>
            <a:endParaRPr lang="en-US" sz="2000" dirty="0"/>
          </a:p>
          <a:p>
            <a:r>
              <a:rPr lang="en-US" sz="2000" dirty="0"/>
              <a:t>6) Fisher’s test: dependence between the grammatical part of speech and the strategy (p-value = 3.08e-08).</a:t>
            </a:r>
          </a:p>
          <a:p>
            <a:r>
              <a:rPr lang="en-US" sz="2000" dirty="0"/>
              <a:t>This factor alone could describe our strategies almost as well as our best model. Combining them allowed us to increase R</a:t>
            </a:r>
            <a:r>
              <a:rPr lang="en-US" sz="2000" baseline="30000" dirty="0"/>
              <a:t>2</a:t>
            </a:r>
            <a:r>
              <a:rPr lang="en-US" sz="2000" dirty="0"/>
              <a:t> to 0.116.</a:t>
            </a:r>
          </a:p>
          <a:p>
            <a:endParaRPr lang="en-US" sz="2000" dirty="0"/>
          </a:p>
          <a:p>
            <a:r>
              <a:rPr lang="en-US" sz="2000" dirty="0"/>
              <a:t>7) Regression: good result. Combining this factor with our best model, however, did not turn out to be very fruitful, but since there was a slight increase in R</a:t>
            </a:r>
            <a:r>
              <a:rPr lang="en-US" sz="2000" baseline="30000" dirty="0"/>
              <a:t>2</a:t>
            </a:r>
            <a:r>
              <a:rPr lang="en-US" sz="2000" dirty="0"/>
              <a:t>, we decided to add it to our model nevertheless.</a:t>
            </a:r>
          </a:p>
          <a:p>
            <a:br>
              <a:rPr lang="en-US" sz="2000" dirty="0"/>
            </a:br>
            <a:r>
              <a:rPr lang="en-US" sz="2000" dirty="0"/>
              <a:t> </a:t>
            </a:r>
            <a:br>
              <a:rPr lang="en-US" sz="2000" dirty="0"/>
            </a:br>
            <a:r>
              <a:rPr lang="en-US" sz="2000" dirty="0"/>
              <a:t> </a:t>
            </a:r>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73290"/>
            <a:ext cx="7699248" cy="1050561"/>
          </a:xfrm>
        </p:spPr>
        <p:txBody>
          <a:bodyPr>
            <a:normAutofit fontScale="90000"/>
          </a:bodyPr>
          <a:lstStyle/>
          <a:p>
            <a:r>
              <a:rPr lang="en-US" dirty="0"/>
              <a:t>Past tense; provisional and conditional form of speech; question</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399" y="1943"/>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6</a:t>
              </a:r>
            </a:p>
          </p:txBody>
        </p:sp>
      </p:grpSp>
      <p:sp>
        <p:nvSpPr>
          <p:cNvPr id="29" name="Прямоугольник 28"/>
          <p:cNvSpPr/>
          <p:nvPr/>
        </p:nvSpPr>
        <p:spPr>
          <a:xfrm>
            <a:off x="1136468" y="1593669"/>
            <a:ext cx="8007531" cy="6247864"/>
          </a:xfrm>
          <a:prstGeom prst="rect">
            <a:avLst/>
          </a:prstGeom>
        </p:spPr>
        <p:txBody>
          <a:bodyPr wrap="square">
            <a:spAutoFit/>
          </a:bodyPr>
          <a:lstStyle/>
          <a:p>
            <a:r>
              <a:rPr lang="en-US" sz="2000" dirty="0"/>
              <a:t>8) Marginally good p-value (0.004539) in Fisher’s test for the past tense predicted that linear regression will not show anything interesting. </a:t>
            </a:r>
          </a:p>
          <a:p>
            <a:r>
              <a:rPr lang="en-US" sz="2000" dirty="0"/>
              <a:t>Conjugation was lessening the R</a:t>
            </a:r>
            <a:r>
              <a:rPr lang="en-US" sz="2000" baseline="30000" dirty="0"/>
              <a:t>2</a:t>
            </a:r>
            <a:r>
              <a:rPr lang="en-US" sz="2000" dirty="0"/>
              <a:t> when there were both conjugation and past tense variables in the formula. It turned out that simply replacing conjugation with tense boosted the R</a:t>
            </a:r>
            <a:r>
              <a:rPr lang="en-US" sz="2000" baseline="30000" dirty="0"/>
              <a:t>2</a:t>
            </a:r>
            <a:r>
              <a:rPr lang="en-US" sz="2000" dirty="0"/>
              <a:t> to 0.12, so we updated our best model accordingly.</a:t>
            </a:r>
          </a:p>
          <a:p>
            <a:endParaRPr lang="en-US" sz="2000" dirty="0"/>
          </a:p>
          <a:p>
            <a:r>
              <a:rPr lang="en-US" sz="2000" dirty="0"/>
              <a:t>9) After having successfully tested the provisional and conditional forms for dependence and checked their regression model, we found out that this one factor describes our model almost as well as out best model. Combining these two produced a result of R</a:t>
            </a:r>
            <a:r>
              <a:rPr lang="en-US" sz="2000" baseline="30000" dirty="0"/>
              <a:t>2</a:t>
            </a:r>
            <a:r>
              <a:rPr lang="en-US" sz="2000" dirty="0"/>
              <a:t> = 0.185.</a:t>
            </a:r>
          </a:p>
          <a:p>
            <a:br>
              <a:rPr lang="en-US" sz="2000" dirty="0"/>
            </a:br>
            <a:r>
              <a:rPr lang="en-US" sz="2000" dirty="0"/>
              <a:t>10) According to Fisher’s test, there is no dependency between the questions and the strategies whatsoever (p-value = 1). Moreover, adding it to our best model reduced the latter’s R</a:t>
            </a:r>
            <a:r>
              <a:rPr lang="en-US" sz="2000" baseline="30000" dirty="0"/>
              <a:t>2</a:t>
            </a:r>
            <a:r>
              <a:rPr lang="en-US" sz="2000" dirty="0"/>
              <a:t> to 0.183.</a:t>
            </a:r>
          </a:p>
          <a:p>
            <a:br>
              <a:rPr lang="en-US" sz="2000" dirty="0"/>
            </a:br>
            <a:br>
              <a:rPr lang="en-US" sz="2000" dirty="0"/>
            </a:br>
            <a:r>
              <a:rPr lang="en-US" sz="2000" dirty="0"/>
              <a:t> </a:t>
            </a:r>
            <a:br>
              <a:rPr lang="en-US" sz="2000" dirty="0"/>
            </a:br>
            <a:r>
              <a:rPr lang="en-US" sz="2000" dirty="0"/>
              <a:t> </a:t>
            </a:r>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73290"/>
            <a:ext cx="7699248" cy="1050561"/>
          </a:xfrm>
        </p:spPr>
        <p:txBody>
          <a:bodyPr>
            <a:normAutofit fontScale="90000"/>
          </a:bodyPr>
          <a:lstStyle/>
          <a:p>
            <a:r>
              <a:rPr lang="en-US" dirty="0"/>
              <a:t>Final model and conclusion</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399" y="1943"/>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6</a:t>
              </a:r>
            </a:p>
          </p:txBody>
        </p:sp>
      </p:grpSp>
      <p:sp>
        <p:nvSpPr>
          <p:cNvPr id="29" name="Прямоугольник 28"/>
          <p:cNvSpPr/>
          <p:nvPr/>
        </p:nvSpPr>
        <p:spPr>
          <a:xfrm>
            <a:off x="1136468" y="1593669"/>
            <a:ext cx="8007531" cy="4093428"/>
          </a:xfrm>
          <a:prstGeom prst="rect">
            <a:avLst/>
          </a:prstGeom>
        </p:spPr>
        <p:txBody>
          <a:bodyPr wrap="square">
            <a:spAutoFit/>
          </a:bodyPr>
          <a:lstStyle/>
          <a:p>
            <a:r>
              <a:rPr lang="en-US" sz="2000" dirty="0"/>
              <a:t>And so our final model looked like this:</a:t>
            </a:r>
          </a:p>
          <a:p>
            <a:endParaRPr lang="en-US" sz="2000" dirty="0"/>
          </a:p>
          <a:p>
            <a:r>
              <a:rPr lang="en-US" sz="2000" b="1" dirty="0"/>
              <a:t>form ~ </a:t>
            </a:r>
            <a:r>
              <a:rPr lang="en-US" sz="2000" b="1" dirty="0" err="1"/>
              <a:t>context_pos</a:t>
            </a:r>
            <a:r>
              <a:rPr lang="en-US" sz="2000" b="1" dirty="0"/>
              <a:t> + sex + </a:t>
            </a:r>
            <a:r>
              <a:rPr lang="en-US" sz="2000" b="1" dirty="0" err="1"/>
              <a:t>part_of_speech</a:t>
            </a:r>
            <a:r>
              <a:rPr lang="en-US" sz="2000" b="1" dirty="0"/>
              <a:t> + </a:t>
            </a:r>
            <a:r>
              <a:rPr lang="en-US" sz="2000" b="1" dirty="0" err="1"/>
              <a:t>pos_neg</a:t>
            </a:r>
            <a:r>
              <a:rPr lang="en-US" sz="2000" b="1" dirty="0"/>
              <a:t> + </a:t>
            </a:r>
            <a:r>
              <a:rPr lang="en-US" sz="2000" b="1" dirty="0" err="1"/>
              <a:t>past_tense</a:t>
            </a:r>
            <a:r>
              <a:rPr lang="en-US" sz="2000" b="1" dirty="0"/>
              <a:t> + </a:t>
            </a:r>
            <a:r>
              <a:rPr lang="en-US" sz="2000" b="1" dirty="0" err="1"/>
              <a:t>prov_cond</a:t>
            </a:r>
            <a:endParaRPr lang="en-US" sz="2000" b="1" dirty="0"/>
          </a:p>
          <a:p>
            <a:endParaRPr lang="en-US" sz="2000" b="1" dirty="0"/>
          </a:p>
          <a:p>
            <a:r>
              <a:rPr lang="en-US" sz="2000" dirty="0"/>
              <a:t>with R</a:t>
            </a:r>
            <a:r>
              <a:rPr lang="en-US" sz="2000" baseline="30000" dirty="0"/>
              <a:t>2</a:t>
            </a:r>
            <a:r>
              <a:rPr lang="en-US" sz="2000" dirty="0"/>
              <a:t> = 0.1856 and 4 highly significant factors out of 9, ambiguous contexts not included.</a:t>
            </a:r>
          </a:p>
          <a:p>
            <a:endParaRPr lang="en-US" sz="2000" dirty="0"/>
          </a:p>
          <a:p>
            <a:r>
              <a:rPr lang="en-US" sz="2000" dirty="0">
                <a:sym typeface="Wingdings" pitchFamily="2" charset="2"/>
              </a:rPr>
              <a:t> </a:t>
            </a:r>
            <a:r>
              <a:rPr lang="en-US" sz="2000" dirty="0"/>
              <a:t>Conclusion:</a:t>
            </a:r>
          </a:p>
          <a:p>
            <a:r>
              <a:rPr lang="en-US" sz="2000" dirty="0"/>
              <a:t> 	these factors cannot be used to predict the strategy</a:t>
            </a:r>
            <a:br>
              <a:rPr lang="en-US" sz="2000" dirty="0"/>
            </a:br>
            <a:r>
              <a:rPr lang="en-US" sz="2000" dirty="0"/>
              <a:t> </a:t>
            </a:r>
            <a:br>
              <a:rPr lang="en-US" sz="2000" dirty="0"/>
            </a:br>
            <a:r>
              <a:rPr lang="en-US" sz="2000" dirty="0"/>
              <a:t> </a:t>
            </a:r>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Hypothesis</a:t>
            </a:r>
            <a:br>
              <a:rPr lang="en-US" dirty="0"/>
            </a:br>
            <a:endParaRPr lang="en-US" dirty="0"/>
          </a:p>
        </p:txBody>
      </p:sp>
      <p:grpSp>
        <p:nvGrpSpPr>
          <p:cNvPr id="9" name="Group 7"/>
          <p:cNvGrpSpPr>
            <a:grpSpLocks/>
          </p:cNvGrpSpPr>
          <p:nvPr/>
        </p:nvGrpSpPr>
        <p:grpSpPr bwMode="auto">
          <a:xfrm>
            <a:off x="723038" y="422301"/>
            <a:ext cx="6827293" cy="2164355"/>
            <a:chOff x="919" y="1438"/>
            <a:chExt cx="4171" cy="1246"/>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69" y="1928"/>
              <a:ext cx="3721"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Two different ways of expressing ability </a:t>
              </a:r>
              <a:endParaRPr lang="ru-RU" sz="2400" dirty="0"/>
            </a:p>
            <a:p>
              <a:r>
                <a:rPr lang="en-US" sz="2400" dirty="0"/>
                <a:t>to do something in Japanese: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1</a:t>
              </a:r>
            </a:p>
          </p:txBody>
        </p:sp>
      </p:grpSp>
      <p:sp>
        <p:nvSpPr>
          <p:cNvPr id="29" name="Прямоугольник 28"/>
          <p:cNvSpPr/>
          <p:nvPr/>
        </p:nvSpPr>
        <p:spPr>
          <a:xfrm>
            <a:off x="1136469" y="2333685"/>
            <a:ext cx="7367451" cy="4524315"/>
          </a:xfrm>
          <a:prstGeom prst="rect">
            <a:avLst/>
          </a:prstGeom>
        </p:spPr>
        <p:txBody>
          <a:bodyPr wrap="square">
            <a:spAutoFit/>
          </a:bodyPr>
          <a:lstStyle/>
          <a:p>
            <a:pPr marL="342900" indent="-342900">
              <a:buAutoNum type="arabicParenR"/>
            </a:pPr>
            <a:r>
              <a:rPr lang="en-US" sz="2400" dirty="0"/>
              <a:t>verb </a:t>
            </a:r>
            <a:r>
              <a:rPr lang="en-US" sz="2400" dirty="0" err="1"/>
              <a:t>substantivation</a:t>
            </a:r>
            <a:r>
              <a:rPr lang="en-US" sz="2400" dirty="0"/>
              <a:t>, </a:t>
            </a:r>
            <a:endParaRPr lang="ru-RU" sz="2400" dirty="0"/>
          </a:p>
          <a:p>
            <a:pPr marL="342900" indent="-342900">
              <a:buAutoNum type="arabicParenR"/>
            </a:pPr>
            <a:endParaRPr lang="ru-RU" sz="2400" dirty="0"/>
          </a:p>
          <a:p>
            <a:pPr marL="342900" indent="-342900">
              <a:buAutoNum type="arabicParenR"/>
            </a:pPr>
            <a:r>
              <a:rPr lang="en-US" sz="2400" dirty="0"/>
              <a:t>verbal form</a:t>
            </a:r>
            <a:r>
              <a:rPr lang="ru-RU" sz="2400" dirty="0"/>
              <a:t>.</a:t>
            </a:r>
            <a:endParaRPr lang="en-US" sz="2400" dirty="0"/>
          </a:p>
          <a:p>
            <a:pPr marL="342900" indent="-342900">
              <a:buAutoNum type="arabicParenR"/>
            </a:pPr>
            <a:endParaRPr lang="ru-RU" sz="2400" dirty="0"/>
          </a:p>
          <a:p>
            <a:pPr marL="342900" indent="-342900">
              <a:buFont typeface="Arial" pitchFamily="34" charset="0"/>
              <a:buChar char="•"/>
            </a:pPr>
            <a:r>
              <a:rPr lang="en-US" sz="2400" dirty="0"/>
              <a:t>No difference in meaning between them. </a:t>
            </a:r>
          </a:p>
          <a:p>
            <a:pPr marL="342900" indent="-342900">
              <a:buFont typeface="Arial" pitchFamily="34" charset="0"/>
              <a:buChar char="•"/>
            </a:pPr>
            <a:r>
              <a:rPr lang="en-US" sz="2400" dirty="0"/>
              <a:t>Choice might depend on</a:t>
            </a:r>
            <a:r>
              <a:rPr lang="ru-RU" sz="2400" dirty="0"/>
              <a:t>:</a:t>
            </a:r>
          </a:p>
          <a:p>
            <a:pPr marL="342900" indent="-342900">
              <a:buFont typeface="+mj-lt"/>
              <a:buAutoNum type="arabicPeriod"/>
            </a:pPr>
            <a:r>
              <a:rPr lang="ru-RU" sz="2400" dirty="0"/>
              <a:t>с</a:t>
            </a:r>
            <a:r>
              <a:rPr lang="en-US" sz="2400" dirty="0" err="1"/>
              <a:t>onjugation</a:t>
            </a:r>
            <a:r>
              <a:rPr lang="ru-RU" sz="2400" dirty="0"/>
              <a:t> </a:t>
            </a:r>
            <a:r>
              <a:rPr lang="en-US" sz="2400" dirty="0"/>
              <a:t>(we will consider only </a:t>
            </a:r>
            <a:r>
              <a:rPr lang="ru-RU" sz="2400" dirty="0"/>
              <a:t>1</a:t>
            </a:r>
            <a:r>
              <a:rPr lang="en-US" sz="2400" dirty="0" err="1"/>
              <a:t>st</a:t>
            </a:r>
            <a:r>
              <a:rPr lang="en-US" sz="2400" dirty="0"/>
              <a:t> and 2nd, leaving out 3rd as its ability-expressing strategy is somewhat different), </a:t>
            </a:r>
            <a:endParaRPr lang="ru-RU" sz="2400" dirty="0"/>
          </a:p>
          <a:p>
            <a:pPr marL="342900" indent="-342900">
              <a:buFont typeface="+mj-lt"/>
              <a:buAutoNum type="arabicPeriod"/>
            </a:pPr>
            <a:r>
              <a:rPr lang="en-US" sz="2400" dirty="0"/>
              <a:t>length of the verb that holds the main semantics (the number of syllables that it comprises)</a:t>
            </a:r>
            <a:r>
              <a:rPr lang="ru-RU" sz="2400" dirty="0"/>
              <a:t>,</a:t>
            </a:r>
          </a:p>
          <a:p>
            <a:pPr marL="342900" indent="-342900">
              <a:buFont typeface="+mj-lt"/>
              <a:buAutoNum type="arabicPeriod"/>
            </a:pPr>
            <a:r>
              <a:rPr lang="en-US" sz="2400" dirty="0"/>
              <a:t>other factors.</a:t>
            </a:r>
            <a:endParaRPr lang="ru-RU" sz="2400" dirty="0"/>
          </a:p>
        </p:txBody>
      </p:sp>
    </p:spTree>
    <p:extLst>
      <p:ext uri="{BB962C8B-B14F-4D97-AF65-F5344CB8AC3E}">
        <p14:creationId xmlns:p14="http://schemas.microsoft.com/office/powerpoint/2010/main" val="77957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Research design </a:t>
            </a:r>
            <a:br>
              <a:rPr lang="en-US" dirty="0"/>
            </a:br>
            <a:endParaRPr lang="en-US" dirty="0"/>
          </a:p>
        </p:txBody>
      </p:sp>
      <p:grpSp>
        <p:nvGrpSpPr>
          <p:cNvPr id="3" name="Group 7"/>
          <p:cNvGrpSpPr>
            <a:grpSpLocks/>
          </p:cNvGrpSpPr>
          <p:nvPr/>
        </p:nvGrpSpPr>
        <p:grpSpPr bwMode="auto">
          <a:xfrm>
            <a:off x="588101" y="397891"/>
            <a:ext cx="8255001" cy="2211643"/>
            <a:chOff x="834" y="1410"/>
            <a:chExt cx="5200" cy="2730"/>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778" y="1571"/>
              <a:ext cx="650"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834" y="2354"/>
              <a:ext cx="5200"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200" b="1" dirty="0"/>
                <a:t>Materials</a:t>
              </a:r>
              <a:r>
                <a:rPr lang="en-US" sz="2200" dirty="0"/>
                <a:t> from parallel Japanese-English corpora at </a:t>
              </a:r>
              <a:r>
                <a:rPr lang="en-US" sz="2200" u="sng" dirty="0">
                  <a:hlinkClick r:id="rId2"/>
                </a:rPr>
                <a:t>https://context.reverso.net/</a:t>
              </a:r>
              <a:r>
                <a:rPr lang="en-US" sz="2200" dirty="0"/>
                <a:t> and</a:t>
              </a:r>
              <a:r>
                <a:rPr lang="en-US" sz="2200" dirty="0">
                  <a:hlinkClick r:id="rId3"/>
                </a:rPr>
                <a:t> </a:t>
              </a:r>
              <a:r>
                <a:rPr lang="en-US" sz="2200" u="sng" dirty="0">
                  <a:hlinkClick r:id="rId4"/>
                </a:rPr>
                <a:t>http://www.manythings.org/corpus/</a:t>
              </a:r>
              <a:r>
                <a:rPr lang="en-US" sz="2200" dirty="0"/>
                <a:t>. Data from </a:t>
              </a:r>
              <a:r>
                <a:rPr lang="en-US" sz="2200" u="sng" dirty="0">
                  <a:hlinkClick r:id="rId5"/>
                </a:rPr>
                <a:t>https://www5.atwiki.jp/hmiku/</a:t>
              </a:r>
              <a:r>
                <a:rPr lang="en-US" sz="2200" dirty="0"/>
                <a:t> lyrics database for more precise statistical testing.</a:t>
              </a:r>
            </a:p>
          </p:txBody>
        </p:sp>
        <p:sp>
          <p:nvSpPr>
            <p:cNvPr id="13" name="Text Box 11"/>
            <p:cNvSpPr txBox="1">
              <a:spLocks noChangeArrowheads="1"/>
            </p:cNvSpPr>
            <p:nvPr/>
          </p:nvSpPr>
          <p:spPr bwMode="gray">
            <a:xfrm>
              <a:off x="1057"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sz="2400" b="1" dirty="0"/>
                <a:t>2</a:t>
              </a:r>
              <a:endParaRPr lang="en-US" sz="2400" b="1" dirty="0"/>
            </a:p>
          </p:txBody>
        </p:sp>
      </p:grpSp>
      <p:sp>
        <p:nvSpPr>
          <p:cNvPr id="29" name="Прямоугольник 28"/>
          <p:cNvSpPr/>
          <p:nvPr/>
        </p:nvSpPr>
        <p:spPr>
          <a:xfrm>
            <a:off x="640080" y="2690949"/>
            <a:ext cx="8281851" cy="4893647"/>
          </a:xfrm>
          <a:prstGeom prst="rect">
            <a:avLst/>
          </a:prstGeom>
        </p:spPr>
        <p:txBody>
          <a:bodyPr wrap="square">
            <a:spAutoFit/>
          </a:bodyPr>
          <a:lstStyle/>
          <a:p>
            <a:r>
              <a:rPr lang="en-US" sz="2400" b="1" dirty="0"/>
              <a:t>Null hypothesis:</a:t>
            </a:r>
          </a:p>
          <a:p>
            <a:r>
              <a:rPr lang="en-US" sz="2400" dirty="0"/>
              <a:t>Choice strategy for expressing ability in Japanese verbs is completely random and does not depend on any of the mentioned factors.</a:t>
            </a:r>
          </a:p>
          <a:p>
            <a:endParaRPr lang="en-US" sz="2400" dirty="0"/>
          </a:p>
          <a:p>
            <a:r>
              <a:rPr lang="en-US" sz="2400" b="1" dirty="0"/>
              <a:t>Alternative hypothesis:</a:t>
            </a:r>
          </a:p>
          <a:p>
            <a:r>
              <a:rPr lang="en-US" sz="2400" dirty="0"/>
              <a:t>There is a more or less clear pattern that allows actually calling this choice a strategy.</a:t>
            </a:r>
          </a:p>
          <a:p>
            <a:r>
              <a:rPr lang="en-US" sz="2400" dirty="0"/>
              <a:t>We use logistic regression to check whether the mentioned effects are statistically significant and whether they have any intrinsic correlation between each other.</a:t>
            </a:r>
          </a:p>
          <a:p>
            <a:br>
              <a:rPr lang="en-US" sz="2400" dirty="0"/>
            </a:br>
            <a:endParaRPr lang="ru-RU" sz="2400" dirty="0"/>
          </a:p>
        </p:txBody>
      </p:sp>
    </p:spTree>
    <p:extLst>
      <p:ext uri="{BB962C8B-B14F-4D97-AF65-F5344CB8AC3E}">
        <p14:creationId xmlns:p14="http://schemas.microsoft.com/office/powerpoint/2010/main" val="77957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Data collection method </a:t>
            </a:r>
            <a:br>
              <a:rPr lang="en-US" dirty="0"/>
            </a:br>
            <a:endParaRPr lang="en-US" dirty="0"/>
          </a:p>
        </p:txBody>
      </p:sp>
      <p:grpSp>
        <p:nvGrpSpPr>
          <p:cNvPr id="3" name="Group 7"/>
          <p:cNvGrpSpPr>
            <a:grpSpLocks/>
          </p:cNvGrpSpPr>
          <p:nvPr/>
        </p:nvGrpSpPr>
        <p:grpSpPr bwMode="auto">
          <a:xfrm>
            <a:off x="723038" y="422300"/>
            <a:ext cx="6634163" cy="1520827"/>
            <a:chOff x="919" y="1438"/>
            <a:chExt cx="4179" cy="958"/>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3</a:t>
              </a:r>
            </a:p>
          </p:txBody>
        </p:sp>
      </p:grpSp>
      <p:sp>
        <p:nvSpPr>
          <p:cNvPr id="29" name="Прямоугольник 28"/>
          <p:cNvSpPr/>
          <p:nvPr/>
        </p:nvSpPr>
        <p:spPr>
          <a:xfrm>
            <a:off x="1136469" y="2333685"/>
            <a:ext cx="6779623" cy="2677656"/>
          </a:xfrm>
          <a:prstGeom prst="rect">
            <a:avLst/>
          </a:prstGeom>
        </p:spPr>
        <p:txBody>
          <a:bodyPr wrap="square">
            <a:spAutoFit/>
          </a:bodyPr>
          <a:lstStyle/>
          <a:p>
            <a:pPr>
              <a:buFont typeface="Arial" pitchFamily="34" charset="0"/>
              <a:buChar char="•"/>
            </a:pPr>
            <a:r>
              <a:rPr lang="en-US" sz="2400" dirty="0"/>
              <a:t> All data has been collected with web scraping script written in Python.</a:t>
            </a:r>
          </a:p>
          <a:p>
            <a:pPr>
              <a:buFont typeface="Arial" pitchFamily="34" charset="0"/>
              <a:buChar char="•"/>
            </a:pPr>
            <a:endParaRPr lang="en-US" sz="2400" dirty="0"/>
          </a:p>
          <a:p>
            <a:pPr>
              <a:buFont typeface="Arial" pitchFamily="34" charset="0"/>
              <a:buChar char="•"/>
            </a:pPr>
            <a:r>
              <a:rPr lang="en-US" sz="2400" dirty="0"/>
              <a:t> 500 examples from the parallel corpora </a:t>
            </a:r>
          </a:p>
          <a:p>
            <a:pPr>
              <a:buFont typeface="Arial" pitchFamily="34" charset="0"/>
              <a:buChar char="•"/>
            </a:pPr>
            <a:r>
              <a:rPr lang="en-US" sz="2400" dirty="0"/>
              <a:t> 30 000 texts from the database.</a:t>
            </a:r>
          </a:p>
          <a:p>
            <a:br>
              <a:rPr lang="en-US" sz="2400" dirty="0"/>
            </a:br>
            <a:endParaRPr lang="ru-RU" sz="2400" dirty="0"/>
          </a:p>
        </p:txBody>
      </p:sp>
    </p:spTree>
    <p:extLst>
      <p:ext uri="{BB962C8B-B14F-4D97-AF65-F5344CB8AC3E}">
        <p14:creationId xmlns:p14="http://schemas.microsoft.com/office/powerpoint/2010/main" val="77957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Context position</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Examples of right context position:</a:t>
              </a:r>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4</a:t>
              </a:r>
            </a:p>
          </p:txBody>
        </p:sp>
      </p:grpSp>
      <p:sp>
        <p:nvSpPr>
          <p:cNvPr id="29" name="Прямоугольник 28"/>
          <p:cNvSpPr/>
          <p:nvPr/>
        </p:nvSpPr>
        <p:spPr>
          <a:xfrm>
            <a:off x="966650" y="2560322"/>
            <a:ext cx="7942219" cy="4708981"/>
          </a:xfrm>
          <a:prstGeom prst="rect">
            <a:avLst/>
          </a:prstGeom>
        </p:spPr>
        <p:txBody>
          <a:bodyPr wrap="square">
            <a:spAutoFit/>
          </a:bodyPr>
          <a:lstStyle/>
          <a:p>
            <a:r>
              <a:rPr lang="en-US" sz="2000" dirty="0"/>
              <a:t>(1) </a:t>
            </a:r>
            <a:r>
              <a:rPr lang="ja-JP" altLang="en-US" sz="2000" dirty="0"/>
              <a:t>僕         は           歌う</a:t>
            </a:r>
          </a:p>
          <a:p>
            <a:r>
              <a:rPr lang="en-US" sz="2000" i="1" dirty="0"/>
              <a:t>      </a:t>
            </a:r>
            <a:r>
              <a:rPr lang="en-US" sz="2000" i="1" dirty="0" err="1"/>
              <a:t>boku</a:t>
            </a:r>
            <a:r>
              <a:rPr lang="en-US" sz="2000" i="1" dirty="0"/>
              <a:t>     </a:t>
            </a:r>
            <a:r>
              <a:rPr lang="en-US" sz="2000" i="1" dirty="0" err="1"/>
              <a:t>wa</a:t>
            </a:r>
            <a:r>
              <a:rPr lang="en-US" sz="2000" i="1" dirty="0"/>
              <a:t>          </a:t>
            </a:r>
            <a:r>
              <a:rPr lang="en-US" sz="2000" i="1" dirty="0" err="1"/>
              <a:t>utau</a:t>
            </a:r>
            <a:endParaRPr lang="en-US" sz="2000" dirty="0"/>
          </a:p>
          <a:p>
            <a:r>
              <a:rPr lang="en-US" sz="2000" dirty="0"/>
              <a:t>      I             THEME  </a:t>
            </a:r>
            <a:r>
              <a:rPr lang="en-US" sz="2000" dirty="0" err="1"/>
              <a:t>to.sing</a:t>
            </a:r>
            <a:endParaRPr lang="en-US" sz="2000" dirty="0"/>
          </a:p>
          <a:p>
            <a:r>
              <a:rPr lang="en-US" sz="2000" dirty="0"/>
              <a:t>      I sing</a:t>
            </a:r>
          </a:p>
          <a:p>
            <a:br>
              <a:rPr lang="en-US" sz="2000" dirty="0"/>
            </a:br>
            <a:r>
              <a:rPr lang="en-US" sz="2000" dirty="0"/>
              <a:t>(2) </a:t>
            </a:r>
            <a:r>
              <a:rPr lang="ja-JP" altLang="en-US" sz="2000" dirty="0"/>
              <a:t>僕      は           歌       を     歌う</a:t>
            </a:r>
          </a:p>
          <a:p>
            <a:r>
              <a:rPr lang="en-US" sz="2000" i="1" dirty="0"/>
              <a:t>      </a:t>
            </a:r>
            <a:r>
              <a:rPr lang="en-US" sz="2000" i="1" dirty="0" err="1"/>
              <a:t>boku</a:t>
            </a:r>
            <a:r>
              <a:rPr lang="en-US" sz="2000" i="1" dirty="0"/>
              <a:t>  </a:t>
            </a:r>
            <a:r>
              <a:rPr lang="en-US" sz="2000" i="1" dirty="0" err="1"/>
              <a:t>wa</a:t>
            </a:r>
            <a:r>
              <a:rPr lang="en-US" sz="2000" i="1" dirty="0"/>
              <a:t>          </a:t>
            </a:r>
            <a:r>
              <a:rPr lang="en-US" sz="2000" i="1" dirty="0" err="1"/>
              <a:t>uta</a:t>
            </a:r>
            <a:r>
              <a:rPr lang="en-US" sz="2000" i="1" dirty="0"/>
              <a:t>     </a:t>
            </a:r>
            <a:r>
              <a:rPr lang="en-US" sz="2000" i="1" dirty="0" err="1"/>
              <a:t>wo</a:t>
            </a:r>
            <a:r>
              <a:rPr lang="en-US" sz="2000" i="1" dirty="0"/>
              <a:t>   </a:t>
            </a:r>
            <a:r>
              <a:rPr lang="en-US" sz="2000" i="1" dirty="0" err="1"/>
              <a:t>utau</a:t>
            </a:r>
            <a:endParaRPr lang="en-US" sz="2000" dirty="0"/>
          </a:p>
          <a:p>
            <a:r>
              <a:rPr lang="en-US" sz="2000" dirty="0"/>
              <a:t>      I          THEME  song   ACC  </a:t>
            </a:r>
            <a:r>
              <a:rPr lang="en-US" sz="2000" dirty="0" err="1"/>
              <a:t>to.sing</a:t>
            </a:r>
            <a:endParaRPr lang="en-US" sz="2000" dirty="0"/>
          </a:p>
          <a:p>
            <a:r>
              <a:rPr lang="en-US" sz="2000" dirty="0"/>
              <a:t>      I sing a song</a:t>
            </a:r>
          </a:p>
          <a:p>
            <a:br>
              <a:rPr lang="en-US" sz="2000" dirty="0"/>
            </a:br>
            <a:r>
              <a:rPr lang="en-US" sz="2000" dirty="0"/>
              <a:t>In these examples the verb “to sing” is located to the right from both the subject and the object and denotes an active action, as opposed to its left position.</a:t>
            </a:r>
          </a:p>
          <a:p>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Context position</a:t>
            </a:r>
            <a:br>
              <a:rPr lang="en-US" dirty="0"/>
            </a:br>
            <a:endParaRPr lang="en-US" dirty="0"/>
          </a:p>
        </p:txBody>
      </p:sp>
      <p:grpSp>
        <p:nvGrpSpPr>
          <p:cNvPr id="3" name="Group 7"/>
          <p:cNvGrpSpPr>
            <a:grpSpLocks/>
          </p:cNvGrpSpPr>
          <p:nvPr/>
        </p:nvGrpSpPr>
        <p:grpSpPr bwMode="auto">
          <a:xfrm>
            <a:off x="723038" y="422300"/>
            <a:ext cx="6634163" cy="2259015"/>
            <a:chOff x="919" y="1438"/>
            <a:chExt cx="4179" cy="1423"/>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Examples of left position:</a:t>
              </a:r>
            </a:p>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4</a:t>
              </a:r>
            </a:p>
          </p:txBody>
        </p:sp>
      </p:grpSp>
      <p:sp>
        <p:nvSpPr>
          <p:cNvPr id="29" name="Прямоугольник 28"/>
          <p:cNvSpPr/>
          <p:nvPr/>
        </p:nvSpPr>
        <p:spPr>
          <a:xfrm>
            <a:off x="914399" y="2286002"/>
            <a:ext cx="7942219" cy="5324535"/>
          </a:xfrm>
          <a:prstGeom prst="rect">
            <a:avLst/>
          </a:prstGeom>
        </p:spPr>
        <p:txBody>
          <a:bodyPr wrap="square">
            <a:spAutoFit/>
          </a:bodyPr>
          <a:lstStyle/>
          <a:p>
            <a:r>
              <a:rPr lang="en-US" altLang="ja-JP" sz="2000" dirty="0"/>
              <a:t>(3) </a:t>
            </a:r>
            <a:r>
              <a:rPr lang="ja-JP" altLang="en-US" sz="2000" dirty="0"/>
              <a:t>僕      が       歌う      歌</a:t>
            </a:r>
          </a:p>
          <a:p>
            <a:r>
              <a:rPr lang="en-US" sz="2000" i="1" dirty="0"/>
              <a:t>      </a:t>
            </a:r>
            <a:r>
              <a:rPr lang="en-US" sz="2000" i="1" dirty="0" err="1"/>
              <a:t>boku</a:t>
            </a:r>
            <a:r>
              <a:rPr lang="en-US" sz="2000" i="1" dirty="0"/>
              <a:t> </a:t>
            </a:r>
            <a:r>
              <a:rPr lang="en-US" sz="2000" i="1" dirty="0" err="1"/>
              <a:t>ga</a:t>
            </a:r>
            <a:r>
              <a:rPr lang="en-US" sz="2000" i="1" dirty="0"/>
              <a:t>       </a:t>
            </a:r>
            <a:r>
              <a:rPr lang="en-US" sz="2000" i="1" dirty="0" err="1"/>
              <a:t>utau</a:t>
            </a:r>
            <a:r>
              <a:rPr lang="en-US" sz="2000" i="1" dirty="0"/>
              <a:t>       </a:t>
            </a:r>
            <a:r>
              <a:rPr lang="en-US" sz="2000" i="1" dirty="0" err="1"/>
              <a:t>uta</a:t>
            </a:r>
            <a:endParaRPr lang="en-US" sz="2000" dirty="0"/>
          </a:p>
          <a:p>
            <a:r>
              <a:rPr lang="en-US" sz="2000" dirty="0"/>
              <a:t>      I         NOM  </a:t>
            </a:r>
            <a:r>
              <a:rPr lang="en-US" sz="2000" dirty="0" err="1"/>
              <a:t>to.sing</a:t>
            </a:r>
            <a:r>
              <a:rPr lang="en-US" sz="2000" dirty="0"/>
              <a:t>  song</a:t>
            </a:r>
          </a:p>
          <a:p>
            <a:r>
              <a:rPr lang="en-US" sz="2000" dirty="0"/>
              <a:t>      a song that I sing</a:t>
            </a:r>
          </a:p>
          <a:p>
            <a:br>
              <a:rPr lang="en-US" sz="2000" dirty="0"/>
            </a:br>
            <a:r>
              <a:rPr lang="en-US" sz="2000" dirty="0"/>
              <a:t>(4) </a:t>
            </a:r>
            <a:r>
              <a:rPr lang="ja-JP" altLang="en-US" sz="2000" dirty="0"/>
              <a:t>歌      を      歌う       僕</a:t>
            </a:r>
          </a:p>
          <a:p>
            <a:r>
              <a:rPr lang="en-US" sz="2000" i="1" dirty="0"/>
              <a:t>      </a:t>
            </a:r>
            <a:r>
              <a:rPr lang="en-US" sz="2000" i="1" dirty="0" err="1"/>
              <a:t>uta</a:t>
            </a:r>
            <a:r>
              <a:rPr lang="en-US" sz="2000" i="1" dirty="0"/>
              <a:t>    </a:t>
            </a:r>
            <a:r>
              <a:rPr lang="en-US" sz="2000" i="1" dirty="0" err="1"/>
              <a:t>wo</a:t>
            </a:r>
            <a:r>
              <a:rPr lang="en-US" sz="2000" i="1" dirty="0"/>
              <a:t>     </a:t>
            </a:r>
            <a:r>
              <a:rPr lang="en-US" sz="2000" i="1" dirty="0" err="1"/>
              <a:t>utau</a:t>
            </a:r>
            <a:r>
              <a:rPr lang="en-US" sz="2000" i="1" dirty="0"/>
              <a:t>        </a:t>
            </a:r>
            <a:r>
              <a:rPr lang="en-US" sz="2000" i="1" dirty="0" err="1"/>
              <a:t>boku</a:t>
            </a:r>
            <a:endParaRPr lang="en-US" sz="2000" dirty="0"/>
          </a:p>
          <a:p>
            <a:r>
              <a:rPr lang="en-US" sz="2000" dirty="0"/>
              <a:t>      song  ACC   </a:t>
            </a:r>
            <a:r>
              <a:rPr lang="en-US" sz="2000" dirty="0" err="1"/>
              <a:t>to.sing</a:t>
            </a:r>
            <a:r>
              <a:rPr lang="en-US" sz="2000" dirty="0"/>
              <a:t>    I</a:t>
            </a:r>
          </a:p>
          <a:p>
            <a:r>
              <a:rPr lang="en-US" sz="2000" dirty="0"/>
              <a:t>      I who sing a song</a:t>
            </a:r>
          </a:p>
          <a:p>
            <a:br>
              <a:rPr lang="en-US" sz="2000" dirty="0"/>
            </a:br>
            <a:r>
              <a:rPr lang="en-US" sz="2000" dirty="0"/>
              <a:t>In examples (3) and (4) the verb expresses a property, while the actual verbal action of the sentence will be expressed through some other verb.</a:t>
            </a:r>
          </a:p>
          <a:p>
            <a:endParaRPr lang="en-US" sz="2000" dirty="0"/>
          </a:p>
          <a:p>
            <a:r>
              <a:rPr lang="en-US" sz="2000" dirty="0"/>
              <a:t>In ambiguous cases we marked the context type as “unclear”.</a:t>
            </a:r>
          </a:p>
          <a:p>
            <a:br>
              <a:rPr lang="en-US" sz="2000" dirty="0"/>
            </a:br>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21039"/>
            <a:ext cx="6713982" cy="1325563"/>
          </a:xfrm>
        </p:spPr>
        <p:txBody>
          <a:bodyPr/>
          <a:lstStyle/>
          <a:p>
            <a:r>
              <a:rPr lang="en-US" dirty="0"/>
              <a:t>Methods of analysis</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424" y="1837"/>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5</a:t>
              </a:r>
            </a:p>
          </p:txBody>
        </p:sp>
      </p:grpSp>
      <p:sp>
        <p:nvSpPr>
          <p:cNvPr id="29" name="Прямоугольник 28"/>
          <p:cNvSpPr/>
          <p:nvPr/>
        </p:nvSpPr>
        <p:spPr>
          <a:xfrm>
            <a:off x="1136469" y="2333685"/>
            <a:ext cx="7694022" cy="3046988"/>
          </a:xfrm>
          <a:prstGeom prst="rect">
            <a:avLst/>
          </a:prstGeom>
        </p:spPr>
        <p:txBody>
          <a:bodyPr wrap="square">
            <a:spAutoFit/>
          </a:bodyPr>
          <a:lstStyle/>
          <a:p>
            <a:pPr>
              <a:buFont typeface="Arial" pitchFamily="34" charset="0"/>
              <a:buChar char="•"/>
            </a:pPr>
            <a:r>
              <a:rPr lang="en-US" sz="2400" dirty="0"/>
              <a:t> </a:t>
            </a:r>
            <a:r>
              <a:rPr lang="en-US" sz="2400" b="1" dirty="0"/>
              <a:t>Fisher’s test </a:t>
            </a:r>
            <a:r>
              <a:rPr lang="en-US" sz="2400" dirty="0"/>
              <a:t>to check our preliminary assumptions regarding the importance of the factors for the choice of the strategy. </a:t>
            </a:r>
          </a:p>
          <a:p>
            <a:pPr>
              <a:buFont typeface="Arial" pitchFamily="34" charset="0"/>
              <a:buChar char="•"/>
            </a:pPr>
            <a:endParaRPr lang="en-US" sz="2400" dirty="0"/>
          </a:p>
          <a:p>
            <a:pPr>
              <a:buFont typeface="Arial" pitchFamily="34" charset="0"/>
              <a:buChar char="•"/>
            </a:pPr>
            <a:r>
              <a:rPr lang="en-US" sz="2400" dirty="0"/>
              <a:t> </a:t>
            </a:r>
            <a:r>
              <a:rPr lang="en-US" sz="2400" b="1" dirty="0"/>
              <a:t>Linear regression </a:t>
            </a:r>
            <a:r>
              <a:rPr lang="en-US" sz="2400" dirty="0"/>
              <a:t>to see which factors are more important and ultimately to build a model that describes our strategies in the best way possible.</a:t>
            </a:r>
            <a:br>
              <a:rPr lang="en-US" sz="2400" dirty="0"/>
            </a:br>
            <a:endParaRPr lang="ru-RU" sz="2400" dirty="0"/>
          </a:p>
        </p:txBody>
      </p:sp>
    </p:spTree>
    <p:extLst>
      <p:ext uri="{BB962C8B-B14F-4D97-AF65-F5344CB8AC3E}">
        <p14:creationId xmlns:p14="http://schemas.microsoft.com/office/powerpoint/2010/main" val="77957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73290"/>
            <a:ext cx="7424928" cy="1050561"/>
          </a:xfrm>
        </p:spPr>
        <p:txBody>
          <a:bodyPr>
            <a:normAutofit fontScale="90000"/>
          </a:bodyPr>
          <a:lstStyle/>
          <a:p>
            <a:r>
              <a:rPr lang="en-US" dirty="0"/>
              <a:t>Results: conjugation; context position </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399" y="1943"/>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6</a:t>
              </a:r>
            </a:p>
          </p:txBody>
        </p:sp>
      </p:grpSp>
      <p:sp>
        <p:nvSpPr>
          <p:cNvPr id="29" name="Прямоугольник 28"/>
          <p:cNvSpPr/>
          <p:nvPr/>
        </p:nvSpPr>
        <p:spPr>
          <a:xfrm>
            <a:off x="1136469" y="1371599"/>
            <a:ext cx="7694022" cy="5509200"/>
          </a:xfrm>
          <a:prstGeom prst="rect">
            <a:avLst/>
          </a:prstGeom>
        </p:spPr>
        <p:txBody>
          <a:bodyPr wrap="square">
            <a:spAutoFit/>
          </a:bodyPr>
          <a:lstStyle/>
          <a:p>
            <a:pPr marL="457200" indent="-457200">
              <a:buAutoNum type="arabicParenR"/>
            </a:pPr>
            <a:r>
              <a:rPr lang="en-US" sz="2200" dirty="0"/>
              <a:t>Choice of strategy depends on the verb’s conjugation</a:t>
            </a:r>
            <a:r>
              <a:rPr lang="ru-RU" sz="2200" dirty="0"/>
              <a:t>?</a:t>
            </a:r>
            <a:r>
              <a:rPr lang="en-US" sz="2200" dirty="0"/>
              <a:t> </a:t>
            </a:r>
            <a:endParaRPr lang="ru-RU" sz="2200" dirty="0"/>
          </a:p>
          <a:p>
            <a:pPr marL="457200" indent="-457200"/>
            <a:r>
              <a:rPr lang="en-US" sz="2200" dirty="0"/>
              <a:t>Fisher test</a:t>
            </a:r>
            <a:r>
              <a:rPr lang="ru-RU" sz="2200" dirty="0"/>
              <a:t>: </a:t>
            </a:r>
            <a:r>
              <a:rPr lang="en-US" sz="2200" dirty="0"/>
              <a:t>the dependence turned out to be much less than we</a:t>
            </a:r>
            <a:endParaRPr lang="ru-RU" sz="2200" dirty="0"/>
          </a:p>
          <a:p>
            <a:pPr marL="457200" indent="-457200"/>
            <a:r>
              <a:rPr lang="en-US" sz="2200" dirty="0"/>
              <a:t>expected, with p-value = 0.05095. Regression proved the</a:t>
            </a:r>
            <a:endParaRPr lang="ru-RU" sz="2200" dirty="0"/>
          </a:p>
          <a:p>
            <a:pPr marL="457200" indent="-457200"/>
            <a:r>
              <a:rPr lang="en-US" sz="2200" dirty="0"/>
              <a:t>conjugation to be a lesser-important factor with p-value =</a:t>
            </a:r>
            <a:endParaRPr lang="ru-RU" sz="2200" dirty="0"/>
          </a:p>
          <a:p>
            <a:pPr marL="457200" indent="-457200"/>
            <a:r>
              <a:rPr lang="en-US" sz="2200" dirty="0"/>
              <a:t>0.05095.</a:t>
            </a:r>
          </a:p>
          <a:p>
            <a:pPr>
              <a:buFont typeface="Arial" pitchFamily="34" charset="0"/>
              <a:buChar char="•"/>
            </a:pPr>
            <a:endParaRPr lang="en-US" sz="2200" dirty="0"/>
          </a:p>
          <a:p>
            <a:r>
              <a:rPr lang="en-US" sz="2200" dirty="0"/>
              <a:t>2) </a:t>
            </a:r>
            <a:r>
              <a:rPr lang="ru-RU" sz="2200" dirty="0"/>
              <a:t>С</a:t>
            </a:r>
            <a:r>
              <a:rPr lang="en-US" sz="2200" dirty="0" err="1"/>
              <a:t>ontext</a:t>
            </a:r>
            <a:r>
              <a:rPr lang="en-US" sz="2200" dirty="0"/>
              <a:t> position -- with and without ambiguous contexts. Unambiguous contexts</a:t>
            </a:r>
            <a:r>
              <a:rPr lang="ru-RU" sz="2200" dirty="0"/>
              <a:t>: </a:t>
            </a:r>
            <a:r>
              <a:rPr lang="en-US" sz="2200" dirty="0"/>
              <a:t>strong dependence with strategies (p-value = 0.0002458)</a:t>
            </a:r>
            <a:endParaRPr lang="ru-RU" sz="2200" dirty="0"/>
          </a:p>
          <a:p>
            <a:r>
              <a:rPr lang="en-US" sz="2200" dirty="0"/>
              <a:t>Ambiguous contexts increased p-value a bit (p-value =  0.0004691). </a:t>
            </a:r>
          </a:p>
          <a:p>
            <a:r>
              <a:rPr lang="en-US" sz="2200" dirty="0"/>
              <a:t>Regression outputs was also very good for both of them, but R</a:t>
            </a:r>
            <a:r>
              <a:rPr lang="en-US" sz="2200" baseline="30000" dirty="0"/>
              <a:t>2</a:t>
            </a:r>
            <a:r>
              <a:rPr lang="en-US" sz="2200" dirty="0"/>
              <a:t> for the one with unambiguous contexts only was almost twice as great as the one with inclusions of ambiguity, so we decided that we will from now on exclude ambiguous contexts.</a:t>
            </a:r>
            <a:br>
              <a:rPr lang="en-US" sz="2200" dirty="0"/>
            </a:br>
            <a:endParaRPr lang="ru-RU" sz="2200" dirty="0"/>
          </a:p>
        </p:txBody>
      </p:sp>
    </p:spTree>
    <p:extLst>
      <p:ext uri="{BB962C8B-B14F-4D97-AF65-F5344CB8AC3E}">
        <p14:creationId xmlns:p14="http://schemas.microsoft.com/office/powerpoint/2010/main" val="77957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52" y="373290"/>
            <a:ext cx="7424928" cy="1050561"/>
          </a:xfrm>
        </p:spPr>
        <p:txBody>
          <a:bodyPr>
            <a:normAutofit fontScale="90000"/>
          </a:bodyPr>
          <a:lstStyle/>
          <a:p>
            <a:r>
              <a:rPr lang="fr-FR" dirty="0"/>
              <a:t>Mixed model: context position + conjugation; </a:t>
            </a:r>
            <a:r>
              <a:rPr lang="en-US" dirty="0"/>
              <a:t>Speakers’ sex</a:t>
            </a:r>
            <a:br>
              <a:rPr lang="en-US" dirty="0"/>
            </a:br>
            <a:endParaRPr lang="en-US" dirty="0"/>
          </a:p>
        </p:txBody>
      </p:sp>
      <p:grpSp>
        <p:nvGrpSpPr>
          <p:cNvPr id="3" name="Group 7"/>
          <p:cNvGrpSpPr>
            <a:grpSpLocks/>
          </p:cNvGrpSpPr>
          <p:nvPr/>
        </p:nvGrpSpPr>
        <p:grpSpPr bwMode="auto">
          <a:xfrm>
            <a:off x="723038" y="422300"/>
            <a:ext cx="6634163" cy="1889127"/>
            <a:chOff x="919" y="1438"/>
            <a:chExt cx="4179" cy="1190"/>
          </a:xfrm>
        </p:grpSpPr>
        <p:sp>
          <p:nvSpPr>
            <p:cNvPr id="10" name="Line 8"/>
            <p:cNvSpPr>
              <a:spLocks noChangeShapeType="1"/>
            </p:cNvSpPr>
            <p:nvPr/>
          </p:nvSpPr>
          <p:spPr bwMode="gray">
            <a:xfrm>
              <a:off x="1399" y="1943"/>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932" y="1425"/>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1377" y="2105"/>
              <a:ext cx="37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 </a:t>
              </a:r>
              <a:endParaRPr lang="ru-RU" sz="2400" dirty="0"/>
            </a:p>
            <a:p>
              <a:endParaRPr lang="en-US" sz="2400" dirty="0"/>
            </a:p>
          </p:txBody>
        </p:sp>
        <p:sp>
          <p:nvSpPr>
            <p:cNvPr id="13" name="Text Box 11"/>
            <p:cNvSpPr txBox="1">
              <a:spLocks noChangeArrowheads="1"/>
            </p:cNvSpPr>
            <p:nvPr/>
          </p:nvSpPr>
          <p:spPr bwMode="gray">
            <a:xfrm>
              <a:off x="1008" y="14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6</a:t>
              </a:r>
            </a:p>
          </p:txBody>
        </p:sp>
      </p:grpSp>
      <p:sp>
        <p:nvSpPr>
          <p:cNvPr id="29" name="Прямоугольник 28"/>
          <p:cNvSpPr/>
          <p:nvPr/>
        </p:nvSpPr>
        <p:spPr>
          <a:xfrm>
            <a:off x="1136468" y="1201783"/>
            <a:ext cx="8007531" cy="6555641"/>
          </a:xfrm>
          <a:prstGeom prst="rect">
            <a:avLst/>
          </a:prstGeom>
        </p:spPr>
        <p:txBody>
          <a:bodyPr wrap="square">
            <a:spAutoFit/>
          </a:bodyPr>
          <a:lstStyle/>
          <a:p>
            <a:endParaRPr lang="en-US" sz="2000" dirty="0"/>
          </a:p>
          <a:p>
            <a:r>
              <a:rPr lang="en-US" sz="2000" dirty="0"/>
              <a:t>3) Mixed model with conjugation as a random effect and context position as a fixed effect </a:t>
            </a:r>
            <a:r>
              <a:rPr lang="en-US" sz="2000" dirty="0">
                <a:sym typeface="Wingdings" pitchFamily="2" charset="2"/>
              </a:rPr>
              <a:t> </a:t>
            </a:r>
            <a:r>
              <a:rPr lang="en-US" sz="2000" dirty="0"/>
              <a:t>better results</a:t>
            </a:r>
            <a:r>
              <a:rPr lang="ru-RU" sz="2000" dirty="0"/>
              <a:t>?</a:t>
            </a:r>
          </a:p>
          <a:p>
            <a:r>
              <a:rPr lang="en-US" sz="2000" dirty="0"/>
              <a:t>Obtained interclass correlation turned out to be extremely small -- 0.0040 -- and we decided not to keep it.</a:t>
            </a:r>
          </a:p>
          <a:p>
            <a:endParaRPr lang="en-US" sz="2000" dirty="0"/>
          </a:p>
          <a:p>
            <a:r>
              <a:rPr lang="en-US" sz="2000" dirty="0"/>
              <a:t>4) Difference between Japanese spoken by men and women: dependence to be quite strong between the speaker’s sex and the strategy</a:t>
            </a:r>
            <a:r>
              <a:rPr lang="ru-RU" sz="2000" dirty="0"/>
              <a:t>?</a:t>
            </a:r>
            <a:r>
              <a:rPr lang="en-US" sz="2000" dirty="0"/>
              <a:t> It was quite strong</a:t>
            </a:r>
            <a:r>
              <a:rPr lang="ru-RU" sz="2000" dirty="0"/>
              <a:t> </a:t>
            </a:r>
            <a:r>
              <a:rPr lang="en-US" sz="2000" dirty="0"/>
              <a:t>with p-value = 0.003389.</a:t>
            </a:r>
          </a:p>
          <a:p>
            <a:r>
              <a:rPr lang="en-US" sz="2000" dirty="0"/>
              <a:t>Then we ran a regression, which turned out </a:t>
            </a:r>
            <a:r>
              <a:rPr lang="en-US" dirty="0"/>
              <a:t>pretty mediocre</a:t>
            </a:r>
            <a:r>
              <a:rPr lang="en-US" sz="2000" dirty="0"/>
              <a:t>, with p-value = 0.00182 and R</a:t>
            </a:r>
            <a:r>
              <a:rPr lang="en-US" sz="2000" baseline="30000" dirty="0"/>
              <a:t>2</a:t>
            </a:r>
            <a:r>
              <a:rPr lang="en-US" sz="2000" dirty="0"/>
              <a:t> = 0.</a:t>
            </a:r>
            <a:r>
              <a:rPr lang="ru-RU" sz="2000" dirty="0"/>
              <a:t>0</a:t>
            </a:r>
            <a:r>
              <a:rPr lang="en-US" sz="2000" dirty="0"/>
              <a:t>21.</a:t>
            </a:r>
          </a:p>
          <a:p>
            <a:r>
              <a:rPr lang="en-US" sz="2000" dirty="0"/>
              <a:t>Would combining this regression model with the previously best one would be of any use?</a:t>
            </a:r>
          </a:p>
          <a:p>
            <a:r>
              <a:rPr lang="en-US" sz="2000" b="1" dirty="0"/>
              <a:t>form ~ sex + </a:t>
            </a:r>
            <a:r>
              <a:rPr lang="en-US" sz="2000" b="1" dirty="0" err="1"/>
              <a:t>context_pos</a:t>
            </a:r>
            <a:r>
              <a:rPr lang="en-US" sz="2000" b="1" dirty="0"/>
              <a:t> + conj.</a:t>
            </a:r>
          </a:p>
          <a:p>
            <a:endParaRPr lang="ru-RU" sz="2000" dirty="0"/>
          </a:p>
          <a:p>
            <a:r>
              <a:rPr lang="en-US" sz="2000" dirty="0">
                <a:sym typeface="Wingdings" pitchFamily="2" charset="2"/>
              </a:rPr>
              <a:t> </a:t>
            </a:r>
            <a:r>
              <a:rPr lang="en-US" sz="2000" dirty="0"/>
              <a:t>R</a:t>
            </a:r>
            <a:r>
              <a:rPr lang="en-US" sz="2000" baseline="30000" dirty="0"/>
              <a:t>2 </a:t>
            </a:r>
            <a:r>
              <a:rPr lang="en-US" sz="2000" dirty="0"/>
              <a:t>increased for both strictly unambiguous contexts and contexts with ambiguity, but the strictly unambiguous contexts had a greater R</a:t>
            </a:r>
            <a:r>
              <a:rPr lang="en-US" sz="2000" baseline="30000" dirty="0"/>
              <a:t>2</a:t>
            </a:r>
            <a:r>
              <a:rPr lang="en-US" sz="2000" dirty="0"/>
              <a:t> equaling 0.06, and so we made it our new best model.</a:t>
            </a:r>
          </a:p>
          <a:p>
            <a:br>
              <a:rPr lang="en-US" sz="2000" dirty="0"/>
            </a:br>
            <a:r>
              <a:rPr lang="en-US" sz="2000" dirty="0"/>
              <a:t> </a:t>
            </a:r>
            <a:br>
              <a:rPr lang="en-US" sz="2000" dirty="0"/>
            </a:br>
            <a:endParaRPr lang="ru-RU" sz="2000" dirty="0"/>
          </a:p>
        </p:txBody>
      </p:sp>
    </p:spTree>
    <p:extLst>
      <p:ext uri="{BB962C8B-B14F-4D97-AF65-F5344CB8AC3E}">
        <p14:creationId xmlns:p14="http://schemas.microsoft.com/office/powerpoint/2010/main" val="779576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957</Words>
  <Application>Microsoft Office PowerPoint</Application>
  <PresentationFormat>Экран (4:3)</PresentationFormat>
  <Paragraphs>125</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Calibri</vt:lpstr>
      <vt:lpstr>Calibri Light</vt:lpstr>
      <vt:lpstr>Office Theme</vt:lpstr>
      <vt:lpstr>Strategies of choice between substantivation and regular verb usage in the context of ability in Japanese</vt:lpstr>
      <vt:lpstr>Hypothesis </vt:lpstr>
      <vt:lpstr>Research design  </vt:lpstr>
      <vt:lpstr>Data collection method  </vt:lpstr>
      <vt:lpstr>Context position </vt:lpstr>
      <vt:lpstr>Context position </vt:lpstr>
      <vt:lpstr>Methods of analysis </vt:lpstr>
      <vt:lpstr>Results: conjugation; context position  </vt:lpstr>
      <vt:lpstr>Mixed model: context position + conjugation; Speakers’ sex </vt:lpstr>
      <vt:lpstr>Length; part of speech; positivity and negativity </vt:lpstr>
      <vt:lpstr>Past tense; provisional and conditional form of speech; question </vt:lpstr>
      <vt:lpstr>Final model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Ekaterina Biryukova</cp:lastModifiedBy>
  <cp:revision>20</cp:revision>
  <dcterms:created xsi:type="dcterms:W3CDTF">2019-02-21T15:01:25Z</dcterms:created>
  <dcterms:modified xsi:type="dcterms:W3CDTF">2019-06-24T22:19:48Z</dcterms:modified>
</cp:coreProperties>
</file>