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9" r:id="rId9"/>
    <p:sldId id="277" r:id="rId10"/>
    <p:sldId id="278" r:id="rId11"/>
    <p:sldId id="268" r:id="rId12"/>
    <p:sldId id="280" r:id="rId13"/>
    <p:sldId id="281" r:id="rId14"/>
    <p:sldId id="282" r:id="rId15"/>
    <p:sldId id="279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4" r:id="rId24"/>
    <p:sldId id="295" r:id="rId25"/>
    <p:sldId id="296" r:id="rId26"/>
    <p:sldId id="297" r:id="rId27"/>
    <p:sldId id="299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94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7BFD57-9220-4356-88AD-4145FEB93569}" type="datetimeFigureOut">
              <a:rPr lang="ru-RU" smtClean="0"/>
              <a:t>25.06.2019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FE3CC8-3965-40B3-9C72-18776529F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2790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5236-45AE-4DD8-85DC-62BB811E6B1B}" type="datetime1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84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3B55A-98D1-4D83-AE02-5B6B18BDDD58}" type="datetime1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672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D287F-8908-43B6-8D3A-41290A808431}" type="datetime1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76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7827-3672-4FB7-A253-6D7222FD5D81}" type="datetime1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24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94C1-BBE8-4F07-A513-C8FCD70803C4}" type="datetime1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96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89715-CAC2-429C-96B5-DF4652932D1A}" type="datetime1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6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3BA09-F2C4-4EE0-94BC-DFC56198604E}" type="datetime1">
              <a:rPr lang="en-US" smtClean="0"/>
              <a:t>6/25/2019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2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2BB4B-7058-488E-95A0-604EB65AEA3F}" type="datetime1">
              <a:rPr lang="en-US" smtClean="0"/>
              <a:t>6/25/2019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17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5C52E-DCBD-4850-A873-1FE94BB8F791}" type="datetime1">
              <a:rPr lang="en-US" smtClean="0"/>
              <a:t>6/25/2019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3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9574-A229-436D-87CB-9AA5F190EF8E}" type="datetime1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575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0F9BC-F535-4E4D-B3BE-7030394E3404}" type="datetime1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09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25DF3-30AE-49A0-B94E-74D84F78B88F}" type="datetime1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8BC49-1B67-4826-A1F3-48AF839B00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3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" y="2736932"/>
            <a:ext cx="5934456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Strategies of choice between </a:t>
            </a:r>
            <a:r>
              <a:rPr lang="en-US" b="1" dirty="0" err="1"/>
              <a:t>substantivation</a:t>
            </a:r>
            <a:r>
              <a:rPr lang="en-US" b="1" dirty="0"/>
              <a:t> and regular verb usage in the context of ability in Japanese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3890" y="5202238"/>
            <a:ext cx="6858000" cy="1655762"/>
          </a:xfrm>
        </p:spPr>
        <p:txBody>
          <a:bodyPr/>
          <a:lstStyle/>
          <a:p>
            <a:pPr algn="l"/>
            <a:r>
              <a:rPr lang="en-US" dirty="0"/>
              <a:t>Ekaterina </a:t>
            </a:r>
            <a:r>
              <a:rPr lang="en-US" dirty="0" err="1"/>
              <a:t>Birjukova</a:t>
            </a:r>
            <a:r>
              <a:rPr lang="en-US" dirty="0"/>
              <a:t>, Alexandra </a:t>
            </a:r>
            <a:r>
              <a:rPr lang="en-US" dirty="0" err="1"/>
              <a:t>Efimova</a:t>
            </a:r>
            <a:endParaRPr lang="ru-RU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736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9F8C7E3-61FD-47F4-B916-0E015E1F7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28793" y="1896295"/>
            <a:ext cx="6667499" cy="411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73290"/>
            <a:ext cx="7424928" cy="1050561"/>
          </a:xfrm>
        </p:spPr>
        <p:txBody>
          <a:bodyPr>
            <a:normAutofit/>
          </a:bodyPr>
          <a:lstStyle/>
          <a:p>
            <a:r>
              <a:rPr lang="en-US" dirty="0"/>
              <a:t>Results: Context position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723038" y="422300"/>
            <a:ext cx="6634163" cy="1889127"/>
            <a:chOff x="919" y="1438"/>
            <a:chExt cx="4179" cy="119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399" y="1943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932" y="1425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377" y="2105"/>
              <a:ext cx="372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400" dirty="0"/>
                <a:t> </a:t>
              </a:r>
              <a:endParaRPr lang="ru-RU" sz="2400" dirty="0"/>
            </a:p>
            <a:p>
              <a:endParaRPr lang="en-US" sz="24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08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6</a:t>
              </a:r>
            </a:p>
          </p:txBody>
        </p:sp>
      </p:grpSp>
      <p:sp>
        <p:nvSpPr>
          <p:cNvPr id="29" name="Прямоугольник 28"/>
          <p:cNvSpPr/>
          <p:nvPr/>
        </p:nvSpPr>
        <p:spPr>
          <a:xfrm>
            <a:off x="1204051" y="2734849"/>
            <a:ext cx="4049485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Without ambiguous contexts:</a:t>
            </a:r>
          </a:p>
          <a:p>
            <a:r>
              <a:rPr lang="en-US" sz="2200" dirty="0"/>
              <a:t>Fisher’s test: + (</a:t>
            </a:r>
            <a:r>
              <a:rPr lang="en-US" sz="2200" dirty="0" err="1"/>
              <a:t>pv</a:t>
            </a:r>
            <a:r>
              <a:rPr lang="en-US" sz="2200" dirty="0"/>
              <a:t> = </a:t>
            </a:r>
            <a:r>
              <a:rPr lang="ru-RU" altLang="ru-RU" sz="2200" dirty="0"/>
              <a:t>0.0002458</a:t>
            </a:r>
            <a:r>
              <a:rPr lang="en-US" altLang="ru-RU" sz="2200" dirty="0"/>
              <a:t>)</a:t>
            </a:r>
          </a:p>
          <a:p>
            <a:endParaRPr lang="en-US" sz="2200" dirty="0"/>
          </a:p>
          <a:p>
            <a:r>
              <a:rPr lang="en-US" sz="2200" dirty="0"/>
              <a:t>Linear regression:</a:t>
            </a:r>
          </a:p>
          <a:p>
            <a:pPr defTabSz="357188"/>
            <a:r>
              <a:rPr lang="en-US" altLang="ru-RU" sz="2200" dirty="0"/>
              <a:t>	***</a:t>
            </a:r>
          </a:p>
          <a:p>
            <a:pPr defTabSz="357188"/>
            <a:r>
              <a:rPr lang="en-US" altLang="ru-RU" sz="2200" dirty="0"/>
              <a:t>	R</a:t>
            </a:r>
            <a:r>
              <a:rPr lang="en-US" altLang="ru-RU" sz="2200" baseline="30000" dirty="0"/>
              <a:t>2</a:t>
            </a:r>
            <a:r>
              <a:rPr lang="en-US" altLang="ru-RU" sz="2200" dirty="0"/>
              <a:t> = </a:t>
            </a:r>
            <a:r>
              <a:rPr lang="ru-RU" altLang="ru-RU" sz="2200" dirty="0"/>
              <a:t>0.04043</a:t>
            </a:r>
            <a:r>
              <a:rPr lang="en-US" altLang="ru-RU" sz="2200" dirty="0"/>
              <a:t>	4%	</a:t>
            </a:r>
          </a:p>
          <a:p>
            <a:pPr defTabSz="357188"/>
            <a:endParaRPr lang="en-US" sz="2200" b="1" dirty="0"/>
          </a:p>
          <a:p>
            <a:pPr algn="ctr" defTabSz="357188"/>
            <a:r>
              <a:rPr lang="ru-RU" sz="2400" b="1" dirty="0"/>
              <a:t>👍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6F385C1-0C49-4998-8B80-EE622F8D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34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73290"/>
            <a:ext cx="7424928" cy="1050561"/>
          </a:xfrm>
        </p:spPr>
        <p:txBody>
          <a:bodyPr>
            <a:normAutofit/>
          </a:bodyPr>
          <a:lstStyle/>
          <a:p>
            <a:r>
              <a:rPr lang="fr-FR" dirty="0"/>
              <a:t>Mixed model</a:t>
            </a:r>
            <a:endParaRPr lang="en-US" dirty="0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723038" y="422300"/>
            <a:ext cx="6634163" cy="1889127"/>
            <a:chOff x="919" y="1438"/>
            <a:chExt cx="4179" cy="119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399" y="1943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932" y="1425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377" y="2105"/>
              <a:ext cx="372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400" dirty="0"/>
                <a:t> </a:t>
              </a:r>
              <a:endParaRPr lang="ru-RU" sz="2400" dirty="0"/>
            </a:p>
            <a:p>
              <a:endParaRPr lang="en-US" sz="24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08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6</a:t>
              </a:r>
            </a:p>
          </p:txBody>
        </p:sp>
      </p:grp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2E904BF-98FC-465E-AFC0-8DC0CD69217C}"/>
              </a:ext>
            </a:extLst>
          </p:cNvPr>
          <p:cNvSpPr/>
          <p:nvPr/>
        </p:nvSpPr>
        <p:spPr>
          <a:xfrm>
            <a:off x="1204051" y="1989909"/>
            <a:ext cx="742492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Mixed model with conjugation as a random effect and context position as a fixed effect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/>
              <a:t>better results</a:t>
            </a:r>
            <a:r>
              <a:rPr lang="ru-RU" sz="2400" dirty="0"/>
              <a:t>?</a:t>
            </a:r>
            <a:endParaRPr lang="en-US" sz="2400" dirty="0"/>
          </a:p>
          <a:p>
            <a:r>
              <a:rPr lang="en-US" sz="2400" b="1" dirty="0"/>
              <a:t>form ~ </a:t>
            </a:r>
            <a:r>
              <a:rPr lang="en-US" sz="2400" b="1" dirty="0" err="1"/>
              <a:t>context_pos</a:t>
            </a:r>
            <a:r>
              <a:rPr lang="en-US" sz="2400" b="1" dirty="0"/>
              <a:t> + (1|conj)</a:t>
            </a:r>
            <a:endParaRPr lang="en-US" sz="2400" dirty="0"/>
          </a:p>
          <a:p>
            <a:endParaRPr lang="ru-RU" sz="2400" dirty="0"/>
          </a:p>
          <a:p>
            <a:r>
              <a:rPr lang="en-US" sz="2400" dirty="0"/>
              <a:t>Linear regression:</a:t>
            </a:r>
          </a:p>
          <a:p>
            <a:pPr defTabSz="357188"/>
            <a:r>
              <a:rPr lang="en-US" sz="2400" dirty="0"/>
              <a:t>	***</a:t>
            </a:r>
          </a:p>
          <a:p>
            <a:pPr defTabSz="357188"/>
            <a:r>
              <a:rPr lang="en-US" sz="2400" dirty="0"/>
              <a:t>	ICC = 0.0040	0.04%</a:t>
            </a:r>
          </a:p>
          <a:p>
            <a:endParaRPr lang="en-US" sz="2400" dirty="0"/>
          </a:p>
          <a:p>
            <a:r>
              <a:rPr lang="ja-JP" altLang="en-US" sz="2400" dirty="0"/>
              <a:t>→</a:t>
            </a:r>
            <a:r>
              <a:rPr lang="en-US" altLang="ja-JP" sz="2400" dirty="0"/>
              <a:t> Not worth it.</a:t>
            </a:r>
            <a:endParaRPr lang="en-US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4762E9E-6ED8-42CD-B6A5-353BF18DA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54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73290"/>
            <a:ext cx="7424928" cy="1050561"/>
          </a:xfrm>
        </p:spPr>
        <p:txBody>
          <a:bodyPr>
            <a:normAutofit/>
          </a:bodyPr>
          <a:lstStyle/>
          <a:p>
            <a:r>
              <a:rPr lang="fr-FR" dirty="0"/>
              <a:t>Simple multi-variable model</a:t>
            </a:r>
            <a:endParaRPr lang="en-US" dirty="0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723038" y="422300"/>
            <a:ext cx="6634163" cy="1889127"/>
            <a:chOff x="919" y="1438"/>
            <a:chExt cx="4179" cy="119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399" y="1943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932" y="1425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377" y="2105"/>
              <a:ext cx="372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400" dirty="0"/>
                <a:t> </a:t>
              </a:r>
              <a:endParaRPr lang="ru-RU" sz="2400" dirty="0"/>
            </a:p>
            <a:p>
              <a:endParaRPr lang="en-US" sz="24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08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6</a:t>
              </a:r>
            </a:p>
          </p:txBody>
        </p:sp>
      </p:grp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2E904BF-98FC-465E-AFC0-8DC0CD69217C}"/>
              </a:ext>
            </a:extLst>
          </p:cNvPr>
          <p:cNvSpPr/>
          <p:nvPr/>
        </p:nvSpPr>
        <p:spPr>
          <a:xfrm>
            <a:off x="1204051" y="1989909"/>
            <a:ext cx="742492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form ~ </a:t>
            </a:r>
            <a:r>
              <a:rPr lang="en-US" sz="2400" b="1" dirty="0" err="1"/>
              <a:t>context_pos</a:t>
            </a:r>
            <a:r>
              <a:rPr lang="en-US" sz="2400" b="1" dirty="0"/>
              <a:t> + </a:t>
            </a:r>
            <a:r>
              <a:rPr lang="en-US" sz="2400" b="1" dirty="0" err="1"/>
              <a:t>conj</a:t>
            </a:r>
            <a:endParaRPr lang="en-US" sz="2400" dirty="0"/>
          </a:p>
          <a:p>
            <a:endParaRPr lang="ru-RU" sz="2400" dirty="0"/>
          </a:p>
          <a:p>
            <a:r>
              <a:rPr lang="en-US" sz="2400" dirty="0"/>
              <a:t>Linear regression:</a:t>
            </a:r>
          </a:p>
          <a:p>
            <a:pPr defTabSz="357188"/>
            <a:r>
              <a:rPr lang="en-US" sz="2400" dirty="0"/>
              <a:t>	***	</a:t>
            </a:r>
            <a:r>
              <a:rPr lang="en-US" sz="2400" dirty="0" err="1"/>
              <a:t>context_pos</a:t>
            </a:r>
            <a:endParaRPr lang="en-US" sz="2400" dirty="0"/>
          </a:p>
          <a:p>
            <a:pPr defTabSz="357188"/>
            <a:r>
              <a:rPr lang="en-US" sz="2400" dirty="0"/>
              <a:t>	.		</a:t>
            </a:r>
            <a:r>
              <a:rPr lang="en-US" sz="2400" dirty="0" err="1"/>
              <a:t>conj</a:t>
            </a:r>
            <a:endParaRPr lang="en-US" sz="2400" dirty="0"/>
          </a:p>
          <a:p>
            <a:pPr defTabSz="357188"/>
            <a:r>
              <a:rPr lang="en-US" sz="2400" dirty="0"/>
              <a:t>	</a:t>
            </a:r>
            <a:r>
              <a:rPr lang="en-US" altLang="ru-RU" sz="2400" dirty="0"/>
              <a:t>R</a:t>
            </a:r>
            <a:r>
              <a:rPr lang="en-US" altLang="ru-RU" sz="2400" baseline="30000" dirty="0"/>
              <a:t>2</a:t>
            </a:r>
            <a:r>
              <a:rPr lang="en-US" altLang="ru-RU" sz="2400" dirty="0"/>
              <a:t> = </a:t>
            </a:r>
            <a:r>
              <a:rPr lang="ru-RU" altLang="ru-RU" sz="2400" dirty="0"/>
              <a:t>0.04602</a:t>
            </a:r>
            <a:r>
              <a:rPr lang="en-US" altLang="ru-RU" sz="2400" dirty="0"/>
              <a:t>		5%</a:t>
            </a:r>
            <a:endParaRPr lang="en-US" sz="2400" dirty="0"/>
          </a:p>
          <a:p>
            <a:endParaRPr lang="en-US" sz="2400" dirty="0"/>
          </a:p>
          <a:p>
            <a:pPr algn="ctr"/>
            <a:r>
              <a:rPr lang="ru-RU" sz="2400" b="1" dirty="0"/>
              <a:t>👍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E1FF843-2FC1-4753-882C-FDA76EAF6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80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9F8C7E3-61FD-47F4-B916-0E015E1F7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28793" y="1896295"/>
            <a:ext cx="6667498" cy="411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73290"/>
            <a:ext cx="7424928" cy="1050561"/>
          </a:xfrm>
        </p:spPr>
        <p:txBody>
          <a:bodyPr>
            <a:normAutofit/>
          </a:bodyPr>
          <a:lstStyle/>
          <a:p>
            <a:r>
              <a:rPr lang="en-US" dirty="0"/>
              <a:t>Results: Sex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723038" y="422300"/>
            <a:ext cx="6634163" cy="1889127"/>
            <a:chOff x="919" y="1438"/>
            <a:chExt cx="4179" cy="119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399" y="1943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932" y="1425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377" y="2105"/>
              <a:ext cx="372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400" dirty="0"/>
                <a:t> </a:t>
              </a:r>
              <a:endParaRPr lang="ru-RU" sz="2400" dirty="0"/>
            </a:p>
            <a:p>
              <a:endParaRPr lang="en-US" sz="24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08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6</a:t>
              </a:r>
            </a:p>
          </p:txBody>
        </p:sp>
      </p:grpSp>
      <p:sp>
        <p:nvSpPr>
          <p:cNvPr id="29" name="Прямоугольник 28"/>
          <p:cNvSpPr/>
          <p:nvPr/>
        </p:nvSpPr>
        <p:spPr>
          <a:xfrm>
            <a:off x="1204051" y="2734849"/>
            <a:ext cx="4049485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Fisher’s test: + (</a:t>
            </a:r>
            <a:r>
              <a:rPr lang="en-US" sz="2200" dirty="0" err="1"/>
              <a:t>pv</a:t>
            </a:r>
            <a:r>
              <a:rPr lang="en-US" sz="2200" dirty="0"/>
              <a:t> = </a:t>
            </a:r>
            <a:r>
              <a:rPr lang="ru-RU" altLang="ru-RU" sz="2200" dirty="0"/>
              <a:t>0.003389</a:t>
            </a:r>
            <a:r>
              <a:rPr lang="en-US" altLang="ru-RU" sz="2200" dirty="0"/>
              <a:t>)</a:t>
            </a:r>
          </a:p>
          <a:p>
            <a:endParaRPr lang="en-US" sz="2200" dirty="0"/>
          </a:p>
          <a:p>
            <a:r>
              <a:rPr lang="en-US" sz="2200" dirty="0"/>
              <a:t>Linear regression:</a:t>
            </a:r>
          </a:p>
          <a:p>
            <a:pPr defTabSz="357188"/>
            <a:r>
              <a:rPr lang="en-US" altLang="ru-RU" sz="2200" dirty="0"/>
              <a:t>	**</a:t>
            </a:r>
          </a:p>
          <a:p>
            <a:pPr defTabSz="357188"/>
            <a:r>
              <a:rPr lang="en-US" altLang="ru-RU" sz="2200" dirty="0"/>
              <a:t>	R</a:t>
            </a:r>
            <a:r>
              <a:rPr lang="en-US" altLang="ru-RU" sz="2200" baseline="30000" dirty="0"/>
              <a:t>2</a:t>
            </a:r>
            <a:r>
              <a:rPr lang="en-US" altLang="ru-RU" sz="2200" dirty="0"/>
              <a:t> = </a:t>
            </a:r>
            <a:r>
              <a:rPr lang="ru-RU" altLang="ru-RU" sz="2200" dirty="0"/>
              <a:t>0.02135 </a:t>
            </a:r>
            <a:r>
              <a:rPr lang="en-US" altLang="ru-RU" sz="2200" dirty="0"/>
              <a:t>	2%	</a:t>
            </a:r>
          </a:p>
          <a:p>
            <a:pPr defTabSz="357188"/>
            <a:endParaRPr lang="en-US" sz="2200" b="1" dirty="0"/>
          </a:p>
          <a:p>
            <a:pPr algn="ctr" defTabSz="357188"/>
            <a:r>
              <a:rPr lang="ru-RU" sz="2400" b="1" dirty="0"/>
              <a:t>👍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990BDC2-E35A-4B8E-BB2C-A512E724C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25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73290"/>
            <a:ext cx="7424928" cy="1050561"/>
          </a:xfrm>
        </p:spPr>
        <p:txBody>
          <a:bodyPr>
            <a:normAutofit fontScale="90000"/>
          </a:bodyPr>
          <a:lstStyle/>
          <a:p>
            <a:r>
              <a:rPr lang="fr-FR" dirty="0"/>
              <a:t>Updating the multi-variable model</a:t>
            </a:r>
            <a:endParaRPr lang="en-US" dirty="0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723038" y="422300"/>
            <a:ext cx="6634163" cy="1889127"/>
            <a:chOff x="919" y="1438"/>
            <a:chExt cx="4179" cy="119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399" y="1943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932" y="1425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377" y="2105"/>
              <a:ext cx="372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400" dirty="0"/>
                <a:t> </a:t>
              </a:r>
              <a:endParaRPr lang="ru-RU" sz="2400" dirty="0"/>
            </a:p>
            <a:p>
              <a:endParaRPr lang="en-US" sz="24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08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6</a:t>
              </a:r>
            </a:p>
          </p:txBody>
        </p:sp>
      </p:grp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2E904BF-98FC-465E-AFC0-8DC0CD69217C}"/>
              </a:ext>
            </a:extLst>
          </p:cNvPr>
          <p:cNvSpPr/>
          <p:nvPr/>
        </p:nvSpPr>
        <p:spPr>
          <a:xfrm>
            <a:off x="1204051" y="1989909"/>
            <a:ext cx="742492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form ~ </a:t>
            </a:r>
            <a:r>
              <a:rPr lang="en-US" sz="2400" b="1" dirty="0" err="1"/>
              <a:t>context_pos</a:t>
            </a:r>
            <a:r>
              <a:rPr lang="en-US" sz="2400" b="1" dirty="0"/>
              <a:t> + </a:t>
            </a:r>
            <a:r>
              <a:rPr lang="en-US" sz="2400" b="1" dirty="0" err="1"/>
              <a:t>conj</a:t>
            </a:r>
            <a:r>
              <a:rPr lang="en-US" sz="2400" b="1" dirty="0"/>
              <a:t> + sex</a:t>
            </a:r>
            <a:endParaRPr lang="en-US" sz="2400" dirty="0"/>
          </a:p>
          <a:p>
            <a:endParaRPr lang="ru-RU" sz="2400" dirty="0"/>
          </a:p>
          <a:p>
            <a:r>
              <a:rPr lang="en-US" sz="2400" dirty="0"/>
              <a:t>Linear regression:</a:t>
            </a:r>
          </a:p>
          <a:p>
            <a:pPr defTabSz="357188"/>
            <a:r>
              <a:rPr lang="en-US" sz="2400" dirty="0"/>
              <a:t>	***	</a:t>
            </a:r>
            <a:r>
              <a:rPr lang="en-US" sz="2400" dirty="0" err="1"/>
              <a:t>context_pos</a:t>
            </a:r>
            <a:endParaRPr lang="en-US" sz="2400" dirty="0"/>
          </a:p>
          <a:p>
            <a:pPr defTabSz="357188"/>
            <a:r>
              <a:rPr lang="en-US" sz="2400" dirty="0"/>
              <a:t>			</a:t>
            </a:r>
            <a:r>
              <a:rPr lang="en-US" sz="2400" dirty="0" err="1"/>
              <a:t>conj</a:t>
            </a:r>
            <a:endParaRPr lang="en-US" sz="2400" dirty="0"/>
          </a:p>
          <a:p>
            <a:pPr defTabSz="357188"/>
            <a:r>
              <a:rPr lang="en-US" sz="2400" dirty="0"/>
              <a:t>	*		sex</a:t>
            </a:r>
          </a:p>
          <a:p>
            <a:pPr defTabSz="357188"/>
            <a:r>
              <a:rPr lang="en-US" sz="2400" dirty="0"/>
              <a:t>	</a:t>
            </a:r>
            <a:r>
              <a:rPr lang="en-US" altLang="ru-RU" sz="2400" dirty="0"/>
              <a:t>R</a:t>
            </a:r>
            <a:r>
              <a:rPr lang="en-US" altLang="ru-RU" sz="2400" baseline="30000" dirty="0"/>
              <a:t>2</a:t>
            </a:r>
            <a:r>
              <a:rPr lang="en-US" altLang="ru-RU" sz="2400" dirty="0"/>
              <a:t> = </a:t>
            </a:r>
            <a:r>
              <a:rPr lang="ru-RU" altLang="ru-RU" sz="2400" dirty="0"/>
              <a:t>0.06038</a:t>
            </a:r>
            <a:r>
              <a:rPr lang="en-US" altLang="ru-RU" sz="2400" dirty="0"/>
              <a:t>		6%</a:t>
            </a:r>
            <a:endParaRPr lang="en-US" sz="2400" dirty="0"/>
          </a:p>
          <a:p>
            <a:endParaRPr lang="en-US" sz="2400" dirty="0"/>
          </a:p>
          <a:p>
            <a:pPr algn="ctr"/>
            <a:r>
              <a:rPr lang="ru-RU" sz="2400" b="1" dirty="0"/>
              <a:t>👍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9E75537-9EE0-46E1-8BBB-3D73EA81B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11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9F8C7E3-61FD-47F4-B916-0E015E1F7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28793" y="1896295"/>
            <a:ext cx="6667498" cy="411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73290"/>
            <a:ext cx="7424928" cy="1050561"/>
          </a:xfrm>
        </p:spPr>
        <p:txBody>
          <a:bodyPr>
            <a:normAutofit/>
          </a:bodyPr>
          <a:lstStyle/>
          <a:p>
            <a:r>
              <a:rPr lang="en-US" dirty="0"/>
              <a:t>Results: Length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723038" y="422300"/>
            <a:ext cx="6634163" cy="1889127"/>
            <a:chOff x="919" y="1438"/>
            <a:chExt cx="4179" cy="119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399" y="1943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932" y="1425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377" y="2105"/>
              <a:ext cx="372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400" dirty="0"/>
                <a:t> </a:t>
              </a:r>
              <a:endParaRPr lang="ru-RU" sz="2400" dirty="0"/>
            </a:p>
            <a:p>
              <a:endParaRPr lang="en-US" sz="24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08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6</a:t>
              </a:r>
            </a:p>
          </p:txBody>
        </p:sp>
      </p:grpSp>
      <p:sp>
        <p:nvSpPr>
          <p:cNvPr id="29" name="Прямоугольник 28"/>
          <p:cNvSpPr/>
          <p:nvPr/>
        </p:nvSpPr>
        <p:spPr>
          <a:xfrm>
            <a:off x="1204051" y="2734849"/>
            <a:ext cx="404948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Fisher’s test: - (</a:t>
            </a:r>
            <a:r>
              <a:rPr lang="en-US" sz="2200" dirty="0" err="1"/>
              <a:t>pv</a:t>
            </a:r>
            <a:r>
              <a:rPr lang="en-US" sz="2200" dirty="0"/>
              <a:t> = </a:t>
            </a:r>
            <a:r>
              <a:rPr lang="ru-RU" altLang="ru-RU" sz="2200" dirty="0"/>
              <a:t>0.8113</a:t>
            </a:r>
            <a:r>
              <a:rPr lang="en-US" altLang="ru-RU" sz="2200" dirty="0"/>
              <a:t>)</a:t>
            </a:r>
          </a:p>
          <a:p>
            <a:endParaRPr lang="en-US" sz="2200" dirty="0"/>
          </a:p>
          <a:p>
            <a:r>
              <a:rPr lang="en-US" sz="2200" dirty="0"/>
              <a:t>Linear regression:</a:t>
            </a:r>
          </a:p>
          <a:p>
            <a:pPr defTabSz="357188"/>
            <a:r>
              <a:rPr lang="en-US" altLang="ru-RU" sz="2200" dirty="0"/>
              <a:t>	-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FF936B4-1411-4169-AB36-343E8F71B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37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73290"/>
            <a:ext cx="7424928" cy="1050561"/>
          </a:xfrm>
        </p:spPr>
        <p:txBody>
          <a:bodyPr>
            <a:normAutofit fontScale="90000"/>
          </a:bodyPr>
          <a:lstStyle/>
          <a:p>
            <a:r>
              <a:rPr lang="fr-FR" dirty="0"/>
              <a:t>Updating the multi-variable model</a:t>
            </a:r>
            <a:endParaRPr lang="en-US" dirty="0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70787" y="373290"/>
            <a:ext cx="6634163" cy="1889127"/>
            <a:chOff x="919" y="1438"/>
            <a:chExt cx="4179" cy="119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399" y="1943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932" y="1425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377" y="2105"/>
              <a:ext cx="372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400" dirty="0"/>
                <a:t> </a:t>
              </a:r>
              <a:endParaRPr lang="ru-RU" sz="2400" dirty="0"/>
            </a:p>
            <a:p>
              <a:endParaRPr lang="en-US" sz="24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08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6</a:t>
              </a:r>
            </a:p>
          </p:txBody>
        </p:sp>
      </p:grp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2E904BF-98FC-465E-AFC0-8DC0CD69217C}"/>
              </a:ext>
            </a:extLst>
          </p:cNvPr>
          <p:cNvSpPr/>
          <p:nvPr/>
        </p:nvSpPr>
        <p:spPr>
          <a:xfrm>
            <a:off x="1204051" y="1989909"/>
            <a:ext cx="742492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form ~ </a:t>
            </a:r>
            <a:r>
              <a:rPr lang="en-US" sz="2400" b="1" dirty="0" err="1"/>
              <a:t>context_pos</a:t>
            </a:r>
            <a:r>
              <a:rPr lang="en-US" sz="2400" b="1" dirty="0"/>
              <a:t> + </a:t>
            </a:r>
            <a:r>
              <a:rPr lang="en-US" sz="2400" b="1" dirty="0" err="1"/>
              <a:t>conj</a:t>
            </a:r>
            <a:r>
              <a:rPr lang="en-US" sz="2400" b="1" dirty="0"/>
              <a:t> + sex + length</a:t>
            </a:r>
            <a:endParaRPr lang="en-US" sz="2400" dirty="0"/>
          </a:p>
          <a:p>
            <a:endParaRPr lang="ru-RU" sz="2400" dirty="0"/>
          </a:p>
          <a:p>
            <a:r>
              <a:rPr lang="en-US" sz="2400" dirty="0"/>
              <a:t>Linear regression:</a:t>
            </a:r>
          </a:p>
          <a:p>
            <a:pPr defTabSz="357188"/>
            <a:r>
              <a:rPr lang="en-US" sz="2400" dirty="0"/>
              <a:t>	***	</a:t>
            </a:r>
            <a:r>
              <a:rPr lang="en-US" sz="2400" dirty="0" err="1"/>
              <a:t>context_pos</a:t>
            </a:r>
            <a:endParaRPr lang="en-US" sz="2400" dirty="0"/>
          </a:p>
          <a:p>
            <a:pPr defTabSz="357188"/>
            <a:r>
              <a:rPr lang="en-US" sz="2400" dirty="0"/>
              <a:t>	**		</a:t>
            </a:r>
            <a:r>
              <a:rPr lang="en-US" sz="2400" dirty="0" err="1"/>
              <a:t>conj</a:t>
            </a:r>
            <a:endParaRPr lang="en-US" sz="2400" dirty="0"/>
          </a:p>
          <a:p>
            <a:pPr defTabSz="357188"/>
            <a:r>
              <a:rPr lang="en-US" sz="2400" dirty="0"/>
              <a:t>	*		sex</a:t>
            </a:r>
          </a:p>
          <a:p>
            <a:pPr defTabSz="357188"/>
            <a:r>
              <a:rPr lang="en-US" sz="2400" dirty="0"/>
              <a:t>	**		length</a:t>
            </a:r>
          </a:p>
          <a:p>
            <a:pPr defTabSz="357188"/>
            <a:r>
              <a:rPr lang="en-US" sz="2400" dirty="0"/>
              <a:t>	</a:t>
            </a:r>
            <a:r>
              <a:rPr lang="en-US" altLang="ru-RU" sz="2400" dirty="0"/>
              <a:t>R</a:t>
            </a:r>
            <a:r>
              <a:rPr lang="en-US" altLang="ru-RU" sz="2400" baseline="30000" dirty="0"/>
              <a:t>2</a:t>
            </a:r>
            <a:r>
              <a:rPr lang="en-US" altLang="ru-RU" sz="2400" dirty="0"/>
              <a:t> = </a:t>
            </a:r>
            <a:r>
              <a:rPr lang="ru-RU" altLang="ru-RU" sz="2400" dirty="0"/>
              <a:t>0.0802</a:t>
            </a:r>
            <a:r>
              <a:rPr lang="en-US" altLang="ru-RU" sz="2400" dirty="0"/>
              <a:t>		8%</a:t>
            </a:r>
            <a:r>
              <a:rPr lang="ru-RU" altLang="ru-RU" sz="2400" dirty="0"/>
              <a:t> (!)</a:t>
            </a:r>
            <a:endParaRPr lang="en-US" sz="2400" dirty="0"/>
          </a:p>
          <a:p>
            <a:endParaRPr lang="en-US" sz="2400" dirty="0"/>
          </a:p>
          <a:p>
            <a:pPr algn="ctr"/>
            <a:r>
              <a:rPr lang="ru-RU" sz="2400" b="1" dirty="0"/>
              <a:t>👍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883567B-38A4-454B-AB93-B4267459B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56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9F8C7E3-61FD-47F4-B916-0E015E1F7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28793" y="1896295"/>
            <a:ext cx="6667498" cy="411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73290"/>
            <a:ext cx="7424928" cy="1050561"/>
          </a:xfrm>
        </p:spPr>
        <p:txBody>
          <a:bodyPr>
            <a:normAutofit/>
          </a:bodyPr>
          <a:lstStyle/>
          <a:p>
            <a:r>
              <a:rPr lang="en-US" dirty="0"/>
              <a:t>Results: Part of speech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723038" y="422300"/>
            <a:ext cx="6634163" cy="1889127"/>
            <a:chOff x="919" y="1438"/>
            <a:chExt cx="4179" cy="119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399" y="1943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932" y="1425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377" y="2105"/>
              <a:ext cx="372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400" dirty="0"/>
                <a:t> </a:t>
              </a:r>
              <a:endParaRPr lang="ru-RU" sz="2400" dirty="0"/>
            </a:p>
            <a:p>
              <a:endParaRPr lang="en-US" sz="24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08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6</a:t>
              </a:r>
            </a:p>
          </p:txBody>
        </p:sp>
      </p:grpSp>
      <p:sp>
        <p:nvSpPr>
          <p:cNvPr id="29" name="Прямоугольник 28"/>
          <p:cNvSpPr/>
          <p:nvPr/>
        </p:nvSpPr>
        <p:spPr>
          <a:xfrm>
            <a:off x="1204051" y="2734849"/>
            <a:ext cx="404948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Fisher’s test: ++ (</a:t>
            </a:r>
            <a:r>
              <a:rPr lang="en-US" sz="2200" dirty="0" err="1"/>
              <a:t>pv</a:t>
            </a:r>
            <a:r>
              <a:rPr lang="en-US" sz="2200" dirty="0"/>
              <a:t> = </a:t>
            </a:r>
            <a:r>
              <a:rPr lang="en-US" altLang="ru-RU" sz="2200" dirty="0"/>
              <a:t>3.08e-08)</a:t>
            </a:r>
          </a:p>
          <a:p>
            <a:endParaRPr lang="en-US" sz="2200" dirty="0"/>
          </a:p>
          <a:p>
            <a:r>
              <a:rPr lang="en-US" sz="2200" dirty="0"/>
              <a:t>Linear regression:</a:t>
            </a:r>
          </a:p>
          <a:p>
            <a:pPr defTabSz="357188"/>
            <a:r>
              <a:rPr lang="en-US" altLang="ru-RU" sz="2200" dirty="0"/>
              <a:t>	*		adv</a:t>
            </a:r>
          </a:p>
          <a:p>
            <a:pPr defTabSz="357188"/>
            <a:r>
              <a:rPr lang="en-US" altLang="ru-RU" sz="2200" dirty="0"/>
              <a:t>			part</a:t>
            </a:r>
          </a:p>
          <a:p>
            <a:pPr defTabSz="357188"/>
            <a:r>
              <a:rPr lang="en-US" altLang="ru-RU" sz="2200" dirty="0"/>
              <a:t>	***	v</a:t>
            </a:r>
          </a:p>
          <a:p>
            <a:pPr defTabSz="357188"/>
            <a:r>
              <a:rPr lang="en-US" altLang="ru-RU" sz="2200" dirty="0"/>
              <a:t>	R</a:t>
            </a:r>
            <a:r>
              <a:rPr lang="en-US" altLang="ru-RU" sz="2200" baseline="30000" dirty="0"/>
              <a:t>2</a:t>
            </a:r>
            <a:r>
              <a:rPr lang="en-US" altLang="ru-RU" sz="2200" dirty="0"/>
              <a:t> = </a:t>
            </a:r>
            <a:r>
              <a:rPr lang="ru-RU" altLang="ru-RU" sz="2200" dirty="0"/>
              <a:t>0.07762 </a:t>
            </a:r>
            <a:r>
              <a:rPr lang="en-US" altLang="ru-RU" sz="2200" dirty="0"/>
              <a:t>	7%	 (!)</a:t>
            </a:r>
          </a:p>
          <a:p>
            <a:pPr defTabSz="357188"/>
            <a:endParaRPr lang="en-US" sz="2200" b="1" dirty="0"/>
          </a:p>
          <a:p>
            <a:pPr algn="ctr" defTabSz="357188"/>
            <a:r>
              <a:rPr lang="ru-RU" sz="2400" b="1" dirty="0"/>
              <a:t>👍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79B5D1C-8AE8-43D2-9401-4ABF0BB97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23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73290"/>
            <a:ext cx="7424928" cy="1050561"/>
          </a:xfrm>
        </p:spPr>
        <p:txBody>
          <a:bodyPr>
            <a:normAutofit fontScale="90000"/>
          </a:bodyPr>
          <a:lstStyle/>
          <a:p>
            <a:r>
              <a:rPr lang="fr-FR" dirty="0"/>
              <a:t>Updating the multi-variable model</a:t>
            </a:r>
            <a:endParaRPr lang="en-US" dirty="0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70787" y="373290"/>
            <a:ext cx="6634163" cy="1889127"/>
            <a:chOff x="919" y="1438"/>
            <a:chExt cx="4179" cy="119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399" y="1943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932" y="1425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377" y="2105"/>
              <a:ext cx="372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400" dirty="0"/>
                <a:t> </a:t>
              </a:r>
              <a:endParaRPr lang="ru-RU" sz="2400" dirty="0"/>
            </a:p>
            <a:p>
              <a:endParaRPr lang="en-US" sz="24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08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6</a:t>
              </a:r>
            </a:p>
          </p:txBody>
        </p:sp>
      </p:grp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2E904BF-98FC-465E-AFC0-8DC0CD69217C}"/>
              </a:ext>
            </a:extLst>
          </p:cNvPr>
          <p:cNvSpPr/>
          <p:nvPr/>
        </p:nvSpPr>
        <p:spPr>
          <a:xfrm>
            <a:off x="1204051" y="1989909"/>
            <a:ext cx="74249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form ~ </a:t>
            </a:r>
            <a:r>
              <a:rPr lang="en-US" sz="2400" b="1" dirty="0" err="1"/>
              <a:t>context_pos</a:t>
            </a:r>
            <a:r>
              <a:rPr lang="en-US" sz="2400" b="1" dirty="0"/>
              <a:t> + </a:t>
            </a:r>
            <a:r>
              <a:rPr lang="en-US" sz="2400" b="1" dirty="0" err="1"/>
              <a:t>conj</a:t>
            </a:r>
            <a:r>
              <a:rPr lang="en-US" sz="2400" b="1" dirty="0"/>
              <a:t> + sex + length +</a:t>
            </a:r>
          </a:p>
          <a:p>
            <a:r>
              <a:rPr lang="en-US" sz="2400" b="1" dirty="0"/>
              <a:t>	+ </a:t>
            </a:r>
            <a:r>
              <a:rPr lang="en-US" sz="2400" b="1" dirty="0" err="1"/>
              <a:t>part_of_speech</a:t>
            </a:r>
            <a:endParaRPr lang="en-US" sz="2400" dirty="0"/>
          </a:p>
          <a:p>
            <a:endParaRPr lang="ru-RU" sz="2400" dirty="0"/>
          </a:p>
          <a:p>
            <a:r>
              <a:rPr lang="en-US" sz="2400" dirty="0"/>
              <a:t>Linear regression:</a:t>
            </a:r>
          </a:p>
          <a:p>
            <a:pPr defTabSz="357188"/>
            <a:r>
              <a:rPr lang="en-US" sz="2400" dirty="0"/>
              <a:t>	***	</a:t>
            </a:r>
            <a:r>
              <a:rPr lang="en-US" sz="2400" dirty="0" err="1"/>
              <a:t>context_pos</a:t>
            </a:r>
            <a:r>
              <a:rPr lang="en-US" sz="2400" dirty="0"/>
              <a:t>				part</a:t>
            </a:r>
          </a:p>
          <a:p>
            <a:pPr defTabSz="357188"/>
            <a:r>
              <a:rPr lang="en-US" sz="2400" dirty="0"/>
              <a:t>	**		</a:t>
            </a:r>
            <a:r>
              <a:rPr lang="en-US" sz="2400" dirty="0" err="1"/>
              <a:t>conj</a:t>
            </a:r>
            <a:r>
              <a:rPr lang="en-US" sz="2400" dirty="0"/>
              <a:t>					*		v</a:t>
            </a:r>
          </a:p>
          <a:p>
            <a:pPr defTabSz="357188"/>
            <a:r>
              <a:rPr lang="en-US" sz="2400" dirty="0"/>
              <a:t>	*		sex					</a:t>
            </a:r>
          </a:p>
          <a:p>
            <a:pPr defTabSz="357188"/>
            <a:r>
              <a:rPr lang="en-US" sz="2400" dirty="0"/>
              <a:t>	**		length</a:t>
            </a:r>
          </a:p>
          <a:p>
            <a:pPr defTabSz="357188"/>
            <a:r>
              <a:rPr lang="en-US" sz="2400" dirty="0"/>
              <a:t>	**		adv</a:t>
            </a:r>
          </a:p>
          <a:p>
            <a:pPr defTabSz="357188"/>
            <a:r>
              <a:rPr lang="en-US" sz="2400" dirty="0"/>
              <a:t>	</a:t>
            </a:r>
            <a:r>
              <a:rPr lang="en-US" altLang="ru-RU" sz="2400" dirty="0"/>
              <a:t>R</a:t>
            </a:r>
            <a:r>
              <a:rPr lang="en-US" altLang="ru-RU" sz="2400" baseline="30000" dirty="0"/>
              <a:t>2</a:t>
            </a:r>
            <a:r>
              <a:rPr lang="en-US" altLang="ru-RU" sz="2400" dirty="0"/>
              <a:t> = </a:t>
            </a:r>
            <a:r>
              <a:rPr lang="ru-RU" altLang="ru-RU" sz="2400" dirty="0"/>
              <a:t>0.1367</a:t>
            </a:r>
            <a:r>
              <a:rPr lang="en-US" altLang="ru-RU" sz="2400" dirty="0"/>
              <a:t>		14%</a:t>
            </a:r>
            <a:endParaRPr lang="en-US" sz="2400" dirty="0"/>
          </a:p>
          <a:p>
            <a:endParaRPr lang="en-US" sz="2400" dirty="0"/>
          </a:p>
          <a:p>
            <a:pPr algn="ctr"/>
            <a:r>
              <a:rPr lang="ru-RU" sz="2400" b="1" dirty="0"/>
              <a:t>👍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D219BF3-0BDB-4DD7-8FE5-C72A2EDAD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08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9F8C7E3-61FD-47F4-B916-0E015E1F7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28793" y="1896295"/>
            <a:ext cx="6667498" cy="411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73290"/>
            <a:ext cx="7424928" cy="1050561"/>
          </a:xfrm>
        </p:spPr>
        <p:txBody>
          <a:bodyPr>
            <a:normAutofit/>
          </a:bodyPr>
          <a:lstStyle/>
          <a:p>
            <a:r>
              <a:rPr lang="en-US" dirty="0"/>
              <a:t>Results: Positivity and negativity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723038" y="422300"/>
            <a:ext cx="6634163" cy="1889127"/>
            <a:chOff x="919" y="1438"/>
            <a:chExt cx="4179" cy="119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399" y="1943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932" y="1425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377" y="2105"/>
              <a:ext cx="372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400" dirty="0"/>
                <a:t> </a:t>
              </a:r>
              <a:endParaRPr lang="ru-RU" sz="2400" dirty="0"/>
            </a:p>
            <a:p>
              <a:endParaRPr lang="en-US" sz="24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08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6</a:t>
              </a:r>
            </a:p>
          </p:txBody>
        </p:sp>
      </p:grpSp>
      <p:sp>
        <p:nvSpPr>
          <p:cNvPr id="29" name="Прямоугольник 28"/>
          <p:cNvSpPr/>
          <p:nvPr/>
        </p:nvSpPr>
        <p:spPr>
          <a:xfrm>
            <a:off x="1204051" y="2734849"/>
            <a:ext cx="4049485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Fisher’s test: + (</a:t>
            </a:r>
            <a:r>
              <a:rPr lang="en-US" sz="2200" dirty="0" err="1"/>
              <a:t>pv</a:t>
            </a:r>
            <a:r>
              <a:rPr lang="en-US" sz="2200" dirty="0"/>
              <a:t> = </a:t>
            </a:r>
            <a:r>
              <a:rPr lang="ru-RU" altLang="ru-RU" sz="2200" dirty="0"/>
              <a:t>0.000213</a:t>
            </a:r>
            <a:r>
              <a:rPr lang="en-US" altLang="ru-RU" sz="2200" dirty="0"/>
              <a:t>)</a:t>
            </a:r>
          </a:p>
          <a:p>
            <a:endParaRPr lang="en-US" sz="2200" dirty="0"/>
          </a:p>
          <a:p>
            <a:r>
              <a:rPr lang="en-US" sz="2200" dirty="0"/>
              <a:t>Linear regression:</a:t>
            </a:r>
          </a:p>
          <a:p>
            <a:pPr defTabSz="357188"/>
            <a:r>
              <a:rPr lang="en-US" altLang="ru-RU" sz="2200" dirty="0"/>
              <a:t>	***</a:t>
            </a:r>
          </a:p>
          <a:p>
            <a:pPr defTabSz="357188"/>
            <a:r>
              <a:rPr lang="en-US" altLang="ru-RU" sz="2200" dirty="0"/>
              <a:t>	R</a:t>
            </a:r>
            <a:r>
              <a:rPr lang="en-US" altLang="ru-RU" sz="2200" baseline="30000" dirty="0"/>
              <a:t>2</a:t>
            </a:r>
            <a:r>
              <a:rPr lang="en-US" altLang="ru-RU" sz="2200" dirty="0"/>
              <a:t> = </a:t>
            </a:r>
            <a:r>
              <a:rPr lang="ru-RU" altLang="ru-RU" sz="2200" dirty="0"/>
              <a:t>0.03177 </a:t>
            </a:r>
            <a:r>
              <a:rPr lang="en-US" altLang="ru-RU" sz="2200" dirty="0"/>
              <a:t>	3%</a:t>
            </a:r>
          </a:p>
          <a:p>
            <a:pPr defTabSz="357188"/>
            <a:endParaRPr lang="en-US" sz="2200" b="1" dirty="0"/>
          </a:p>
          <a:p>
            <a:pPr algn="ctr" defTabSz="357188"/>
            <a:r>
              <a:rPr lang="ru-RU" sz="2400" b="1" dirty="0"/>
              <a:t>👍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43000F-E386-44D5-88CB-05B57D6FB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35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21039"/>
            <a:ext cx="6713982" cy="1325563"/>
          </a:xfrm>
        </p:spPr>
        <p:txBody>
          <a:bodyPr/>
          <a:lstStyle/>
          <a:p>
            <a:r>
              <a:rPr lang="en-US" dirty="0"/>
              <a:t>Hypothesis</a:t>
            </a:r>
            <a:br>
              <a:rPr lang="en-US" dirty="0"/>
            </a:br>
            <a:endParaRPr lang="en-US" dirty="0"/>
          </a:p>
        </p:txBody>
      </p: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723038" y="422301"/>
            <a:ext cx="6827293" cy="2164355"/>
            <a:chOff x="919" y="1438"/>
            <a:chExt cx="4171" cy="1246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440" y="23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932" y="1425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369" y="1928"/>
              <a:ext cx="3721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400" dirty="0"/>
                <a:t>Two different ways of expressing ability </a:t>
              </a:r>
              <a:endParaRPr lang="ru-RU" sz="2400" dirty="0"/>
            </a:p>
            <a:p>
              <a:r>
                <a:rPr lang="en-US" sz="2400" dirty="0"/>
                <a:t>to do something in Japanese: </a:t>
              </a:r>
              <a:endParaRPr lang="ru-RU" sz="2400" dirty="0"/>
            </a:p>
            <a:p>
              <a:endParaRPr lang="en-US" sz="24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08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1</a:t>
              </a:r>
            </a:p>
          </p:txBody>
        </p:sp>
      </p:grpSp>
      <p:sp>
        <p:nvSpPr>
          <p:cNvPr id="29" name="Прямоугольник 28"/>
          <p:cNvSpPr/>
          <p:nvPr/>
        </p:nvSpPr>
        <p:spPr>
          <a:xfrm>
            <a:off x="1153886" y="2084510"/>
            <a:ext cx="736745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AutoNum type="arabicParenR"/>
            </a:pPr>
            <a:r>
              <a:rPr lang="en-US" sz="2400" dirty="0"/>
              <a:t>verb </a:t>
            </a:r>
            <a:r>
              <a:rPr lang="en-US" sz="2400" dirty="0" err="1"/>
              <a:t>substantivation</a:t>
            </a:r>
            <a:r>
              <a:rPr lang="en-US" sz="2400" dirty="0"/>
              <a:t>, </a:t>
            </a:r>
            <a:endParaRPr lang="ru-RU" sz="2400" dirty="0"/>
          </a:p>
          <a:p>
            <a:pPr marL="800100" lvl="1" indent="-342900">
              <a:buAutoNum type="arabicParenR"/>
            </a:pPr>
            <a:r>
              <a:rPr lang="en-US" sz="2400" dirty="0"/>
              <a:t>verbal form</a:t>
            </a:r>
            <a:r>
              <a:rPr lang="ru-RU" sz="2400" dirty="0"/>
              <a:t>.</a:t>
            </a:r>
            <a:endParaRPr lang="en-US" sz="2400" dirty="0"/>
          </a:p>
          <a:p>
            <a:pPr marL="342900" indent="-342900">
              <a:buAutoNum type="arabicParenR"/>
            </a:pPr>
            <a:endParaRPr lang="ru-RU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No difference in meaning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Most obvious of the possible dependencies</a:t>
            </a:r>
            <a:r>
              <a:rPr lang="ru-RU" sz="2400" dirty="0"/>
              <a:t>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ru-RU" sz="2400" dirty="0"/>
              <a:t>с</a:t>
            </a:r>
            <a:r>
              <a:rPr lang="en-US" sz="2400" dirty="0" err="1"/>
              <a:t>onjugation</a:t>
            </a:r>
            <a:r>
              <a:rPr lang="ru-RU" sz="2400" dirty="0"/>
              <a:t> </a:t>
            </a:r>
            <a:r>
              <a:rPr lang="en-US" sz="2400" dirty="0"/>
              <a:t>(1</a:t>
            </a:r>
            <a:r>
              <a:rPr lang="en-US" sz="2400" baseline="30000" dirty="0"/>
              <a:t>st</a:t>
            </a:r>
            <a:r>
              <a:rPr lang="en-US" sz="2400" dirty="0"/>
              <a:t> or 2</a:t>
            </a:r>
            <a:r>
              <a:rPr lang="en-US" sz="2400" baseline="30000" dirty="0"/>
              <a:t>nd</a:t>
            </a:r>
            <a:r>
              <a:rPr lang="en-US" sz="2400" dirty="0"/>
              <a:t>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/>
              <a:t>length of the verb that holds the main semantics (the number of syllables that it comprises)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/>
              <a:t>speaker’s sex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/>
              <a:t>…</a:t>
            </a:r>
            <a:endParaRPr lang="ru-RU" sz="24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E65DE09-8A23-428A-B9C4-B2D4B0605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76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73290"/>
            <a:ext cx="7424928" cy="1050561"/>
          </a:xfrm>
        </p:spPr>
        <p:txBody>
          <a:bodyPr>
            <a:normAutofit fontScale="90000"/>
          </a:bodyPr>
          <a:lstStyle/>
          <a:p>
            <a:r>
              <a:rPr lang="fr-FR" dirty="0"/>
              <a:t>Updating the multi-variable model</a:t>
            </a:r>
            <a:endParaRPr lang="en-US" dirty="0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70787" y="373290"/>
            <a:ext cx="6634163" cy="1889127"/>
            <a:chOff x="919" y="1438"/>
            <a:chExt cx="4179" cy="119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399" y="1943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932" y="1425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377" y="2105"/>
              <a:ext cx="372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400" dirty="0"/>
                <a:t> </a:t>
              </a:r>
              <a:endParaRPr lang="ru-RU" sz="2400" dirty="0"/>
            </a:p>
            <a:p>
              <a:endParaRPr lang="en-US" sz="24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08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6</a:t>
              </a:r>
            </a:p>
          </p:txBody>
        </p:sp>
      </p:grp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2E904BF-98FC-465E-AFC0-8DC0CD69217C}"/>
              </a:ext>
            </a:extLst>
          </p:cNvPr>
          <p:cNvSpPr/>
          <p:nvPr/>
        </p:nvSpPr>
        <p:spPr>
          <a:xfrm>
            <a:off x="1204051" y="1989909"/>
            <a:ext cx="74249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form ~ </a:t>
            </a:r>
            <a:r>
              <a:rPr lang="en-US" sz="2400" b="1" dirty="0" err="1"/>
              <a:t>context_pos</a:t>
            </a:r>
            <a:r>
              <a:rPr lang="en-US" sz="2400" b="1" dirty="0"/>
              <a:t> + </a:t>
            </a:r>
            <a:r>
              <a:rPr lang="en-US" sz="2400" b="1" dirty="0" err="1"/>
              <a:t>conj</a:t>
            </a:r>
            <a:r>
              <a:rPr lang="en-US" sz="2400" b="1" dirty="0"/>
              <a:t> + sex + length +</a:t>
            </a:r>
          </a:p>
          <a:p>
            <a:r>
              <a:rPr lang="en-US" sz="2400" b="1" dirty="0"/>
              <a:t>	+ </a:t>
            </a:r>
            <a:r>
              <a:rPr lang="en-US" sz="2400" b="1" dirty="0" err="1"/>
              <a:t>part_of_speech</a:t>
            </a:r>
            <a:r>
              <a:rPr lang="en-US" sz="2400" b="1" dirty="0"/>
              <a:t> + </a:t>
            </a:r>
            <a:r>
              <a:rPr lang="en-US" sz="2400" b="1" dirty="0" err="1"/>
              <a:t>pos_neg</a:t>
            </a:r>
            <a:endParaRPr lang="en-US" sz="2400" dirty="0"/>
          </a:p>
          <a:p>
            <a:endParaRPr lang="ru-RU" sz="2400" dirty="0"/>
          </a:p>
          <a:p>
            <a:r>
              <a:rPr lang="en-US" sz="2400" dirty="0"/>
              <a:t>Linear regression:</a:t>
            </a:r>
          </a:p>
          <a:p>
            <a:pPr defTabSz="357188"/>
            <a:r>
              <a:rPr lang="en-US" sz="2400" dirty="0"/>
              <a:t>	***	</a:t>
            </a:r>
            <a:r>
              <a:rPr lang="en-US" sz="2400" dirty="0" err="1"/>
              <a:t>context_pos</a:t>
            </a:r>
            <a:r>
              <a:rPr lang="en-US" sz="2400" dirty="0"/>
              <a:t>				part</a:t>
            </a:r>
          </a:p>
          <a:p>
            <a:pPr defTabSz="357188"/>
            <a:r>
              <a:rPr lang="en-US" sz="2400" dirty="0"/>
              <a:t>	**		</a:t>
            </a:r>
            <a:r>
              <a:rPr lang="en-US" sz="2400" dirty="0" err="1"/>
              <a:t>conj</a:t>
            </a:r>
            <a:r>
              <a:rPr lang="en-US" sz="2400" dirty="0"/>
              <a:t>							v</a:t>
            </a:r>
          </a:p>
          <a:p>
            <a:pPr defTabSz="357188"/>
            <a:r>
              <a:rPr lang="en-US" sz="2400" dirty="0"/>
              <a:t>	*		sex							</a:t>
            </a:r>
            <a:r>
              <a:rPr lang="en-US" sz="2400" dirty="0" err="1"/>
              <a:t>pos_neg</a:t>
            </a:r>
            <a:endParaRPr lang="en-US" sz="2400" dirty="0"/>
          </a:p>
          <a:p>
            <a:pPr defTabSz="357188"/>
            <a:r>
              <a:rPr lang="en-US" sz="2400" dirty="0"/>
              <a:t>	**		length						</a:t>
            </a:r>
          </a:p>
          <a:p>
            <a:pPr defTabSz="357188"/>
            <a:r>
              <a:rPr lang="en-US" sz="2400" dirty="0"/>
              <a:t>	**		adv</a:t>
            </a:r>
          </a:p>
          <a:p>
            <a:pPr defTabSz="357188"/>
            <a:r>
              <a:rPr lang="en-US" sz="2400" dirty="0"/>
              <a:t>	</a:t>
            </a:r>
            <a:r>
              <a:rPr lang="en-US" altLang="ru-RU" sz="2400" dirty="0"/>
              <a:t>R</a:t>
            </a:r>
            <a:r>
              <a:rPr lang="en-US" altLang="ru-RU" sz="2400" baseline="30000" dirty="0"/>
              <a:t>2</a:t>
            </a:r>
            <a:r>
              <a:rPr lang="en-US" altLang="ru-RU" sz="2400" dirty="0"/>
              <a:t> = </a:t>
            </a:r>
            <a:r>
              <a:rPr lang="ru-RU" altLang="ru-RU" sz="2400" dirty="0"/>
              <a:t>0.1369</a:t>
            </a:r>
            <a:r>
              <a:rPr lang="en-US" altLang="ru-RU" sz="2400" dirty="0"/>
              <a:t>		14% (+</a:t>
            </a:r>
            <a:r>
              <a:rPr lang="ru-RU" altLang="ru-RU" sz="2400" dirty="0"/>
              <a:t>0.</a:t>
            </a:r>
            <a:r>
              <a:rPr lang="en-US" altLang="ru-RU" sz="2400" dirty="0"/>
              <a:t>02%)</a:t>
            </a:r>
            <a:endParaRPr lang="en-US" sz="2400" dirty="0"/>
          </a:p>
          <a:p>
            <a:endParaRPr lang="en-US" sz="2400" dirty="0"/>
          </a:p>
          <a:p>
            <a:pPr algn="ctr"/>
            <a:r>
              <a:rPr lang="en-US" sz="2400" b="1" dirty="0"/>
              <a:t>Not worth it.</a:t>
            </a:r>
            <a:endParaRPr lang="ru-RU" sz="2400" b="1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F11F7E9-5ABC-45CE-B686-B064DB316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76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9F8C7E3-61FD-47F4-B916-0E015E1F7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28793" y="1896295"/>
            <a:ext cx="6667498" cy="411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73290"/>
            <a:ext cx="7424928" cy="1050561"/>
          </a:xfrm>
        </p:spPr>
        <p:txBody>
          <a:bodyPr>
            <a:normAutofit/>
          </a:bodyPr>
          <a:lstStyle/>
          <a:p>
            <a:r>
              <a:rPr lang="en-US" dirty="0"/>
              <a:t>Results: Past tense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723038" y="422300"/>
            <a:ext cx="6634163" cy="1889127"/>
            <a:chOff x="919" y="1438"/>
            <a:chExt cx="4179" cy="119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399" y="1943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932" y="1425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377" y="2105"/>
              <a:ext cx="372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400" dirty="0"/>
                <a:t> </a:t>
              </a:r>
              <a:endParaRPr lang="ru-RU" sz="2400" dirty="0"/>
            </a:p>
            <a:p>
              <a:endParaRPr lang="en-US" sz="24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08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6</a:t>
              </a:r>
            </a:p>
          </p:txBody>
        </p:sp>
      </p:grpSp>
      <p:sp>
        <p:nvSpPr>
          <p:cNvPr id="29" name="Прямоугольник 28"/>
          <p:cNvSpPr/>
          <p:nvPr/>
        </p:nvSpPr>
        <p:spPr>
          <a:xfrm>
            <a:off x="1204051" y="2734849"/>
            <a:ext cx="4049485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Fisher’s test: +- (</a:t>
            </a:r>
            <a:r>
              <a:rPr lang="en-US" sz="2200" dirty="0" err="1"/>
              <a:t>pv</a:t>
            </a:r>
            <a:r>
              <a:rPr lang="en-US" sz="2200" dirty="0"/>
              <a:t> = </a:t>
            </a:r>
            <a:r>
              <a:rPr lang="ru-RU" altLang="ru-RU" sz="2200" dirty="0"/>
              <a:t>0.004539</a:t>
            </a:r>
            <a:r>
              <a:rPr lang="en-US" altLang="ru-RU" sz="2200" dirty="0"/>
              <a:t>)</a:t>
            </a:r>
          </a:p>
          <a:p>
            <a:endParaRPr lang="en-US" sz="2200" dirty="0"/>
          </a:p>
          <a:p>
            <a:r>
              <a:rPr lang="en-US" sz="2200" dirty="0"/>
              <a:t>Linear regression:</a:t>
            </a:r>
          </a:p>
          <a:p>
            <a:pPr defTabSz="357188"/>
            <a:r>
              <a:rPr lang="en-US" altLang="ru-RU" sz="2200" dirty="0"/>
              <a:t>	.</a:t>
            </a:r>
          </a:p>
          <a:p>
            <a:pPr defTabSz="357188"/>
            <a:r>
              <a:rPr lang="en-US" altLang="ru-RU" sz="2200" dirty="0"/>
              <a:t>	R</a:t>
            </a:r>
            <a:r>
              <a:rPr lang="en-US" altLang="ru-RU" sz="2200" baseline="30000" dirty="0"/>
              <a:t>2</a:t>
            </a:r>
            <a:r>
              <a:rPr lang="en-US" altLang="ru-RU" sz="2200" dirty="0"/>
              <a:t> = </a:t>
            </a:r>
            <a:r>
              <a:rPr lang="ru-RU" altLang="ru-RU" sz="2200" dirty="0"/>
              <a:t>0.006273 </a:t>
            </a:r>
            <a:r>
              <a:rPr lang="en-US" altLang="ru-RU" sz="2200" dirty="0"/>
              <a:t>	0.6%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2ED276-E739-4922-83AF-3EC12B0AF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88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73290"/>
            <a:ext cx="7424928" cy="1050561"/>
          </a:xfrm>
        </p:spPr>
        <p:txBody>
          <a:bodyPr>
            <a:normAutofit fontScale="90000"/>
          </a:bodyPr>
          <a:lstStyle/>
          <a:p>
            <a:r>
              <a:rPr lang="fr-FR" dirty="0"/>
              <a:t>Updating the multi-variable model</a:t>
            </a:r>
            <a:endParaRPr lang="en-US" dirty="0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70787" y="373290"/>
            <a:ext cx="6634163" cy="1889127"/>
            <a:chOff x="919" y="1438"/>
            <a:chExt cx="4179" cy="119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399" y="1943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932" y="1425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377" y="2105"/>
              <a:ext cx="372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400" dirty="0"/>
                <a:t> </a:t>
              </a:r>
              <a:endParaRPr lang="ru-RU" sz="2400" dirty="0"/>
            </a:p>
            <a:p>
              <a:endParaRPr lang="en-US" sz="24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08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6</a:t>
              </a:r>
            </a:p>
          </p:txBody>
        </p:sp>
      </p:grp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2E904BF-98FC-465E-AFC0-8DC0CD69217C}"/>
              </a:ext>
            </a:extLst>
          </p:cNvPr>
          <p:cNvSpPr/>
          <p:nvPr/>
        </p:nvSpPr>
        <p:spPr>
          <a:xfrm>
            <a:off x="1204051" y="1989909"/>
            <a:ext cx="74249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form ~ </a:t>
            </a:r>
            <a:r>
              <a:rPr lang="en-US" sz="2400" b="1" dirty="0" err="1"/>
              <a:t>context_pos</a:t>
            </a:r>
            <a:r>
              <a:rPr lang="en-US" sz="2400" b="1" dirty="0"/>
              <a:t> + </a:t>
            </a:r>
            <a:r>
              <a:rPr lang="en-US" sz="2400" b="1" dirty="0" err="1"/>
              <a:t>conj</a:t>
            </a:r>
            <a:r>
              <a:rPr lang="en-US" sz="2400" b="1" dirty="0"/>
              <a:t> + sex + length +</a:t>
            </a:r>
          </a:p>
          <a:p>
            <a:r>
              <a:rPr lang="en-US" sz="2400" b="1" dirty="0"/>
              <a:t>	+ </a:t>
            </a:r>
            <a:r>
              <a:rPr lang="en-US" sz="2400" b="1" dirty="0" err="1"/>
              <a:t>part_of_speech</a:t>
            </a:r>
            <a:r>
              <a:rPr lang="en-US" sz="2400" b="1" dirty="0"/>
              <a:t> + </a:t>
            </a:r>
            <a:r>
              <a:rPr lang="en-US" sz="2400" b="1" dirty="0" err="1"/>
              <a:t>past_tense</a:t>
            </a:r>
            <a:endParaRPr lang="en-US" sz="2400" dirty="0"/>
          </a:p>
          <a:p>
            <a:endParaRPr lang="ru-RU" sz="2400" dirty="0"/>
          </a:p>
          <a:p>
            <a:r>
              <a:rPr lang="en-US" sz="2400" dirty="0"/>
              <a:t>Linear regression:</a:t>
            </a:r>
          </a:p>
          <a:p>
            <a:pPr defTabSz="357188"/>
            <a:r>
              <a:rPr lang="en-US" sz="2400" dirty="0"/>
              <a:t>	***	</a:t>
            </a:r>
            <a:r>
              <a:rPr lang="en-US" sz="2400" dirty="0" err="1"/>
              <a:t>context_pos</a:t>
            </a:r>
            <a:r>
              <a:rPr lang="en-US" sz="2400" dirty="0"/>
              <a:t>				part</a:t>
            </a:r>
          </a:p>
          <a:p>
            <a:pPr defTabSz="357188"/>
            <a:r>
              <a:rPr lang="en-US" sz="2400" dirty="0"/>
              <a:t>	**		</a:t>
            </a:r>
            <a:r>
              <a:rPr lang="en-US" sz="2400" dirty="0" err="1"/>
              <a:t>conj</a:t>
            </a:r>
            <a:r>
              <a:rPr lang="en-US" sz="2400" dirty="0"/>
              <a:t>							v</a:t>
            </a:r>
          </a:p>
          <a:p>
            <a:pPr defTabSz="357188"/>
            <a:r>
              <a:rPr lang="en-US" sz="2400" dirty="0"/>
              <a:t>	*		sex						 	</a:t>
            </a:r>
            <a:r>
              <a:rPr lang="en-US" sz="2400" dirty="0" err="1"/>
              <a:t>past_tense</a:t>
            </a:r>
            <a:endParaRPr lang="en-US" sz="2400" dirty="0"/>
          </a:p>
          <a:p>
            <a:pPr defTabSz="357188"/>
            <a:r>
              <a:rPr lang="en-US" sz="2400" dirty="0"/>
              <a:t>	**		length						</a:t>
            </a:r>
          </a:p>
          <a:p>
            <a:pPr defTabSz="357188"/>
            <a:r>
              <a:rPr lang="en-US" sz="2400" dirty="0"/>
              <a:t>	**		adv</a:t>
            </a:r>
          </a:p>
          <a:p>
            <a:pPr defTabSz="357188"/>
            <a:r>
              <a:rPr lang="en-US" sz="2400" dirty="0"/>
              <a:t>	</a:t>
            </a:r>
            <a:r>
              <a:rPr lang="en-US" altLang="ru-RU" sz="2400" dirty="0"/>
              <a:t>R</a:t>
            </a:r>
            <a:r>
              <a:rPr lang="en-US" altLang="ru-RU" sz="2400" baseline="30000" dirty="0"/>
              <a:t>2</a:t>
            </a:r>
            <a:r>
              <a:rPr lang="en-US" altLang="ru-RU" sz="2400" dirty="0"/>
              <a:t> = </a:t>
            </a:r>
            <a:r>
              <a:rPr lang="ru-RU" altLang="ru-RU" sz="2400" dirty="0"/>
              <a:t>0.1381</a:t>
            </a:r>
            <a:r>
              <a:rPr lang="en-US" altLang="ru-RU" sz="2400" dirty="0"/>
              <a:t>		14% (+</a:t>
            </a:r>
            <a:r>
              <a:rPr lang="ru-RU" altLang="ru-RU" sz="2400" dirty="0"/>
              <a:t>0.</a:t>
            </a:r>
            <a:r>
              <a:rPr lang="en-US" altLang="ru-RU" sz="2400" dirty="0"/>
              <a:t>12%)</a:t>
            </a:r>
            <a:endParaRPr lang="en-US" sz="2400" dirty="0"/>
          </a:p>
          <a:p>
            <a:endParaRPr lang="en-US" sz="2400" dirty="0"/>
          </a:p>
          <a:p>
            <a:pPr algn="ctr"/>
            <a:r>
              <a:rPr lang="en-US" sz="2400" b="1" dirty="0"/>
              <a:t>Not worth it.</a:t>
            </a:r>
            <a:endParaRPr lang="ru-RU" sz="2400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FE6C9D6-C2F9-475D-8B76-203487A12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44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9F8C7E3-61FD-47F4-B916-0E015E1F7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28794" y="1896295"/>
            <a:ext cx="6667496" cy="411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73290"/>
            <a:ext cx="7424928" cy="1050561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Results: Provisional and</a:t>
            </a:r>
            <a:br>
              <a:rPr lang="en-US" dirty="0"/>
            </a:br>
            <a:r>
              <a:rPr lang="en-US" dirty="0"/>
              <a:t>conditional form</a:t>
            </a:r>
            <a:br>
              <a:rPr lang="en-US" dirty="0"/>
            </a:br>
            <a:endParaRPr lang="en-US" dirty="0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723038" y="422300"/>
            <a:ext cx="6634163" cy="1889127"/>
            <a:chOff x="919" y="1438"/>
            <a:chExt cx="4179" cy="119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399" y="1943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932" y="1425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377" y="2105"/>
              <a:ext cx="372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400" dirty="0"/>
                <a:t> </a:t>
              </a:r>
              <a:endParaRPr lang="ru-RU" sz="2400" dirty="0"/>
            </a:p>
            <a:p>
              <a:endParaRPr lang="en-US" sz="24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08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6</a:t>
              </a:r>
            </a:p>
          </p:txBody>
        </p:sp>
      </p:grpSp>
      <p:sp>
        <p:nvSpPr>
          <p:cNvPr id="29" name="Прямоугольник 28"/>
          <p:cNvSpPr/>
          <p:nvPr/>
        </p:nvSpPr>
        <p:spPr>
          <a:xfrm>
            <a:off x="1204051" y="2734849"/>
            <a:ext cx="4049485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Fisher’s test: ++ (</a:t>
            </a:r>
            <a:r>
              <a:rPr lang="en-US" sz="2200" dirty="0" err="1"/>
              <a:t>pv</a:t>
            </a:r>
            <a:r>
              <a:rPr lang="en-US" sz="2200" dirty="0"/>
              <a:t> = </a:t>
            </a:r>
            <a:r>
              <a:rPr lang="en-US" altLang="ru-RU" sz="2200" dirty="0"/>
              <a:t>1.533e-12)</a:t>
            </a:r>
          </a:p>
          <a:p>
            <a:endParaRPr lang="en-US" sz="2200" dirty="0"/>
          </a:p>
          <a:p>
            <a:r>
              <a:rPr lang="en-US" sz="2200" dirty="0"/>
              <a:t>Linear regression:</a:t>
            </a:r>
          </a:p>
          <a:p>
            <a:pPr defTabSz="357188"/>
            <a:r>
              <a:rPr lang="en-US" altLang="ru-RU" sz="2200" dirty="0"/>
              <a:t>	***	separate word</a:t>
            </a:r>
          </a:p>
          <a:p>
            <a:pPr defTabSz="357188"/>
            <a:r>
              <a:rPr lang="en-US" altLang="ru-RU" sz="2200" dirty="0"/>
              <a:t>	.		Verbal form</a:t>
            </a:r>
          </a:p>
          <a:p>
            <a:pPr defTabSz="357188"/>
            <a:r>
              <a:rPr lang="en-US" altLang="ru-RU" sz="2200" dirty="0"/>
              <a:t>	R</a:t>
            </a:r>
            <a:r>
              <a:rPr lang="en-US" altLang="ru-RU" sz="2200" baseline="30000" dirty="0"/>
              <a:t>2</a:t>
            </a:r>
            <a:r>
              <a:rPr lang="en-US" altLang="ru-RU" sz="2200" dirty="0"/>
              <a:t> = </a:t>
            </a:r>
            <a:r>
              <a:rPr lang="ru-RU" altLang="ru-RU" sz="2200" dirty="0"/>
              <a:t>0.112 </a:t>
            </a:r>
            <a:r>
              <a:rPr lang="en-US" altLang="ru-RU" sz="2200" dirty="0"/>
              <a:t>	11% (!)</a:t>
            </a:r>
          </a:p>
          <a:p>
            <a:pPr defTabSz="357188"/>
            <a:endParaRPr lang="en-US" altLang="ru-RU" sz="2200" dirty="0"/>
          </a:p>
          <a:p>
            <a:pPr algn="ctr" defTabSz="357188"/>
            <a:r>
              <a:rPr lang="ru-RU" sz="2000" b="1" dirty="0"/>
              <a:t>👍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ACD0EF0-D050-4786-98CB-B95159AA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734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73290"/>
            <a:ext cx="7424928" cy="1050561"/>
          </a:xfrm>
        </p:spPr>
        <p:txBody>
          <a:bodyPr>
            <a:normAutofit fontScale="90000"/>
          </a:bodyPr>
          <a:lstStyle/>
          <a:p>
            <a:r>
              <a:rPr lang="fr-FR" dirty="0"/>
              <a:t>Updating the multi-variable model</a:t>
            </a:r>
            <a:endParaRPr lang="en-US" dirty="0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70787" y="373290"/>
            <a:ext cx="6634163" cy="1889127"/>
            <a:chOff x="919" y="1438"/>
            <a:chExt cx="4179" cy="119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399" y="1943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932" y="1425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377" y="2105"/>
              <a:ext cx="372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400" dirty="0"/>
                <a:t> </a:t>
              </a:r>
              <a:endParaRPr lang="ru-RU" sz="2400" dirty="0"/>
            </a:p>
            <a:p>
              <a:endParaRPr lang="en-US" sz="24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08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6</a:t>
              </a:r>
            </a:p>
          </p:txBody>
        </p:sp>
      </p:grp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2E904BF-98FC-465E-AFC0-8DC0CD69217C}"/>
              </a:ext>
            </a:extLst>
          </p:cNvPr>
          <p:cNvSpPr/>
          <p:nvPr/>
        </p:nvSpPr>
        <p:spPr>
          <a:xfrm>
            <a:off x="1204051" y="1989909"/>
            <a:ext cx="74249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form ~ </a:t>
            </a:r>
            <a:r>
              <a:rPr lang="en-US" sz="2400" b="1" dirty="0" err="1"/>
              <a:t>context_pos</a:t>
            </a:r>
            <a:r>
              <a:rPr lang="en-US" sz="2400" b="1" dirty="0"/>
              <a:t> + </a:t>
            </a:r>
            <a:r>
              <a:rPr lang="en-US" sz="2400" b="1" dirty="0" err="1"/>
              <a:t>conj</a:t>
            </a:r>
            <a:r>
              <a:rPr lang="en-US" sz="2400" b="1" dirty="0"/>
              <a:t> + sex + length +</a:t>
            </a:r>
          </a:p>
          <a:p>
            <a:r>
              <a:rPr lang="en-US" sz="2400" b="1" dirty="0"/>
              <a:t>	+ </a:t>
            </a:r>
            <a:r>
              <a:rPr lang="en-US" sz="2400" b="1" dirty="0" err="1"/>
              <a:t>part_of_speech</a:t>
            </a:r>
            <a:r>
              <a:rPr lang="en-US" sz="2400" b="1" dirty="0"/>
              <a:t> + </a:t>
            </a:r>
            <a:r>
              <a:rPr lang="en-US" sz="2400" b="1" dirty="0" err="1"/>
              <a:t>prov_cond</a:t>
            </a:r>
            <a:endParaRPr lang="en-US" sz="2400" dirty="0"/>
          </a:p>
          <a:p>
            <a:endParaRPr lang="ru-RU" sz="2400" dirty="0"/>
          </a:p>
          <a:p>
            <a:r>
              <a:rPr lang="en-US" sz="2400" dirty="0"/>
              <a:t>Linear regression:</a:t>
            </a:r>
          </a:p>
          <a:p>
            <a:pPr defTabSz="357188"/>
            <a:r>
              <a:rPr lang="en-US" sz="2400" dirty="0"/>
              <a:t>	**		</a:t>
            </a:r>
            <a:r>
              <a:rPr lang="en-US" sz="2400" dirty="0" err="1"/>
              <a:t>context_pos</a:t>
            </a:r>
            <a:r>
              <a:rPr lang="en-US" sz="2400" dirty="0"/>
              <a:t>				part</a:t>
            </a:r>
          </a:p>
          <a:p>
            <a:pPr defTabSz="357188"/>
            <a:r>
              <a:rPr lang="en-US" sz="2400" dirty="0"/>
              <a:t>	**		</a:t>
            </a:r>
            <a:r>
              <a:rPr lang="en-US" sz="2400" dirty="0" err="1"/>
              <a:t>conj</a:t>
            </a:r>
            <a:r>
              <a:rPr lang="en-US" sz="2400" dirty="0"/>
              <a:t>					.		v</a:t>
            </a:r>
          </a:p>
          <a:p>
            <a:pPr defTabSz="357188"/>
            <a:r>
              <a:rPr lang="en-US" sz="2400" dirty="0"/>
              <a:t>	*		sex					 ***	</a:t>
            </a:r>
            <a:r>
              <a:rPr lang="en-US" sz="2400" dirty="0" err="1"/>
              <a:t>prov_cond</a:t>
            </a:r>
            <a:r>
              <a:rPr lang="en-US" sz="2400" dirty="0"/>
              <a:t> </a:t>
            </a:r>
            <a:r>
              <a:rPr lang="en-US" sz="2400" dirty="0" err="1"/>
              <a:t>sep</a:t>
            </a:r>
            <a:endParaRPr lang="en-US" sz="2400" dirty="0"/>
          </a:p>
          <a:p>
            <a:pPr defTabSz="357188"/>
            <a:r>
              <a:rPr lang="en-US" sz="2400" dirty="0"/>
              <a:t>	**		length						</a:t>
            </a:r>
            <a:r>
              <a:rPr lang="en-US" sz="2400" dirty="0" err="1"/>
              <a:t>prov_cond</a:t>
            </a:r>
            <a:r>
              <a:rPr lang="en-US" sz="2400" dirty="0"/>
              <a:t> </a:t>
            </a:r>
            <a:r>
              <a:rPr lang="en-US" sz="2400" dirty="0" err="1"/>
              <a:t>vf</a:t>
            </a:r>
            <a:endParaRPr lang="en-US" sz="2400" dirty="0"/>
          </a:p>
          <a:p>
            <a:pPr defTabSz="357188"/>
            <a:r>
              <a:rPr lang="en-US" sz="2400" dirty="0"/>
              <a:t>	*		adv					</a:t>
            </a:r>
          </a:p>
          <a:p>
            <a:pPr defTabSz="357188"/>
            <a:r>
              <a:rPr lang="en-US" sz="2400" dirty="0"/>
              <a:t>	</a:t>
            </a:r>
            <a:r>
              <a:rPr lang="en-US" altLang="ru-RU" sz="2400" dirty="0"/>
              <a:t>R</a:t>
            </a:r>
            <a:r>
              <a:rPr lang="en-US" altLang="ru-RU" sz="2400" baseline="30000" dirty="0"/>
              <a:t>2</a:t>
            </a:r>
            <a:r>
              <a:rPr lang="en-US" altLang="ru-RU" sz="2400" dirty="0"/>
              <a:t> = </a:t>
            </a:r>
            <a:r>
              <a:rPr lang="ru-RU" altLang="ru-RU" sz="2400" dirty="0"/>
              <a:t>0.2052</a:t>
            </a:r>
            <a:r>
              <a:rPr lang="en-US" altLang="ru-RU" sz="2400" dirty="0"/>
              <a:t>		21%</a:t>
            </a:r>
            <a:r>
              <a:rPr lang="ru-RU" altLang="ru-RU" sz="2400" dirty="0"/>
              <a:t> (!!)</a:t>
            </a:r>
            <a:endParaRPr lang="en-US" sz="2400" dirty="0"/>
          </a:p>
          <a:p>
            <a:endParaRPr lang="en-US" sz="2400" dirty="0"/>
          </a:p>
          <a:p>
            <a:pPr algn="ctr"/>
            <a:r>
              <a:rPr lang="ru-RU" sz="2400" b="1" dirty="0"/>
              <a:t>👍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EF4B118-8A35-44B3-BAC4-4E86202FB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0415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9F8C7E3-61FD-47F4-B916-0E015E1F7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28794" y="1896295"/>
            <a:ext cx="6667495" cy="411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73290"/>
            <a:ext cx="7424928" cy="1050561"/>
          </a:xfrm>
        </p:spPr>
        <p:txBody>
          <a:bodyPr>
            <a:normAutofit/>
          </a:bodyPr>
          <a:lstStyle/>
          <a:p>
            <a:r>
              <a:rPr lang="en-US" dirty="0"/>
              <a:t>Results: Question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723038" y="422300"/>
            <a:ext cx="6634163" cy="1889127"/>
            <a:chOff x="919" y="1438"/>
            <a:chExt cx="4179" cy="119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399" y="1943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932" y="1425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377" y="2105"/>
              <a:ext cx="372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400" dirty="0"/>
                <a:t> </a:t>
              </a:r>
              <a:endParaRPr lang="ru-RU" sz="2400" dirty="0"/>
            </a:p>
            <a:p>
              <a:endParaRPr lang="en-US" sz="24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08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6</a:t>
              </a:r>
            </a:p>
          </p:txBody>
        </p:sp>
      </p:grpSp>
      <p:sp>
        <p:nvSpPr>
          <p:cNvPr id="29" name="Прямоугольник 28"/>
          <p:cNvSpPr/>
          <p:nvPr/>
        </p:nvSpPr>
        <p:spPr>
          <a:xfrm>
            <a:off x="1204051" y="2734849"/>
            <a:ext cx="404948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Fisher’s test: -- (</a:t>
            </a:r>
            <a:r>
              <a:rPr lang="en-US" sz="2200" dirty="0" err="1"/>
              <a:t>pv</a:t>
            </a:r>
            <a:r>
              <a:rPr lang="en-US" sz="2200" dirty="0"/>
              <a:t> = </a:t>
            </a:r>
            <a:r>
              <a:rPr lang="en-US" altLang="ru-RU" sz="2200" dirty="0"/>
              <a:t>1)</a:t>
            </a:r>
          </a:p>
          <a:p>
            <a:endParaRPr lang="en-US" sz="2200" dirty="0"/>
          </a:p>
          <a:p>
            <a:r>
              <a:rPr lang="en-US" sz="2200" dirty="0"/>
              <a:t>Linear regression:</a:t>
            </a:r>
          </a:p>
          <a:p>
            <a:pPr defTabSz="357188"/>
            <a:r>
              <a:rPr lang="en-US" altLang="ru-RU" sz="2200" dirty="0"/>
              <a:t>	-</a:t>
            </a:r>
            <a:endParaRPr lang="ru-RU" sz="2000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407C3A-930F-4EB8-AC98-9112FC418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464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73290"/>
            <a:ext cx="7424928" cy="1050561"/>
          </a:xfrm>
        </p:spPr>
        <p:txBody>
          <a:bodyPr>
            <a:normAutofit fontScale="90000"/>
          </a:bodyPr>
          <a:lstStyle/>
          <a:p>
            <a:r>
              <a:rPr lang="fr-FR" dirty="0"/>
              <a:t>Updating the multi-variable model</a:t>
            </a:r>
            <a:endParaRPr lang="en-US" dirty="0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70787" y="373290"/>
            <a:ext cx="6634163" cy="1889127"/>
            <a:chOff x="919" y="1438"/>
            <a:chExt cx="4179" cy="119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399" y="1943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932" y="1425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377" y="2105"/>
              <a:ext cx="372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400" dirty="0"/>
                <a:t> </a:t>
              </a:r>
              <a:endParaRPr lang="ru-RU" sz="2400" dirty="0"/>
            </a:p>
            <a:p>
              <a:endParaRPr lang="en-US" sz="24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08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6</a:t>
              </a:r>
            </a:p>
          </p:txBody>
        </p:sp>
      </p:grp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2E904BF-98FC-465E-AFC0-8DC0CD69217C}"/>
              </a:ext>
            </a:extLst>
          </p:cNvPr>
          <p:cNvSpPr/>
          <p:nvPr/>
        </p:nvSpPr>
        <p:spPr>
          <a:xfrm>
            <a:off x="1204051" y="1989909"/>
            <a:ext cx="74249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form ~ </a:t>
            </a:r>
            <a:r>
              <a:rPr lang="en-US" sz="2400" b="1" dirty="0" err="1"/>
              <a:t>context_pos</a:t>
            </a:r>
            <a:r>
              <a:rPr lang="en-US" sz="2400" b="1" dirty="0"/>
              <a:t> + </a:t>
            </a:r>
            <a:r>
              <a:rPr lang="en-US" sz="2400" b="1" dirty="0" err="1"/>
              <a:t>conj</a:t>
            </a:r>
            <a:r>
              <a:rPr lang="en-US" sz="2400" b="1" dirty="0"/>
              <a:t> + sex + length +</a:t>
            </a:r>
          </a:p>
          <a:p>
            <a:r>
              <a:rPr lang="en-US" sz="2400" b="1" dirty="0"/>
              <a:t>	+ </a:t>
            </a:r>
            <a:r>
              <a:rPr lang="en-US" sz="2400" b="1" dirty="0" err="1"/>
              <a:t>part_of_speech</a:t>
            </a:r>
            <a:r>
              <a:rPr lang="en-US" sz="2400" b="1" dirty="0"/>
              <a:t> + </a:t>
            </a:r>
            <a:r>
              <a:rPr lang="en-US" sz="2400" b="1" dirty="0" err="1"/>
              <a:t>prov_cond</a:t>
            </a:r>
            <a:r>
              <a:rPr lang="en-US" sz="2400" b="1" dirty="0"/>
              <a:t> + quest</a:t>
            </a:r>
            <a:endParaRPr lang="en-US" sz="2400" dirty="0"/>
          </a:p>
          <a:p>
            <a:endParaRPr lang="ru-RU" sz="2400" dirty="0"/>
          </a:p>
          <a:p>
            <a:r>
              <a:rPr lang="en-US" sz="2400" dirty="0"/>
              <a:t>Linear regression:</a:t>
            </a:r>
          </a:p>
          <a:p>
            <a:pPr defTabSz="357188"/>
            <a:r>
              <a:rPr lang="en-US" sz="2400" dirty="0"/>
              <a:t>	**		</a:t>
            </a:r>
            <a:r>
              <a:rPr lang="en-US" sz="2400" dirty="0" err="1"/>
              <a:t>context_pos</a:t>
            </a:r>
            <a:r>
              <a:rPr lang="en-US" sz="2400" dirty="0"/>
              <a:t>				part</a:t>
            </a:r>
          </a:p>
          <a:p>
            <a:pPr defTabSz="357188"/>
            <a:r>
              <a:rPr lang="en-US" sz="2400" dirty="0"/>
              <a:t>	**		</a:t>
            </a:r>
            <a:r>
              <a:rPr lang="en-US" sz="2400" dirty="0" err="1"/>
              <a:t>conj</a:t>
            </a:r>
            <a:r>
              <a:rPr lang="en-US" sz="2400" dirty="0"/>
              <a:t>					.		v</a:t>
            </a:r>
          </a:p>
          <a:p>
            <a:pPr defTabSz="357188"/>
            <a:r>
              <a:rPr lang="en-US" sz="2400" dirty="0"/>
              <a:t>	*		sex					 ***	</a:t>
            </a:r>
            <a:r>
              <a:rPr lang="en-US" sz="2400" dirty="0" err="1"/>
              <a:t>prov_cond</a:t>
            </a:r>
            <a:r>
              <a:rPr lang="en-US" sz="2400" dirty="0"/>
              <a:t> </a:t>
            </a:r>
            <a:r>
              <a:rPr lang="en-US" sz="2400" dirty="0" err="1"/>
              <a:t>sep</a:t>
            </a:r>
            <a:endParaRPr lang="en-US" sz="2400" dirty="0"/>
          </a:p>
          <a:p>
            <a:pPr defTabSz="357188"/>
            <a:r>
              <a:rPr lang="en-US" sz="2400" dirty="0"/>
              <a:t>	**		length				 		</a:t>
            </a:r>
            <a:r>
              <a:rPr lang="en-US" sz="2400" dirty="0" err="1"/>
              <a:t>prov_cond</a:t>
            </a:r>
            <a:r>
              <a:rPr lang="en-US" sz="2400" dirty="0"/>
              <a:t> </a:t>
            </a:r>
            <a:r>
              <a:rPr lang="en-US" sz="2400" dirty="0" err="1"/>
              <a:t>vf</a:t>
            </a:r>
            <a:endParaRPr lang="en-US" sz="2400" dirty="0"/>
          </a:p>
          <a:p>
            <a:pPr defTabSz="357188"/>
            <a:r>
              <a:rPr lang="en-US" sz="2400" dirty="0"/>
              <a:t>	*		adv							quest</a:t>
            </a:r>
          </a:p>
          <a:p>
            <a:pPr defTabSz="357188"/>
            <a:r>
              <a:rPr lang="en-US" sz="2400" dirty="0"/>
              <a:t>	</a:t>
            </a:r>
            <a:r>
              <a:rPr lang="en-US" altLang="ru-RU" sz="2400" dirty="0"/>
              <a:t>R</a:t>
            </a:r>
            <a:r>
              <a:rPr lang="en-US" altLang="ru-RU" sz="2400" baseline="30000" dirty="0"/>
              <a:t>2</a:t>
            </a:r>
            <a:r>
              <a:rPr lang="en-US" altLang="ru-RU" sz="2400" dirty="0"/>
              <a:t> = </a:t>
            </a:r>
            <a:r>
              <a:rPr lang="ru-RU" altLang="ru-RU" sz="2400" dirty="0"/>
              <a:t>0.203</a:t>
            </a:r>
            <a:r>
              <a:rPr lang="en-US" altLang="ru-RU" sz="2400" dirty="0"/>
              <a:t>		20%</a:t>
            </a:r>
            <a:endParaRPr lang="en-US" sz="2400" dirty="0"/>
          </a:p>
          <a:p>
            <a:endParaRPr lang="en-US" sz="2400" dirty="0"/>
          </a:p>
          <a:p>
            <a:pPr algn="ctr"/>
            <a:r>
              <a:rPr lang="en-US" sz="2400" b="1" dirty="0"/>
              <a:t>Reduces R</a:t>
            </a:r>
            <a:r>
              <a:rPr lang="en-US" sz="2400" b="1" baseline="30000" dirty="0"/>
              <a:t>2</a:t>
            </a:r>
            <a:r>
              <a:rPr lang="en-US" sz="2400" b="1" dirty="0"/>
              <a:t>.</a:t>
            </a:r>
            <a:endParaRPr lang="ru-RU" sz="2400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2DB5CAA-B8A9-4EDB-BA16-17BC7E387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901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9F8C7E3-61FD-47F4-B916-0E015E1F7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28794" y="1896295"/>
            <a:ext cx="6667495" cy="411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73290"/>
            <a:ext cx="7424928" cy="1050561"/>
          </a:xfrm>
        </p:spPr>
        <p:txBody>
          <a:bodyPr>
            <a:normAutofit/>
          </a:bodyPr>
          <a:lstStyle/>
          <a:p>
            <a:r>
              <a:rPr lang="fr-FR" dirty="0"/>
              <a:t>Final model and conclusion</a:t>
            </a:r>
            <a:endParaRPr lang="en-US" dirty="0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723038" y="422300"/>
            <a:ext cx="6634163" cy="1889127"/>
            <a:chOff x="919" y="1438"/>
            <a:chExt cx="4179" cy="119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399" y="1943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932" y="1425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377" y="2105"/>
              <a:ext cx="372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400" dirty="0"/>
                <a:t> </a:t>
              </a:r>
              <a:endParaRPr lang="ru-RU" sz="2400" dirty="0"/>
            </a:p>
            <a:p>
              <a:endParaRPr lang="en-US" sz="24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08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6</a:t>
              </a:r>
            </a:p>
          </p:txBody>
        </p:sp>
      </p:grpSp>
      <p:sp>
        <p:nvSpPr>
          <p:cNvPr id="29" name="Прямоугольник 28"/>
          <p:cNvSpPr/>
          <p:nvPr/>
        </p:nvSpPr>
        <p:spPr>
          <a:xfrm>
            <a:off x="1204051" y="1855565"/>
            <a:ext cx="377876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form ~ </a:t>
            </a:r>
            <a:r>
              <a:rPr lang="en-US" sz="2000" b="1" dirty="0" err="1"/>
              <a:t>context_pos</a:t>
            </a:r>
            <a:r>
              <a:rPr lang="en-US" sz="2000" b="1" dirty="0"/>
              <a:t> + </a:t>
            </a:r>
            <a:r>
              <a:rPr lang="en-US" sz="2000" b="1" dirty="0" err="1"/>
              <a:t>conj</a:t>
            </a:r>
            <a:r>
              <a:rPr lang="en-US" sz="2000" b="1" dirty="0"/>
              <a:t> + sex +</a:t>
            </a:r>
          </a:p>
          <a:p>
            <a:pPr defTabSz="357188"/>
            <a:r>
              <a:rPr lang="en-US" sz="2000" b="1" dirty="0"/>
              <a:t>	+ length + </a:t>
            </a:r>
            <a:r>
              <a:rPr lang="en-US" sz="2000" b="1" dirty="0" err="1"/>
              <a:t>part_of_speech</a:t>
            </a:r>
            <a:r>
              <a:rPr lang="en-US" sz="2000" b="1" dirty="0"/>
              <a:t> +</a:t>
            </a:r>
          </a:p>
          <a:p>
            <a:pPr defTabSz="357188"/>
            <a:r>
              <a:rPr lang="en-US" sz="2000" b="1" dirty="0"/>
              <a:t>	+ </a:t>
            </a:r>
            <a:r>
              <a:rPr lang="en-US" sz="2000" b="1" dirty="0" err="1"/>
              <a:t>prov_cond</a:t>
            </a:r>
            <a:endParaRPr lang="en-US" sz="2000" dirty="0"/>
          </a:p>
          <a:p>
            <a:endParaRPr lang="en-US" altLang="ru-RU" sz="2000" dirty="0"/>
          </a:p>
          <a:p>
            <a:r>
              <a:rPr lang="en-US" altLang="ru-RU" sz="2000" dirty="0"/>
              <a:t>Explains 21% of the strategy variable’s variance.</a:t>
            </a:r>
          </a:p>
          <a:p>
            <a:r>
              <a:rPr lang="en-US" sz="2000" dirty="0"/>
              <a:t>F-value: 8.62</a:t>
            </a:r>
          </a:p>
          <a:p>
            <a:r>
              <a:rPr lang="ja-JP" altLang="en-US" sz="2000" dirty="0"/>
              <a:t>→</a:t>
            </a:r>
            <a:r>
              <a:rPr lang="ru-RU" altLang="ja-JP" sz="2000" dirty="0"/>
              <a:t> </a:t>
            </a:r>
            <a:r>
              <a:rPr lang="en-US" sz="2000" u="sng" dirty="0"/>
              <a:t>Cannot be used to predict the strategy.</a:t>
            </a:r>
            <a:r>
              <a:rPr lang="en-US" sz="2000" dirty="0">
                <a:sym typeface="Wingdings" panose="05000000000000000000" pitchFamily="2" charset="2"/>
              </a:rPr>
              <a:t> </a:t>
            </a:r>
          </a:p>
          <a:p>
            <a:endParaRPr lang="en-US" sz="20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wrong factors?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can’t be predicted in principle?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271AC40-EC97-4DEC-829D-E91CAB7B6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11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21039"/>
            <a:ext cx="6713982" cy="1325563"/>
          </a:xfrm>
        </p:spPr>
        <p:txBody>
          <a:bodyPr/>
          <a:lstStyle/>
          <a:p>
            <a:r>
              <a:rPr lang="en-US" dirty="0"/>
              <a:t>Research design </a:t>
            </a:r>
            <a:br>
              <a:rPr lang="en-US" dirty="0"/>
            </a:br>
            <a:endParaRPr lang="en-US" dirty="0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588101" y="397891"/>
            <a:ext cx="8255001" cy="2019643"/>
            <a:chOff x="834" y="1410"/>
            <a:chExt cx="5200" cy="2493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440" y="23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778" y="1571"/>
              <a:ext cx="650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834" y="2953"/>
              <a:ext cx="5200" cy="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200" b="1" dirty="0"/>
                <a:t>Data:</a:t>
              </a:r>
              <a:r>
                <a:rPr lang="en-US" sz="2200" dirty="0"/>
                <a:t> from parallel Japanese-English corpora and database of contemporary song lyrics.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57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ru-RU" sz="2400" b="1" dirty="0"/>
                <a:t>2</a:t>
              </a:r>
              <a:endParaRPr lang="en-US" sz="2400" b="1" dirty="0"/>
            </a:p>
          </p:txBody>
        </p:sp>
      </p:grpSp>
      <p:sp>
        <p:nvSpPr>
          <p:cNvPr id="29" name="Прямоугольник 28"/>
          <p:cNvSpPr/>
          <p:nvPr/>
        </p:nvSpPr>
        <p:spPr>
          <a:xfrm>
            <a:off x="640080" y="2690949"/>
            <a:ext cx="828185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Null hypothesis:</a:t>
            </a:r>
          </a:p>
          <a:p>
            <a:r>
              <a:rPr lang="en-US" sz="2400" dirty="0"/>
              <a:t>Choice strategy for expressing ability in Japanese verbs is completely random and does not depend on any of the mentioned factors.</a:t>
            </a:r>
          </a:p>
          <a:p>
            <a:endParaRPr lang="en-US" sz="2400" dirty="0"/>
          </a:p>
          <a:p>
            <a:r>
              <a:rPr lang="en-US" sz="2400" b="1" dirty="0"/>
              <a:t>Alternative hypothesis:</a:t>
            </a:r>
          </a:p>
          <a:p>
            <a:r>
              <a:rPr lang="en-US" sz="2400" dirty="0"/>
              <a:t>There is a more or less clear pattern that allows actually calling this choice a strategy.</a:t>
            </a:r>
          </a:p>
          <a:p>
            <a:r>
              <a:rPr lang="en-US" sz="2400" dirty="0"/>
              <a:t>We use logistic regression to check whether the mentioned effects are statistically significant and whether they have any intrinsic correlation between each other.</a:t>
            </a:r>
          </a:p>
          <a:p>
            <a:br>
              <a:rPr lang="en-US" sz="2400" dirty="0"/>
            </a:br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EDBAAED-C503-4FCE-ADCF-0E033C1A5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76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21039"/>
            <a:ext cx="6713982" cy="1325563"/>
          </a:xfrm>
        </p:spPr>
        <p:txBody>
          <a:bodyPr/>
          <a:lstStyle/>
          <a:p>
            <a:r>
              <a:rPr lang="en-US" dirty="0"/>
              <a:t>Data collection method </a:t>
            </a:r>
            <a:br>
              <a:rPr lang="en-US" dirty="0"/>
            </a:br>
            <a:endParaRPr lang="en-US" dirty="0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723038" y="422300"/>
            <a:ext cx="6634163" cy="1520827"/>
            <a:chOff x="919" y="1438"/>
            <a:chExt cx="4179" cy="958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440" y="23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932" y="1425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377" y="2105"/>
              <a:ext cx="372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US" sz="24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08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3</a:t>
              </a:r>
            </a:p>
          </p:txBody>
        </p:sp>
      </p:grpSp>
      <p:sp>
        <p:nvSpPr>
          <p:cNvPr id="29" name="Прямоугольник 28"/>
          <p:cNvSpPr/>
          <p:nvPr/>
        </p:nvSpPr>
        <p:spPr>
          <a:xfrm>
            <a:off x="1136469" y="2333685"/>
            <a:ext cx="677962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 All data has been collected with web scraping script written in Python.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 500 examples from the parallel corpora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 30 000 texts from the database.</a:t>
            </a:r>
          </a:p>
          <a:p>
            <a:br>
              <a:rPr lang="en-US" sz="2400" dirty="0"/>
            </a:br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61F3B6B-E3C3-4E97-A3FB-E3A46D631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76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21039"/>
            <a:ext cx="6713982" cy="1325563"/>
          </a:xfrm>
        </p:spPr>
        <p:txBody>
          <a:bodyPr/>
          <a:lstStyle/>
          <a:p>
            <a:r>
              <a:rPr lang="en-US" dirty="0"/>
              <a:t>Context position</a:t>
            </a:r>
            <a:br>
              <a:rPr lang="en-US" dirty="0"/>
            </a:br>
            <a:endParaRPr lang="en-US" dirty="0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723038" y="422300"/>
            <a:ext cx="6634163" cy="1889127"/>
            <a:chOff x="919" y="1438"/>
            <a:chExt cx="4179" cy="119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440" y="23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932" y="1425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377" y="2105"/>
              <a:ext cx="372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400" dirty="0"/>
                <a:t>Examples of right context position:</a:t>
              </a:r>
            </a:p>
            <a:p>
              <a:endParaRPr lang="en-US" sz="24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08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4</a:t>
              </a:r>
            </a:p>
          </p:txBody>
        </p:sp>
      </p:grpSp>
      <p:sp>
        <p:nvSpPr>
          <p:cNvPr id="29" name="Прямоугольник 28"/>
          <p:cNvSpPr/>
          <p:nvPr/>
        </p:nvSpPr>
        <p:spPr>
          <a:xfrm>
            <a:off x="966650" y="2560322"/>
            <a:ext cx="794221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(1) </a:t>
            </a:r>
            <a:r>
              <a:rPr lang="ja-JP" altLang="en-US" sz="2000" u="sng" dirty="0"/>
              <a:t>僕</a:t>
            </a:r>
            <a:r>
              <a:rPr lang="ja-JP" altLang="en-US" sz="2000" dirty="0"/>
              <a:t>         は           歌う←</a:t>
            </a:r>
          </a:p>
          <a:p>
            <a:r>
              <a:rPr lang="en-US" sz="2000" i="1" dirty="0"/>
              <a:t>      </a:t>
            </a:r>
            <a:r>
              <a:rPr lang="en-US" sz="2000" i="1" dirty="0" err="1"/>
              <a:t>boku</a:t>
            </a:r>
            <a:r>
              <a:rPr lang="en-US" sz="2000" i="1" dirty="0"/>
              <a:t>     </a:t>
            </a:r>
            <a:r>
              <a:rPr lang="en-US" sz="2000" i="1" dirty="0" err="1"/>
              <a:t>wa</a:t>
            </a:r>
            <a:r>
              <a:rPr lang="en-US" sz="2000" i="1" dirty="0"/>
              <a:t>          </a:t>
            </a:r>
            <a:r>
              <a:rPr lang="en-US" sz="2000" i="1" dirty="0" err="1"/>
              <a:t>utau</a:t>
            </a:r>
            <a:endParaRPr lang="en-US" sz="2000" dirty="0"/>
          </a:p>
          <a:p>
            <a:r>
              <a:rPr lang="en-US" sz="2000" dirty="0"/>
              <a:t>      I             THEME  </a:t>
            </a:r>
            <a:r>
              <a:rPr lang="en-US" sz="2000" dirty="0" err="1"/>
              <a:t>to.sing</a:t>
            </a:r>
            <a:endParaRPr lang="en-US" sz="2000" dirty="0"/>
          </a:p>
          <a:p>
            <a:r>
              <a:rPr lang="en-US" sz="2000" dirty="0"/>
              <a:t>      I sing</a:t>
            </a:r>
          </a:p>
          <a:p>
            <a:br>
              <a:rPr lang="en-US" sz="2000" dirty="0"/>
            </a:br>
            <a:r>
              <a:rPr lang="en-US" sz="2000" dirty="0"/>
              <a:t>(2) </a:t>
            </a:r>
            <a:r>
              <a:rPr lang="ja-JP" altLang="en-US" sz="2000" dirty="0"/>
              <a:t>僕      は           </a:t>
            </a:r>
            <a:r>
              <a:rPr lang="ja-JP" altLang="en-US" sz="2000" u="sng" dirty="0"/>
              <a:t>歌</a:t>
            </a:r>
            <a:r>
              <a:rPr lang="ja-JP" altLang="en-US" sz="2000" dirty="0"/>
              <a:t>       を     歌う←</a:t>
            </a:r>
          </a:p>
          <a:p>
            <a:r>
              <a:rPr lang="en-US" sz="2000" i="1" dirty="0"/>
              <a:t>      </a:t>
            </a:r>
            <a:r>
              <a:rPr lang="en-US" sz="2000" i="1" dirty="0" err="1"/>
              <a:t>boku</a:t>
            </a:r>
            <a:r>
              <a:rPr lang="en-US" sz="2000" i="1" dirty="0"/>
              <a:t>  </a:t>
            </a:r>
            <a:r>
              <a:rPr lang="en-US" sz="2000" i="1" dirty="0" err="1"/>
              <a:t>wa</a:t>
            </a:r>
            <a:r>
              <a:rPr lang="en-US" sz="2000" i="1" dirty="0"/>
              <a:t>          </a:t>
            </a:r>
            <a:r>
              <a:rPr lang="en-US" sz="2000" i="1" dirty="0" err="1"/>
              <a:t>uta</a:t>
            </a:r>
            <a:r>
              <a:rPr lang="en-US" sz="2000" i="1" dirty="0"/>
              <a:t>     </a:t>
            </a:r>
            <a:r>
              <a:rPr lang="en-US" sz="2000" i="1" dirty="0" err="1"/>
              <a:t>wo</a:t>
            </a:r>
            <a:r>
              <a:rPr lang="en-US" sz="2000" i="1" dirty="0"/>
              <a:t>   </a:t>
            </a:r>
            <a:r>
              <a:rPr lang="en-US" sz="2000" i="1" dirty="0" err="1"/>
              <a:t>utau</a:t>
            </a:r>
            <a:endParaRPr lang="en-US" sz="2000" dirty="0"/>
          </a:p>
          <a:p>
            <a:r>
              <a:rPr lang="en-US" sz="2000" dirty="0"/>
              <a:t>      I          THEME  song   ACC  </a:t>
            </a:r>
            <a:r>
              <a:rPr lang="en-US" sz="2000" dirty="0" err="1"/>
              <a:t>to.sing</a:t>
            </a:r>
            <a:endParaRPr lang="en-US" sz="2000" dirty="0"/>
          </a:p>
          <a:p>
            <a:r>
              <a:rPr lang="en-US" sz="2000" dirty="0"/>
              <a:t>      I sing a song</a:t>
            </a:r>
          </a:p>
          <a:p>
            <a:br>
              <a:rPr lang="en-US" sz="2000" dirty="0"/>
            </a:br>
            <a:r>
              <a:rPr lang="en-US" sz="2000" dirty="0"/>
              <a:t>In these examples the verb “to sing” is located to the right from both the subject and the object and denotes an active action, as opposed to its left position.</a:t>
            </a:r>
          </a:p>
          <a:p>
            <a:br>
              <a:rPr lang="en-US" sz="2000" dirty="0"/>
            </a:br>
            <a:endParaRPr lang="ru-RU" sz="2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B0310D9-E0F6-4219-B972-16B2E7D36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76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21039"/>
            <a:ext cx="6713982" cy="1325563"/>
          </a:xfrm>
        </p:spPr>
        <p:txBody>
          <a:bodyPr/>
          <a:lstStyle/>
          <a:p>
            <a:r>
              <a:rPr lang="en-US" dirty="0"/>
              <a:t>Context position</a:t>
            </a:r>
            <a:br>
              <a:rPr lang="en-US" dirty="0"/>
            </a:br>
            <a:endParaRPr lang="en-US" dirty="0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723038" y="422300"/>
            <a:ext cx="6634163" cy="2259015"/>
            <a:chOff x="919" y="1438"/>
            <a:chExt cx="4179" cy="1423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440" y="23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932" y="1425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377" y="2105"/>
              <a:ext cx="3721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400" dirty="0"/>
                <a:t>Examples of left position:</a:t>
              </a:r>
            </a:p>
            <a:p>
              <a:r>
                <a:rPr lang="en-US" sz="2400" dirty="0"/>
                <a:t> </a:t>
              </a:r>
              <a:endParaRPr lang="ru-RU" sz="2400" dirty="0"/>
            </a:p>
            <a:p>
              <a:endParaRPr lang="en-US" sz="24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08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4</a:t>
              </a:r>
            </a:p>
          </p:txBody>
        </p:sp>
      </p:grpSp>
      <p:sp>
        <p:nvSpPr>
          <p:cNvPr id="29" name="Прямоугольник 28"/>
          <p:cNvSpPr/>
          <p:nvPr/>
        </p:nvSpPr>
        <p:spPr>
          <a:xfrm>
            <a:off x="914399" y="2286002"/>
            <a:ext cx="7942219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dirty="0"/>
              <a:t>(3) </a:t>
            </a:r>
            <a:r>
              <a:rPr lang="ja-JP" altLang="en-US" sz="2000" dirty="0"/>
              <a:t>僕      が →歌う      </a:t>
            </a:r>
            <a:r>
              <a:rPr lang="ja-JP" altLang="en-US" sz="2000" u="sng" dirty="0"/>
              <a:t>歌</a:t>
            </a:r>
          </a:p>
          <a:p>
            <a:r>
              <a:rPr lang="en-US" sz="2000" i="1" dirty="0"/>
              <a:t>      </a:t>
            </a:r>
            <a:r>
              <a:rPr lang="en-US" sz="2000" i="1" dirty="0" err="1"/>
              <a:t>boku</a:t>
            </a:r>
            <a:r>
              <a:rPr lang="en-US" sz="2000" i="1" dirty="0"/>
              <a:t> </a:t>
            </a:r>
            <a:r>
              <a:rPr lang="en-US" sz="2000" i="1" dirty="0" err="1"/>
              <a:t>ga</a:t>
            </a:r>
            <a:r>
              <a:rPr lang="en-US" sz="2000" i="1" dirty="0"/>
              <a:t>       </a:t>
            </a:r>
            <a:r>
              <a:rPr lang="en-US" sz="2000" i="1" dirty="0" err="1"/>
              <a:t>utau</a:t>
            </a:r>
            <a:r>
              <a:rPr lang="en-US" sz="2000" i="1" dirty="0"/>
              <a:t>       </a:t>
            </a:r>
            <a:r>
              <a:rPr lang="en-US" sz="2000" i="1" dirty="0" err="1"/>
              <a:t>uta</a:t>
            </a:r>
            <a:endParaRPr lang="en-US" sz="2000" dirty="0"/>
          </a:p>
          <a:p>
            <a:r>
              <a:rPr lang="en-US" sz="2000" dirty="0"/>
              <a:t>      I         NOM  </a:t>
            </a:r>
            <a:r>
              <a:rPr lang="en-US" sz="2000" dirty="0" err="1"/>
              <a:t>to.sing</a:t>
            </a:r>
            <a:r>
              <a:rPr lang="en-US" sz="2000" dirty="0"/>
              <a:t>  song</a:t>
            </a:r>
          </a:p>
          <a:p>
            <a:r>
              <a:rPr lang="en-US" sz="2000" dirty="0"/>
              <a:t>      a song that I sing</a:t>
            </a:r>
          </a:p>
          <a:p>
            <a:br>
              <a:rPr lang="en-US" sz="2000" dirty="0"/>
            </a:br>
            <a:r>
              <a:rPr lang="en-US" sz="2000" dirty="0"/>
              <a:t>(4) </a:t>
            </a:r>
            <a:r>
              <a:rPr lang="ru-RU" sz="2000" dirty="0"/>
              <a:t>(</a:t>
            </a:r>
            <a:r>
              <a:rPr lang="ja-JP" altLang="en-US" sz="2000" dirty="0"/>
              <a:t>歌      を</a:t>
            </a:r>
            <a:r>
              <a:rPr lang="ru-RU" altLang="ja-JP" sz="2000" dirty="0"/>
              <a:t>)</a:t>
            </a:r>
            <a:r>
              <a:rPr lang="ja-JP" altLang="en-US" sz="2000" dirty="0"/>
              <a:t> →歌う       </a:t>
            </a:r>
            <a:r>
              <a:rPr lang="ja-JP" altLang="en-US" sz="2000" u="sng" dirty="0"/>
              <a:t>僕</a:t>
            </a:r>
          </a:p>
          <a:p>
            <a:r>
              <a:rPr lang="en-US" sz="2000" i="1" dirty="0"/>
              <a:t>      </a:t>
            </a:r>
            <a:r>
              <a:rPr lang="en-US" sz="2000" i="1" dirty="0" err="1"/>
              <a:t>uta</a:t>
            </a:r>
            <a:r>
              <a:rPr lang="en-US" sz="2000" i="1" dirty="0"/>
              <a:t>    </a:t>
            </a:r>
            <a:r>
              <a:rPr lang="en-US" sz="2000" i="1" dirty="0" err="1"/>
              <a:t>wo</a:t>
            </a:r>
            <a:r>
              <a:rPr lang="en-US" sz="2000" i="1" dirty="0"/>
              <a:t>     </a:t>
            </a:r>
            <a:r>
              <a:rPr lang="en-US" sz="2000" i="1" dirty="0" err="1"/>
              <a:t>utau</a:t>
            </a:r>
            <a:r>
              <a:rPr lang="en-US" sz="2000" i="1" dirty="0"/>
              <a:t>        </a:t>
            </a:r>
            <a:r>
              <a:rPr lang="en-US" sz="2000" i="1" dirty="0" err="1"/>
              <a:t>boku</a:t>
            </a:r>
            <a:endParaRPr lang="en-US" sz="2000" dirty="0"/>
          </a:p>
          <a:p>
            <a:r>
              <a:rPr lang="en-US" sz="2000" dirty="0"/>
              <a:t>      song  ACC   </a:t>
            </a:r>
            <a:r>
              <a:rPr lang="en-US" sz="2000" dirty="0" err="1"/>
              <a:t>to.sing</a:t>
            </a:r>
            <a:r>
              <a:rPr lang="en-US" sz="2000" dirty="0"/>
              <a:t>    I</a:t>
            </a:r>
          </a:p>
          <a:p>
            <a:r>
              <a:rPr lang="en-US" sz="2000" dirty="0"/>
              <a:t>      I who sing </a:t>
            </a:r>
            <a:r>
              <a:rPr lang="ru-RU" sz="2000" dirty="0"/>
              <a:t>(</a:t>
            </a:r>
            <a:r>
              <a:rPr lang="en-US" sz="2000" dirty="0"/>
              <a:t>a song</a:t>
            </a:r>
            <a:r>
              <a:rPr lang="ru-RU" sz="2000" dirty="0"/>
              <a:t>)</a:t>
            </a:r>
            <a:endParaRPr lang="en-US" sz="2000" dirty="0"/>
          </a:p>
          <a:p>
            <a:br>
              <a:rPr lang="en-US" sz="2000" dirty="0"/>
            </a:br>
            <a:r>
              <a:rPr lang="en-US" sz="2000" dirty="0"/>
              <a:t>In examples (3) and (4) the verb expresses a property, while the actual verbal action of the sentence will be expressed through some other verb.</a:t>
            </a:r>
          </a:p>
          <a:p>
            <a:endParaRPr lang="en-US" sz="2000" dirty="0"/>
          </a:p>
          <a:p>
            <a:r>
              <a:rPr lang="en-US" sz="2000" dirty="0"/>
              <a:t>In ambiguous cases we marked the context type as “unclear”.</a:t>
            </a:r>
          </a:p>
          <a:p>
            <a:br>
              <a:rPr lang="en-US" sz="2000" dirty="0"/>
            </a:br>
            <a:br>
              <a:rPr lang="en-US" sz="2000" dirty="0"/>
            </a:br>
            <a:endParaRPr lang="ru-RU" sz="2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320DFFE-09D5-4DAF-B522-719269CDB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76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21039"/>
            <a:ext cx="6713982" cy="1325563"/>
          </a:xfrm>
        </p:spPr>
        <p:txBody>
          <a:bodyPr/>
          <a:lstStyle/>
          <a:p>
            <a:r>
              <a:rPr lang="en-US" dirty="0"/>
              <a:t>Methods of analysis</a:t>
            </a:r>
            <a:br>
              <a:rPr lang="en-US" dirty="0"/>
            </a:br>
            <a:endParaRPr lang="en-US" dirty="0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723038" y="422300"/>
            <a:ext cx="6634163" cy="1889127"/>
            <a:chOff x="919" y="1438"/>
            <a:chExt cx="4179" cy="119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424" y="1837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932" y="1425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377" y="2105"/>
              <a:ext cx="372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400" dirty="0"/>
                <a:t> </a:t>
              </a:r>
              <a:endParaRPr lang="ru-RU" sz="2400" dirty="0"/>
            </a:p>
            <a:p>
              <a:endParaRPr lang="en-US" sz="24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08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5</a:t>
              </a:r>
            </a:p>
          </p:txBody>
        </p:sp>
      </p:grpSp>
      <p:sp>
        <p:nvSpPr>
          <p:cNvPr id="29" name="Прямоугольник 28"/>
          <p:cNvSpPr/>
          <p:nvPr/>
        </p:nvSpPr>
        <p:spPr>
          <a:xfrm>
            <a:off x="1136469" y="2333685"/>
            <a:ext cx="769402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 </a:t>
            </a:r>
            <a:r>
              <a:rPr lang="en-US" sz="2400" b="1" dirty="0"/>
              <a:t>Fisher’s test </a:t>
            </a:r>
            <a:r>
              <a:rPr lang="en-US" sz="2400" dirty="0"/>
              <a:t>to check our preliminary assumptions regarding the importance of the factors for the choice of the strategy. 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 </a:t>
            </a:r>
            <a:r>
              <a:rPr lang="en-US" sz="2400" b="1" dirty="0"/>
              <a:t>Linear regression </a:t>
            </a:r>
            <a:r>
              <a:rPr lang="en-US" sz="2400" dirty="0"/>
              <a:t>to see which factors are more important and ultimately to build a model that describes our strategies in the best way possible.</a:t>
            </a:r>
            <a:br>
              <a:rPr lang="en-US" sz="2400" dirty="0"/>
            </a:br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9238270-0F9D-47A2-8E02-21E0B8161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76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9F8C7E3-61FD-47F4-B916-0E015E1F7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28793" y="1896295"/>
            <a:ext cx="6667499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73290"/>
            <a:ext cx="7424928" cy="1050561"/>
          </a:xfrm>
        </p:spPr>
        <p:txBody>
          <a:bodyPr>
            <a:normAutofit/>
          </a:bodyPr>
          <a:lstStyle/>
          <a:p>
            <a:r>
              <a:rPr lang="en-US" dirty="0"/>
              <a:t>Results: Conjugation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723038" y="422300"/>
            <a:ext cx="6634163" cy="1889127"/>
            <a:chOff x="919" y="1438"/>
            <a:chExt cx="4179" cy="119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399" y="1943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932" y="1425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377" y="2105"/>
              <a:ext cx="372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400" dirty="0"/>
                <a:t> </a:t>
              </a:r>
              <a:endParaRPr lang="ru-RU" sz="2400" dirty="0"/>
            </a:p>
            <a:p>
              <a:endParaRPr lang="en-US" sz="24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08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6</a:t>
              </a:r>
            </a:p>
          </p:txBody>
        </p:sp>
      </p:grpSp>
      <p:sp>
        <p:nvSpPr>
          <p:cNvPr id="29" name="Прямоугольник 28"/>
          <p:cNvSpPr/>
          <p:nvPr/>
        </p:nvSpPr>
        <p:spPr>
          <a:xfrm>
            <a:off x="1204051" y="2734849"/>
            <a:ext cx="404948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Fisher’s test: +- (</a:t>
            </a:r>
            <a:r>
              <a:rPr lang="en-US" sz="2200" dirty="0" err="1"/>
              <a:t>pv</a:t>
            </a:r>
            <a:r>
              <a:rPr lang="en-US" sz="2200" dirty="0"/>
              <a:t> = </a:t>
            </a:r>
            <a:r>
              <a:rPr lang="ru-RU" altLang="ru-RU" sz="2200" dirty="0"/>
              <a:t>0.05095</a:t>
            </a:r>
            <a:r>
              <a:rPr lang="en-US" altLang="ru-RU" sz="2200" dirty="0"/>
              <a:t>)</a:t>
            </a:r>
            <a:endParaRPr lang="en-US" sz="2200" dirty="0"/>
          </a:p>
          <a:p>
            <a:r>
              <a:rPr lang="en-US" sz="2200" dirty="0"/>
              <a:t>Linear regression:</a:t>
            </a:r>
          </a:p>
          <a:p>
            <a:pPr defTabSz="355600"/>
            <a:r>
              <a:rPr lang="en-US" sz="2200" dirty="0"/>
              <a:t>	</a:t>
            </a:r>
            <a:r>
              <a:rPr lang="en-US" altLang="ru-RU" sz="2200" dirty="0"/>
              <a:t>*</a:t>
            </a:r>
          </a:p>
          <a:p>
            <a:pPr defTabSz="355600"/>
            <a:r>
              <a:rPr lang="en-US" altLang="ru-RU" sz="2200" dirty="0"/>
              <a:t>	R</a:t>
            </a:r>
            <a:r>
              <a:rPr lang="en-US" altLang="ru-RU" sz="2200" baseline="30000" dirty="0"/>
              <a:t>2</a:t>
            </a:r>
            <a:r>
              <a:rPr lang="en-US" altLang="ru-RU" sz="2200" dirty="0"/>
              <a:t> = </a:t>
            </a:r>
            <a:r>
              <a:rPr lang="ru-RU" altLang="ru-RU" sz="2200" dirty="0"/>
              <a:t>0.007147</a:t>
            </a:r>
            <a:r>
              <a:rPr lang="en-US" altLang="ru-RU" sz="2200" dirty="0"/>
              <a:t>	0.7%</a:t>
            </a:r>
            <a:endParaRPr lang="ru-RU" altLang="ru-RU" sz="2200" dirty="0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66559C13-E6DF-401F-9F87-4BA28FE36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99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9F8C7E3-61FD-47F4-B916-0E015E1F7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28793" y="1896295"/>
            <a:ext cx="6667499" cy="411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73290"/>
            <a:ext cx="7424928" cy="1050561"/>
          </a:xfrm>
        </p:spPr>
        <p:txBody>
          <a:bodyPr>
            <a:normAutofit/>
          </a:bodyPr>
          <a:lstStyle/>
          <a:p>
            <a:r>
              <a:rPr lang="en-US" dirty="0"/>
              <a:t>Results: Context position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723038" y="422300"/>
            <a:ext cx="6634163" cy="1889127"/>
            <a:chOff x="919" y="1438"/>
            <a:chExt cx="4179" cy="119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399" y="1943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932" y="1425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377" y="2105"/>
              <a:ext cx="372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400" dirty="0"/>
                <a:t> </a:t>
              </a:r>
              <a:endParaRPr lang="ru-RU" sz="2400" dirty="0"/>
            </a:p>
            <a:p>
              <a:endParaRPr lang="en-US" sz="24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08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6</a:t>
              </a:r>
            </a:p>
          </p:txBody>
        </p:sp>
      </p:grpSp>
      <p:sp>
        <p:nvSpPr>
          <p:cNvPr id="29" name="Прямоугольник 28"/>
          <p:cNvSpPr/>
          <p:nvPr/>
        </p:nvSpPr>
        <p:spPr>
          <a:xfrm>
            <a:off x="1204051" y="2734849"/>
            <a:ext cx="404948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With ambiguous contexts:</a:t>
            </a:r>
          </a:p>
          <a:p>
            <a:r>
              <a:rPr lang="en-US" sz="2200" dirty="0"/>
              <a:t>Fisher’s test: + (</a:t>
            </a:r>
            <a:r>
              <a:rPr lang="en-US" sz="2200" dirty="0" err="1"/>
              <a:t>pv</a:t>
            </a:r>
            <a:r>
              <a:rPr lang="en-US" sz="2200" dirty="0"/>
              <a:t> = </a:t>
            </a:r>
            <a:r>
              <a:rPr lang="ru-RU" altLang="ru-RU" sz="2200" dirty="0"/>
              <a:t>0.0004691</a:t>
            </a:r>
            <a:r>
              <a:rPr lang="en-US" altLang="ru-RU" sz="2200" dirty="0"/>
              <a:t>)</a:t>
            </a:r>
          </a:p>
          <a:p>
            <a:endParaRPr lang="en-US" sz="2200" dirty="0"/>
          </a:p>
          <a:p>
            <a:r>
              <a:rPr lang="en-US" sz="2200" dirty="0"/>
              <a:t>Linear regression:</a:t>
            </a:r>
          </a:p>
          <a:p>
            <a:pPr defTabSz="357188"/>
            <a:r>
              <a:rPr lang="en-US" altLang="ru-RU" sz="2200" dirty="0"/>
              <a:t>	***	right</a:t>
            </a:r>
          </a:p>
          <a:p>
            <a:pPr defTabSz="357188"/>
            <a:r>
              <a:rPr lang="en-US" sz="2200" dirty="0"/>
              <a:t>	**		unclear</a:t>
            </a:r>
          </a:p>
          <a:p>
            <a:pPr defTabSz="355600"/>
            <a:r>
              <a:rPr lang="en-US" altLang="ru-RU" sz="2200" dirty="0"/>
              <a:t>	R</a:t>
            </a:r>
            <a:r>
              <a:rPr lang="en-US" altLang="ru-RU" sz="2200" baseline="30000" dirty="0"/>
              <a:t>2</a:t>
            </a:r>
            <a:r>
              <a:rPr lang="en-US" altLang="ru-RU" sz="2200" dirty="0"/>
              <a:t> = </a:t>
            </a:r>
            <a:r>
              <a:rPr lang="ru-RU" altLang="ru-RU" sz="2200" dirty="0"/>
              <a:t>02918</a:t>
            </a:r>
            <a:r>
              <a:rPr lang="en-US" altLang="ru-RU" sz="2200" dirty="0"/>
              <a:t>	</a:t>
            </a:r>
            <a:r>
              <a:rPr lang="ru-RU" altLang="ru-RU" sz="2200" dirty="0"/>
              <a:t>	</a:t>
            </a:r>
            <a:r>
              <a:rPr lang="en-US" altLang="ru-RU" sz="2200" dirty="0"/>
              <a:t>3%</a:t>
            </a:r>
            <a:endParaRPr lang="ru-RU" altLang="ru-RU" sz="22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C47838D-EF07-435C-B37E-0EFBE99AD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25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834</TotalTime>
  <Words>724</Words>
  <Application>Microsoft Office PowerPoint</Application>
  <PresentationFormat>Экран (4:3)</PresentationFormat>
  <Paragraphs>321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Strategies of choice between substantivation and regular verb usage in the context of ability in Japanese</vt:lpstr>
      <vt:lpstr>Hypothesis </vt:lpstr>
      <vt:lpstr>Research design  </vt:lpstr>
      <vt:lpstr>Data collection method  </vt:lpstr>
      <vt:lpstr>Context position </vt:lpstr>
      <vt:lpstr>Context position </vt:lpstr>
      <vt:lpstr>Methods of analysis </vt:lpstr>
      <vt:lpstr>Results: Conjugation</vt:lpstr>
      <vt:lpstr>Results: Context position</vt:lpstr>
      <vt:lpstr>Results: Context position</vt:lpstr>
      <vt:lpstr>Mixed model</vt:lpstr>
      <vt:lpstr>Simple multi-variable model</vt:lpstr>
      <vt:lpstr>Results: Sex</vt:lpstr>
      <vt:lpstr>Updating the multi-variable model</vt:lpstr>
      <vt:lpstr>Results: Length</vt:lpstr>
      <vt:lpstr>Updating the multi-variable model</vt:lpstr>
      <vt:lpstr>Results: Part of speech</vt:lpstr>
      <vt:lpstr>Updating the multi-variable model</vt:lpstr>
      <vt:lpstr>Results: Positivity and negativity</vt:lpstr>
      <vt:lpstr>Updating the multi-variable model</vt:lpstr>
      <vt:lpstr>Results: Past tense</vt:lpstr>
      <vt:lpstr>Updating the multi-variable model</vt:lpstr>
      <vt:lpstr>Results: Provisional and conditional form </vt:lpstr>
      <vt:lpstr>Updating the multi-variable model</vt:lpstr>
      <vt:lpstr>Results: Question</vt:lpstr>
      <vt:lpstr>Updating the multi-variable model</vt:lpstr>
      <vt:lpstr>Final model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Ekaterina Biryukova</cp:lastModifiedBy>
  <cp:revision>35</cp:revision>
  <dcterms:created xsi:type="dcterms:W3CDTF">2019-02-21T15:01:25Z</dcterms:created>
  <dcterms:modified xsi:type="dcterms:W3CDTF">2019-06-25T09:40:39Z</dcterms:modified>
</cp:coreProperties>
</file>