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77" r:id="rId10"/>
    <p:sldId id="278" r:id="rId11"/>
    <p:sldId id="268" r:id="rId12"/>
    <p:sldId id="280" r:id="rId13"/>
    <p:sldId id="281" r:id="rId14"/>
    <p:sldId id="282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95" r:id="rId25"/>
    <p:sldId id="296" r:id="rId26"/>
    <p:sldId id="297" r:id="rId27"/>
    <p:sldId id="267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" y="2736932"/>
            <a:ext cx="593445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Strategies of choice between </a:t>
            </a:r>
            <a:r>
              <a:rPr lang="en-US" b="1" dirty="0" err="1"/>
              <a:t>substantivation</a:t>
            </a:r>
            <a:r>
              <a:rPr lang="en-US" b="1" dirty="0"/>
              <a:t> and regular verb usage in the context of ability in Japanese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90" y="5202238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Ekaterina </a:t>
            </a:r>
            <a:r>
              <a:rPr lang="en-US" dirty="0" err="1"/>
              <a:t>Birjukova</a:t>
            </a:r>
            <a:r>
              <a:rPr lang="en-US" dirty="0"/>
              <a:t>, Alexandra </a:t>
            </a:r>
            <a:r>
              <a:rPr lang="en-US" dirty="0" err="1"/>
              <a:t>Efimova</a:t>
            </a:r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Without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0.0002458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0.007147</a:t>
            </a:r>
            <a:r>
              <a:rPr lang="en-US" altLang="ru-RU" sz="2200" dirty="0"/>
              <a:t>	4%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8898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Mixed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Mixed model with conjugation as a random effect and context position as a fixed effect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better results</a:t>
            </a:r>
            <a:r>
              <a:rPr lang="ru-RU" sz="2400" dirty="0"/>
              <a:t>?</a:t>
            </a:r>
            <a:endParaRPr lang="en-US" sz="2400" dirty="0"/>
          </a:p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(1|conj)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</a:t>
            </a:r>
          </a:p>
          <a:p>
            <a:pPr defTabSz="357188"/>
            <a:r>
              <a:rPr lang="en-US" sz="2400" dirty="0"/>
              <a:t>	ICC = 0.0040	0.04%</a:t>
            </a:r>
          </a:p>
          <a:p>
            <a:endParaRPr lang="en-US" sz="2400" dirty="0"/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 Not worth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75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Simple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.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0.04602</a:t>
            </a:r>
            <a:r>
              <a:rPr lang="en-US" altLang="ru-RU" sz="2400" dirty="0"/>
              <a:t>		5%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956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Sex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0.003389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0.02135 </a:t>
            </a:r>
            <a:r>
              <a:rPr lang="en-US" altLang="ru-RU" sz="2200" dirty="0"/>
              <a:t>	2%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20804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0.06038</a:t>
            </a:r>
            <a:r>
              <a:rPr lang="en-US" altLang="ru-RU" sz="2400" dirty="0"/>
              <a:t>		6%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11961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Length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0.8113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</a:p>
        </p:txBody>
      </p:sp>
    </p:spTree>
    <p:extLst>
      <p:ext uri="{BB962C8B-B14F-4D97-AF65-F5344CB8AC3E}">
        <p14:creationId xmlns:p14="http://schemas.microsoft.com/office/powerpoint/2010/main" val="28865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0.0802</a:t>
            </a:r>
            <a:r>
              <a:rPr lang="en-US" altLang="ru-RU" sz="2400" dirty="0"/>
              <a:t>		8%</a:t>
            </a:r>
            <a:r>
              <a:rPr lang="ru-RU" altLang="ru-RU" sz="2400" dirty="0"/>
              <a:t> (!)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07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Part of speech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3.08e-08)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		adv</a:t>
            </a:r>
          </a:p>
          <a:p>
            <a:pPr defTabSz="357188"/>
            <a:r>
              <a:rPr lang="en-US" altLang="ru-RU" sz="2200" dirty="0"/>
              <a:t>			part</a:t>
            </a:r>
          </a:p>
          <a:p>
            <a:pPr defTabSz="357188"/>
            <a:r>
              <a:rPr lang="en-US" altLang="ru-RU" sz="2200" dirty="0"/>
              <a:t>	***	v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0.07762 </a:t>
            </a:r>
            <a:r>
              <a:rPr lang="en-US" altLang="ru-RU" sz="2200" dirty="0"/>
              <a:t>	7%	 (!)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534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0.1367</a:t>
            </a:r>
            <a:r>
              <a:rPr lang="en-US" altLang="ru-RU" sz="2400" dirty="0"/>
              <a:t>		14%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51770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Positivity and negativity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0.03177 </a:t>
            </a:r>
            <a:r>
              <a:rPr lang="en-US" altLang="ru-RU" sz="2200" dirty="0"/>
              <a:t>	3%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0200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23038" y="422301"/>
            <a:ext cx="6827293" cy="2164355"/>
            <a:chOff x="919" y="1438"/>
            <a:chExt cx="4171" cy="124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69" y="1928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Two different ways of expressing ability </a:t>
              </a:r>
              <a:endParaRPr lang="ru-RU" sz="2400" dirty="0"/>
            </a:p>
            <a:p>
              <a:r>
                <a:rPr lang="en-US" sz="2400" dirty="0"/>
                <a:t>to do something in Japanese: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53886" y="2084510"/>
            <a:ext cx="7367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sz="2400" dirty="0"/>
              <a:t>verb </a:t>
            </a:r>
            <a:r>
              <a:rPr lang="en-US" sz="2400" dirty="0" err="1"/>
              <a:t>substantivation</a:t>
            </a:r>
            <a:r>
              <a:rPr lang="en-US" sz="2400" dirty="0"/>
              <a:t>, 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en-US" sz="2400" dirty="0"/>
              <a:t>verbal form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difference in meaning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Most obvious of the possible dependencies</a:t>
            </a:r>
            <a:r>
              <a:rPr lang="ru-RU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dirty="0"/>
              <a:t>с</a:t>
            </a:r>
            <a:r>
              <a:rPr lang="en-US" sz="2400" dirty="0" err="1"/>
              <a:t>onjugation</a:t>
            </a:r>
            <a:r>
              <a:rPr lang="ru-RU" sz="2400" dirty="0"/>
              <a:t>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length of the verb that holds the main semantics (the number of syllables that it comprises)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speaker’s sex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pos_neg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	</a:t>
            </a:r>
            <a:r>
              <a:rPr lang="en-US" sz="2400" dirty="0" err="1"/>
              <a:t>pos_neg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0.1369</a:t>
            </a:r>
            <a:r>
              <a:rPr lang="en-US" altLang="ru-RU" sz="2400" dirty="0"/>
              <a:t>		14% (+</a:t>
            </a:r>
            <a:r>
              <a:rPr lang="ru-RU" altLang="ru-RU" sz="2400" dirty="0"/>
              <a:t>0.</a:t>
            </a:r>
            <a:r>
              <a:rPr lang="en-US" altLang="ru-RU" sz="2400" dirty="0"/>
              <a:t>02%)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7987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Past tense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0.004539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.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0.006273 </a:t>
            </a:r>
            <a:r>
              <a:rPr lang="en-US" altLang="ru-RU" sz="2200" dirty="0"/>
              <a:t>	0.6%</a:t>
            </a:r>
          </a:p>
        </p:txBody>
      </p:sp>
    </p:spTree>
    <p:extLst>
      <p:ext uri="{BB962C8B-B14F-4D97-AF65-F5344CB8AC3E}">
        <p14:creationId xmlns:p14="http://schemas.microsoft.com/office/powerpoint/2010/main" val="409928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past_tense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 	</a:t>
            </a:r>
            <a:r>
              <a:rPr lang="en-US" sz="2400" dirty="0" err="1"/>
              <a:t>past_tense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0.1381</a:t>
            </a:r>
            <a:r>
              <a:rPr lang="en-US" altLang="ru-RU" sz="2400" dirty="0"/>
              <a:t>		14% (+</a:t>
            </a:r>
            <a:r>
              <a:rPr lang="ru-RU" altLang="ru-RU" sz="2400" dirty="0"/>
              <a:t>0.</a:t>
            </a:r>
            <a:r>
              <a:rPr lang="en-US" altLang="ru-RU" sz="2400" dirty="0"/>
              <a:t>12%)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2794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6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Provisional and</a:t>
            </a:r>
            <a:br>
              <a:rPr lang="en-US" dirty="0"/>
            </a:br>
            <a:r>
              <a:rPr lang="en-US" dirty="0"/>
              <a:t>conditional form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1.533e-12)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separate word</a:t>
            </a:r>
          </a:p>
          <a:p>
            <a:pPr defTabSz="357188"/>
            <a:r>
              <a:rPr lang="en-US" altLang="ru-RU" sz="2200" dirty="0"/>
              <a:t>	.		Verbal form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0.112 </a:t>
            </a:r>
            <a:r>
              <a:rPr lang="en-US" altLang="ru-RU" sz="2200" dirty="0"/>
              <a:t>	11% (!)</a:t>
            </a:r>
          </a:p>
          <a:p>
            <a:pPr defTabSz="357188"/>
            <a:endParaRPr lang="en-US" altLang="ru-RU" sz="2200" dirty="0"/>
          </a:p>
          <a:p>
            <a:pPr algn="ctr" defTabSz="357188"/>
            <a:r>
              <a:rPr lang="ru-RU" sz="20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24677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0.2052</a:t>
            </a:r>
            <a:r>
              <a:rPr lang="en-US" altLang="ru-RU" sz="2400" dirty="0"/>
              <a:t>		21%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216204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Question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70224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r>
              <a:rPr lang="en-US" sz="2400" b="1" dirty="0"/>
              <a:t> + quest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 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		quest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0.203</a:t>
            </a:r>
            <a:r>
              <a:rPr lang="en-US" altLang="ru-RU" sz="2400" dirty="0"/>
              <a:t>		20%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Reduces R</a:t>
            </a:r>
            <a:r>
              <a:rPr lang="en-US" sz="2400" b="1" baseline="30000" dirty="0"/>
              <a:t>2</a:t>
            </a:r>
            <a:r>
              <a:rPr lang="en-US" sz="2400" b="1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49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699248" cy="105056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 and conclusion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8" y="1593669"/>
            <a:ext cx="80075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Final</a:t>
            </a:r>
          </a:p>
          <a:p>
            <a:endParaRPr lang="en-US" sz="2000" dirty="0"/>
          </a:p>
          <a:p>
            <a:r>
              <a:rPr lang="en-US" sz="2000" b="1" dirty="0"/>
              <a:t>form ~ </a:t>
            </a:r>
            <a:r>
              <a:rPr lang="en-US" sz="2000" b="1" dirty="0" err="1"/>
              <a:t>context_pos</a:t>
            </a:r>
            <a:r>
              <a:rPr lang="en-US" sz="2000" b="1" dirty="0"/>
              <a:t> + </a:t>
            </a:r>
            <a:r>
              <a:rPr lang="en-US" sz="2000" b="1" dirty="0" err="1"/>
              <a:t>conj</a:t>
            </a:r>
            <a:r>
              <a:rPr lang="en-US" sz="2000" b="1" dirty="0"/>
              <a:t> + sex + length + </a:t>
            </a:r>
            <a:r>
              <a:rPr lang="en-US" sz="2000" b="1" dirty="0" err="1"/>
              <a:t>part_of_speech</a:t>
            </a:r>
            <a:r>
              <a:rPr lang="en-US" sz="2000" b="1" dirty="0"/>
              <a:t> + </a:t>
            </a:r>
            <a:r>
              <a:rPr lang="en-US" sz="2000" b="1" dirty="0" err="1"/>
              <a:t>prov_cond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dirty="0"/>
              <a:t>with R</a:t>
            </a:r>
            <a:r>
              <a:rPr lang="en-US" sz="2000" baseline="30000" dirty="0"/>
              <a:t>2</a:t>
            </a:r>
            <a:r>
              <a:rPr lang="en-US" sz="2000" dirty="0"/>
              <a:t> = 0.1856 and 4 highly significant factors out of 9, ambiguous contexts not included.</a:t>
            </a:r>
          </a:p>
          <a:p>
            <a:endParaRPr lang="en-US" sz="2000" dirty="0"/>
          </a:p>
          <a:p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Conclusion:</a:t>
            </a:r>
          </a:p>
          <a:p>
            <a:r>
              <a:rPr lang="en-US" sz="2000" dirty="0"/>
              <a:t> 	these factors cannot be used to predict the strategy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Final model and conclusion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1855565"/>
            <a:ext cx="37787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form ~ </a:t>
            </a:r>
            <a:r>
              <a:rPr lang="en-US" sz="2000" b="1" dirty="0" err="1"/>
              <a:t>context_pos</a:t>
            </a:r>
            <a:r>
              <a:rPr lang="en-US" sz="2000" b="1" dirty="0"/>
              <a:t> + </a:t>
            </a:r>
            <a:r>
              <a:rPr lang="en-US" sz="2000" b="1" dirty="0" err="1"/>
              <a:t>conj</a:t>
            </a:r>
            <a:r>
              <a:rPr lang="en-US" sz="2000" b="1" dirty="0"/>
              <a:t> + sex +</a:t>
            </a:r>
          </a:p>
          <a:p>
            <a:pPr defTabSz="357188"/>
            <a:r>
              <a:rPr lang="en-US" sz="2000" b="1" dirty="0"/>
              <a:t>	+ length + </a:t>
            </a:r>
            <a:r>
              <a:rPr lang="en-US" sz="2000" b="1" dirty="0" err="1"/>
              <a:t>part_of_speech</a:t>
            </a:r>
            <a:r>
              <a:rPr lang="en-US" sz="2000" b="1" dirty="0"/>
              <a:t> +</a:t>
            </a:r>
          </a:p>
          <a:p>
            <a:pPr defTabSz="357188"/>
            <a:r>
              <a:rPr lang="en-US" sz="2000" b="1" dirty="0"/>
              <a:t>	+ </a:t>
            </a:r>
            <a:r>
              <a:rPr lang="en-US" sz="2000" b="1" dirty="0" err="1"/>
              <a:t>prov_cond</a:t>
            </a:r>
            <a:endParaRPr lang="en-US" sz="2000" dirty="0"/>
          </a:p>
          <a:p>
            <a:endParaRPr lang="en-US" altLang="ru-RU" sz="2000" dirty="0"/>
          </a:p>
          <a:p>
            <a:r>
              <a:rPr lang="en-US" altLang="ru-RU" sz="2000" dirty="0"/>
              <a:t>Explains 21% of the strategy variable’s variance.</a:t>
            </a:r>
          </a:p>
          <a:p>
            <a:r>
              <a:rPr lang="en-US" sz="2000" dirty="0"/>
              <a:t>F p-value: 6.898e-13</a:t>
            </a:r>
          </a:p>
          <a:p>
            <a:r>
              <a:rPr lang="ja-JP" altLang="en-US" sz="2000" dirty="0"/>
              <a:t>→</a:t>
            </a:r>
            <a:r>
              <a:rPr lang="ru-RU" altLang="ja-JP" sz="2000" dirty="0"/>
              <a:t> </a:t>
            </a:r>
            <a:r>
              <a:rPr lang="en-US" sz="2000" u="sng" dirty="0"/>
              <a:t>Cannot be used to predict the strategy.</a:t>
            </a:r>
            <a:r>
              <a:rPr lang="en-US" sz="2000" dirty="0">
                <a:sym typeface="Wingdings" panose="05000000000000000000" pitchFamily="2" charset="2"/>
              </a:rPr>
              <a:t> 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wrong factors?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can’t be predicted in principle?</a:t>
            </a:r>
          </a:p>
        </p:txBody>
      </p:sp>
    </p:spTree>
    <p:extLst>
      <p:ext uri="{BB962C8B-B14F-4D97-AF65-F5344CB8AC3E}">
        <p14:creationId xmlns:p14="http://schemas.microsoft.com/office/powerpoint/2010/main" val="24401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Research design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8101" y="397891"/>
            <a:ext cx="8255001" cy="2019643"/>
            <a:chOff x="834" y="1410"/>
            <a:chExt cx="5200" cy="249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778" y="1571"/>
              <a:ext cx="650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834" y="2953"/>
              <a:ext cx="5200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Data:</a:t>
              </a:r>
              <a:r>
                <a:rPr lang="en-US" sz="2200" dirty="0"/>
                <a:t> from parallel Japanese-English corpora and database of contemporary song lyrics.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57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2</a:t>
              </a:r>
              <a:endParaRPr lang="en-US" sz="2400" b="1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40080" y="2690949"/>
            <a:ext cx="82818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Null hypothesis:</a:t>
            </a:r>
          </a:p>
          <a:p>
            <a:r>
              <a:rPr lang="en-US" sz="2400" dirty="0"/>
              <a:t>Choice strategy for expressing ability in Japanese verbs is completely random and does not depend on any of the mentioned factors.</a:t>
            </a:r>
          </a:p>
          <a:p>
            <a:endParaRPr lang="en-US" sz="2400" dirty="0"/>
          </a:p>
          <a:p>
            <a:r>
              <a:rPr lang="en-US" sz="2400" b="1" dirty="0"/>
              <a:t>Alternative hypothesis:</a:t>
            </a:r>
          </a:p>
          <a:p>
            <a:r>
              <a:rPr lang="en-US" sz="2400" dirty="0"/>
              <a:t>There is a more or less clear pattern that allows actually calling this choice a strategy.</a:t>
            </a:r>
          </a:p>
          <a:p>
            <a:r>
              <a:rPr lang="en-US" sz="2400" dirty="0"/>
              <a:t>We use logistic regression to check whether the mentioned effects are statistically significant and whether they have any intrinsic correlation between each other.</a:t>
            </a:r>
          </a:p>
          <a:p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Data collection method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520827"/>
            <a:chOff x="919" y="1438"/>
            <a:chExt cx="4179" cy="95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6779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All data has been collected with web scraping script written in Python.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500 examples from the parallel corpora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30 000 texts from the database.</a:t>
            </a:r>
          </a:p>
          <a:p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right context position:</a:t>
              </a:r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66650" y="2560322"/>
            <a:ext cx="79422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(1) </a:t>
            </a:r>
            <a:r>
              <a:rPr lang="ja-JP" altLang="en-US" sz="2000" u="sng" dirty="0"/>
              <a:t>僕</a:t>
            </a:r>
            <a:r>
              <a:rPr lang="ja-JP" altLang="en-US" sz="2000" dirty="0"/>
              <a:t>         は      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 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   THEME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</a:t>
            </a:r>
          </a:p>
          <a:p>
            <a:br>
              <a:rPr lang="en-US" sz="2000" dirty="0"/>
            </a:br>
            <a:r>
              <a:rPr lang="en-US" sz="2000" dirty="0"/>
              <a:t>(2) </a:t>
            </a:r>
            <a:r>
              <a:rPr lang="ja-JP" altLang="en-US" sz="2000" dirty="0"/>
              <a:t>僕      は           </a:t>
            </a:r>
            <a:r>
              <a:rPr lang="ja-JP" altLang="en-US" sz="2000" u="sng" dirty="0"/>
              <a:t>歌</a:t>
            </a:r>
            <a:r>
              <a:rPr lang="ja-JP" altLang="en-US" sz="2000" dirty="0"/>
              <a:t>       を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</a:t>
            </a:r>
            <a:r>
              <a:rPr lang="en-US" sz="2000" i="1" dirty="0"/>
              <a:t>     </a:t>
            </a:r>
            <a:r>
              <a:rPr lang="en-US" sz="2000" i="1" dirty="0" err="1"/>
              <a:t>wo</a:t>
            </a:r>
            <a:r>
              <a:rPr lang="en-US" sz="2000" i="1" dirty="0"/>
              <a:t>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THEME  song   ACC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 a song</a:t>
            </a:r>
          </a:p>
          <a:p>
            <a:br>
              <a:rPr lang="en-US" sz="2000" dirty="0"/>
            </a:br>
            <a:r>
              <a:rPr lang="en-US" sz="2000" dirty="0"/>
              <a:t>In these examples the verb “to sing” is located to the right from both the subject and the object and denotes an active action, as opposed to its left position.</a:t>
            </a:r>
          </a:p>
          <a:p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2259015"/>
            <a:chOff x="919" y="1438"/>
            <a:chExt cx="4179" cy="142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left position:</a:t>
              </a:r>
            </a:p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14399" y="2286002"/>
            <a:ext cx="79422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(3) </a:t>
            </a:r>
            <a:r>
              <a:rPr lang="ja-JP" altLang="en-US" sz="2000" dirty="0"/>
              <a:t>僕      が →歌う      </a:t>
            </a:r>
            <a:r>
              <a:rPr lang="ja-JP" altLang="en-US" sz="2000" u="sng" dirty="0"/>
              <a:t>歌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</a:t>
            </a:r>
            <a:r>
              <a:rPr lang="en-US" sz="2000" i="1" dirty="0" err="1"/>
              <a:t>ga</a:t>
            </a:r>
            <a:r>
              <a:rPr lang="en-US" sz="2000" i="1" dirty="0"/>
              <a:t>       </a:t>
            </a:r>
            <a:r>
              <a:rPr lang="en-US" sz="2000" i="1" dirty="0" err="1"/>
              <a:t>utau</a:t>
            </a:r>
            <a:r>
              <a:rPr lang="en-US" sz="2000" i="1" dirty="0"/>
              <a:t>       </a:t>
            </a:r>
            <a:r>
              <a:rPr lang="en-US" sz="2000" i="1" dirty="0" err="1"/>
              <a:t>uta</a:t>
            </a:r>
            <a:endParaRPr lang="en-US" sz="2000" dirty="0"/>
          </a:p>
          <a:p>
            <a:r>
              <a:rPr lang="en-US" sz="2000" dirty="0"/>
              <a:t>      I         NOM  </a:t>
            </a:r>
            <a:r>
              <a:rPr lang="en-US" sz="2000" dirty="0" err="1"/>
              <a:t>to.sing</a:t>
            </a:r>
            <a:r>
              <a:rPr lang="en-US" sz="2000" dirty="0"/>
              <a:t>  song</a:t>
            </a:r>
          </a:p>
          <a:p>
            <a:r>
              <a:rPr lang="en-US" sz="2000" dirty="0"/>
              <a:t>      a song that I sing</a:t>
            </a:r>
          </a:p>
          <a:p>
            <a:br>
              <a:rPr lang="en-US" sz="2000" dirty="0"/>
            </a:br>
            <a:r>
              <a:rPr lang="en-US" sz="2000" dirty="0"/>
              <a:t>(4) </a:t>
            </a:r>
            <a:r>
              <a:rPr lang="ru-RU" sz="2000" dirty="0"/>
              <a:t>(</a:t>
            </a:r>
            <a:r>
              <a:rPr lang="ja-JP" altLang="en-US" sz="2000" dirty="0"/>
              <a:t>歌      を</a:t>
            </a:r>
            <a:r>
              <a:rPr lang="ru-RU" altLang="ja-JP" sz="2000" dirty="0"/>
              <a:t>)</a:t>
            </a:r>
            <a:r>
              <a:rPr lang="ja-JP" altLang="en-US" sz="2000" dirty="0"/>
              <a:t> →歌う       </a:t>
            </a:r>
            <a:r>
              <a:rPr lang="ja-JP" altLang="en-US" sz="2000" u="sng" dirty="0"/>
              <a:t>僕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uta</a:t>
            </a:r>
            <a:r>
              <a:rPr lang="en-US" sz="2000" i="1" dirty="0"/>
              <a:t>    </a:t>
            </a:r>
            <a:r>
              <a:rPr lang="en-US" sz="2000" i="1" dirty="0" err="1"/>
              <a:t>wo</a:t>
            </a:r>
            <a:r>
              <a:rPr lang="en-US" sz="2000" i="1" dirty="0"/>
              <a:t>     </a:t>
            </a:r>
            <a:r>
              <a:rPr lang="en-US" sz="2000" i="1" dirty="0" err="1"/>
              <a:t>utau</a:t>
            </a:r>
            <a:r>
              <a:rPr lang="en-US" sz="2000" i="1" dirty="0"/>
              <a:t>        </a:t>
            </a:r>
            <a:r>
              <a:rPr lang="en-US" sz="2000" i="1" dirty="0" err="1"/>
              <a:t>boku</a:t>
            </a:r>
            <a:endParaRPr lang="en-US" sz="2000" dirty="0"/>
          </a:p>
          <a:p>
            <a:r>
              <a:rPr lang="en-US" sz="2000" dirty="0"/>
              <a:t>      song  ACC   </a:t>
            </a:r>
            <a:r>
              <a:rPr lang="en-US" sz="2000" dirty="0" err="1"/>
              <a:t>to.sing</a:t>
            </a:r>
            <a:r>
              <a:rPr lang="en-US" sz="2000" dirty="0"/>
              <a:t>    I</a:t>
            </a:r>
          </a:p>
          <a:p>
            <a:r>
              <a:rPr lang="en-US" sz="2000" dirty="0"/>
              <a:t>      I who sing </a:t>
            </a:r>
            <a:r>
              <a:rPr lang="ru-RU" sz="2000" dirty="0"/>
              <a:t>(</a:t>
            </a:r>
            <a:r>
              <a:rPr lang="en-US" sz="2000" dirty="0"/>
              <a:t>a song</a:t>
            </a:r>
            <a:r>
              <a:rPr lang="ru-RU" sz="2000" dirty="0"/>
              <a:t>)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 examples (3) and (4) the verb expresses a property, while the actual verbal action of the sentence will be expressed through some other verb.</a:t>
            </a:r>
          </a:p>
          <a:p>
            <a:endParaRPr lang="en-US" sz="2000" dirty="0"/>
          </a:p>
          <a:p>
            <a:r>
              <a:rPr lang="en-US" sz="2000" dirty="0"/>
              <a:t>In ambiguous cases we marked the context type as “unclear”.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Methods of analysis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24" y="1837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7694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Fisher’s test </a:t>
            </a:r>
            <a:r>
              <a:rPr lang="en-US" sz="2400" dirty="0"/>
              <a:t>to check our preliminary assumptions regarding the importance of the factors for the choice of the strategy.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Linear regression </a:t>
            </a:r>
            <a:r>
              <a:rPr lang="en-US" sz="2400" dirty="0"/>
              <a:t>to see which factors are more important and ultimately to build a model that describes our strategies in the best way possible.</a:t>
            </a:r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Conjugation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0.05095</a:t>
            </a:r>
            <a:r>
              <a:rPr lang="en-US" altLang="ru-RU" sz="2200" dirty="0"/>
              <a:t>)</a:t>
            </a:r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5600"/>
            <a:r>
              <a:rPr lang="en-US" sz="2200" dirty="0"/>
              <a:t>	</a:t>
            </a:r>
            <a:r>
              <a:rPr lang="en-US" altLang="ru-RU" sz="2200" dirty="0"/>
              <a:t>*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0.007147</a:t>
            </a:r>
            <a:r>
              <a:rPr lang="en-US" altLang="ru-RU" sz="2200" dirty="0"/>
              <a:t>	0.7%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362739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0.0004691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right</a:t>
            </a:r>
          </a:p>
          <a:p>
            <a:pPr defTabSz="357188"/>
            <a:r>
              <a:rPr lang="en-US" sz="2200" dirty="0"/>
              <a:t>	**		unclear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0.007147</a:t>
            </a:r>
            <a:r>
              <a:rPr lang="en-US" altLang="ru-RU" sz="2200" dirty="0"/>
              <a:t>	3%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3454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748</Words>
  <Application>Microsoft Office PowerPoint</Application>
  <PresentationFormat>Экран (4:3)</PresentationFormat>
  <Paragraphs>306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Strategies of choice between substantivation and regular verb usage in the context of ability in Japanese</vt:lpstr>
      <vt:lpstr>Hypothesis </vt:lpstr>
      <vt:lpstr>Research design  </vt:lpstr>
      <vt:lpstr>Data collection method  </vt:lpstr>
      <vt:lpstr>Context position </vt:lpstr>
      <vt:lpstr>Context position </vt:lpstr>
      <vt:lpstr>Methods of analysis </vt:lpstr>
      <vt:lpstr>Results: Conjugation</vt:lpstr>
      <vt:lpstr>Results: Context position</vt:lpstr>
      <vt:lpstr>Results: Context position</vt:lpstr>
      <vt:lpstr>Mixed model</vt:lpstr>
      <vt:lpstr>Simple multi-variable model</vt:lpstr>
      <vt:lpstr>Results: Sex</vt:lpstr>
      <vt:lpstr>Updating the multi-variable model</vt:lpstr>
      <vt:lpstr>Results: Length</vt:lpstr>
      <vt:lpstr>Updating the multi-variable model</vt:lpstr>
      <vt:lpstr>Results: Part of speech</vt:lpstr>
      <vt:lpstr>Updating the multi-variable model</vt:lpstr>
      <vt:lpstr>Results: Positivity and negativity</vt:lpstr>
      <vt:lpstr>Updating the multi-variable model</vt:lpstr>
      <vt:lpstr>Results: Past tense</vt:lpstr>
      <vt:lpstr>Updating the multi-variable model</vt:lpstr>
      <vt:lpstr>Results: Provisional and conditional form </vt:lpstr>
      <vt:lpstr>Updating the multi-variable model</vt:lpstr>
      <vt:lpstr>Results: Question</vt:lpstr>
      <vt:lpstr>Updating the multi-variable model</vt:lpstr>
      <vt:lpstr>Final model and conclusion </vt:lpstr>
      <vt:lpstr>Final model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Ekaterina Biryukova</cp:lastModifiedBy>
  <cp:revision>32</cp:revision>
  <dcterms:created xsi:type="dcterms:W3CDTF">2019-02-21T15:01:25Z</dcterms:created>
  <dcterms:modified xsi:type="dcterms:W3CDTF">2019-06-25T00:01:46Z</dcterms:modified>
</cp:coreProperties>
</file>