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9" r:id="rId9"/>
    <p:sldId id="277" r:id="rId10"/>
    <p:sldId id="278" r:id="rId11"/>
    <p:sldId id="268" r:id="rId12"/>
    <p:sldId id="280" r:id="rId13"/>
    <p:sldId id="281" r:id="rId14"/>
    <p:sldId id="282" r:id="rId15"/>
    <p:sldId id="27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95" r:id="rId25"/>
    <p:sldId id="296" r:id="rId26"/>
    <p:sldId id="297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FD57-9220-4356-88AD-4145FEB9356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3CC8-3965-40B3-9C72-18776529F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5236-45AE-4DD8-85DC-62BB811E6B1B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B55A-98D1-4D83-AE02-5B6B18BDDD5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7F-8908-43B6-8D3A-41290A80843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7827-3672-4FB7-A253-6D7222FD5D8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4C1-BBE8-4F07-A513-C8FCD70803C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9715-CAC2-429C-96B5-DF4652932D1A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A09-F2C4-4EE0-94BC-DFC56198604E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BB4B-7058-488E-95A0-604EB65AEA3F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C52E-DCBD-4850-A873-1FE94BB8F791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9574-A229-436D-87CB-9AA5F190EF8E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F9BC-F535-4E4D-B3BE-7030394E3404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5DF3-30AE-49A0-B94E-74D84F78B88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" y="2736932"/>
            <a:ext cx="593445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Strategies of choice between </a:t>
            </a:r>
            <a:r>
              <a:rPr lang="en-US" b="1" dirty="0" err="1"/>
              <a:t>substantivation</a:t>
            </a:r>
            <a:r>
              <a:rPr lang="en-US" b="1" dirty="0"/>
              <a:t> and regular verb usage in the context of ability in Japanese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890" y="5202238"/>
            <a:ext cx="6858000" cy="1655762"/>
          </a:xfrm>
        </p:spPr>
        <p:txBody>
          <a:bodyPr/>
          <a:lstStyle/>
          <a:p>
            <a:pPr algn="l"/>
            <a:r>
              <a:rPr lang="en-US" dirty="0"/>
              <a:t>Ekaterina </a:t>
            </a:r>
            <a:r>
              <a:rPr lang="en-US" dirty="0" err="1"/>
              <a:t>Birjukova</a:t>
            </a:r>
            <a:r>
              <a:rPr lang="en-US" dirty="0"/>
              <a:t>, Alexandra </a:t>
            </a:r>
            <a:r>
              <a:rPr lang="en-US" dirty="0" err="1"/>
              <a:t>Efimova</a:t>
            </a:r>
            <a:endParaRPr lang="ru-R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Without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0.0002458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0.068</a:t>
            </a:r>
            <a:r>
              <a:rPr lang="en-US" altLang="ru-RU" sz="2200" dirty="0"/>
              <a:t>	6%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385C1-0C49-4998-8B80-EE622F8D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8983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Mixed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Mixed model with conjugation as a random effect and context position as a fixed effect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better results</a:t>
            </a:r>
            <a:r>
              <a:rPr lang="ru-RU" sz="2400" dirty="0"/>
              <a:t>?</a:t>
            </a:r>
            <a:endParaRPr lang="en-US" sz="2400" dirty="0"/>
          </a:p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(1|conj)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</a:t>
            </a:r>
          </a:p>
          <a:p>
            <a:pPr defTabSz="357188"/>
            <a:r>
              <a:rPr lang="en-US" sz="2400" dirty="0"/>
              <a:t>	ICC = 0.0040	0.04%</a:t>
            </a:r>
          </a:p>
          <a:p>
            <a:endParaRPr lang="en-US" sz="2400" dirty="0"/>
          </a:p>
          <a:p>
            <a:r>
              <a:rPr lang="ja-JP" altLang="en-US" sz="2400" dirty="0"/>
              <a:t>→</a:t>
            </a:r>
            <a:r>
              <a:rPr lang="en-US" altLang="ja-JP" sz="2400" dirty="0"/>
              <a:t> Not worth it.</a:t>
            </a:r>
            <a:endParaRPr lang="en-US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762E9E-6ED8-42CD-B6A5-353BF18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78375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Simple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.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0.081</a:t>
            </a:r>
            <a:r>
              <a:rPr lang="en-US" altLang="ru-RU" sz="2400" dirty="0"/>
              <a:t>		8%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FF843-2FC1-4753-882C-FDA76EAF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95658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Sex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0.003389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0.031 </a:t>
            </a:r>
            <a:r>
              <a:rPr lang="en-US" altLang="ru-RU" sz="2200" dirty="0"/>
              <a:t>	</a:t>
            </a:r>
            <a:r>
              <a:rPr lang="ru-RU" altLang="ru-RU" sz="2200" dirty="0"/>
              <a:t>3</a:t>
            </a:r>
            <a:r>
              <a:rPr lang="en-US" altLang="ru-RU" sz="2200" dirty="0"/>
              <a:t>%	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0BDC2-E35A-4B8E-BB2C-A512E72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08042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0.103</a:t>
            </a:r>
            <a:r>
              <a:rPr lang="en-US" altLang="ru-RU" sz="2400" dirty="0"/>
              <a:t>		</a:t>
            </a:r>
            <a:r>
              <a:rPr lang="ru-RU" altLang="ru-RU" sz="2400" dirty="0"/>
              <a:t>10</a:t>
            </a:r>
            <a:r>
              <a:rPr lang="en-US" altLang="ru-RU" sz="2400" dirty="0"/>
              <a:t>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75537-9EE0-46E1-8BBB-3D73EA81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11961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Length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0.8113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F936B4-1411-4169-AB36-343E8F71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8653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endParaRPr lang="en-US" sz="2400" dirty="0"/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endParaRPr lang="en-US" sz="2400" dirty="0"/>
          </a:p>
          <a:p>
            <a:pPr defTabSz="357188"/>
            <a:r>
              <a:rPr lang="en-US" sz="2400" dirty="0"/>
              <a:t>	*		sex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0.136</a:t>
            </a:r>
            <a:r>
              <a:rPr lang="en-US" altLang="ru-RU" sz="2400" dirty="0"/>
              <a:t>		</a:t>
            </a:r>
            <a:r>
              <a:rPr lang="ru-RU" altLang="ru-RU" sz="2400" dirty="0"/>
              <a:t>13</a:t>
            </a:r>
            <a:r>
              <a:rPr lang="en-US" altLang="ru-RU" sz="2400" dirty="0"/>
              <a:t>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3567B-38A4-454B-AB93-B426745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13075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Part of speech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3.08e-08)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		adv</a:t>
            </a:r>
          </a:p>
          <a:p>
            <a:pPr defTabSz="357188"/>
            <a:r>
              <a:rPr lang="en-US" altLang="ru-RU" sz="2200" dirty="0"/>
              <a:t>			part</a:t>
            </a:r>
          </a:p>
          <a:p>
            <a:pPr defTabSz="357188"/>
            <a:r>
              <a:rPr lang="en-US" altLang="ru-RU" sz="2200" dirty="0"/>
              <a:t>	**		v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0.123 </a:t>
            </a:r>
            <a:r>
              <a:rPr lang="en-US" altLang="ru-RU" sz="2200" dirty="0"/>
              <a:t>	12%	 (!)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B5D1C-8AE8-43D2-9401-4ABF0BB9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34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***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</a:t>
            </a:r>
          </a:p>
          <a:p>
            <a:pPr defTabSz="357188"/>
            <a:r>
              <a:rPr lang="en-US" sz="2400" dirty="0"/>
              <a:t>	**		length</a:t>
            </a:r>
          </a:p>
          <a:p>
            <a:pPr defTabSz="357188"/>
            <a:r>
              <a:rPr lang="en-US" sz="2400" dirty="0"/>
              <a:t>	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0.246</a:t>
            </a:r>
            <a:r>
              <a:rPr lang="en-US" altLang="ru-RU" sz="2400" dirty="0"/>
              <a:t>		25%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219BF3-0BDB-4DD7-8FE5-C72A2ED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1770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Positivity and negativity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0.000213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0.037 </a:t>
            </a:r>
            <a:r>
              <a:rPr lang="en-US" altLang="ru-RU" sz="2200" dirty="0"/>
              <a:t>	4%</a:t>
            </a:r>
          </a:p>
          <a:p>
            <a:pPr defTabSz="357188"/>
            <a:endParaRPr lang="en-US" sz="2200" b="1" dirty="0"/>
          </a:p>
          <a:p>
            <a:pPr algn="ctr" defTabSz="357188"/>
            <a:r>
              <a:rPr lang="ru-RU" sz="2400" b="1" dirty="0"/>
              <a:t>👍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3000F-E386-44D5-88CB-05B57D6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19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200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23038" y="422301"/>
            <a:ext cx="6827293" cy="2164355"/>
            <a:chOff x="919" y="1438"/>
            <a:chExt cx="4171" cy="124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69" y="1928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Two different ways of expressing ability </a:t>
              </a:r>
              <a:endParaRPr lang="ru-RU" sz="2400" dirty="0"/>
            </a:p>
            <a:p>
              <a:r>
                <a:rPr lang="en-US" sz="2400" dirty="0"/>
                <a:t>to do something in Japanese: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53886" y="2084510"/>
            <a:ext cx="7367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arenR"/>
            </a:pPr>
            <a:r>
              <a:rPr lang="en-US" sz="2400" dirty="0"/>
              <a:t>verb </a:t>
            </a:r>
            <a:r>
              <a:rPr lang="en-US" sz="2400" dirty="0" err="1"/>
              <a:t>substantivation</a:t>
            </a:r>
            <a:r>
              <a:rPr lang="en-US" sz="2400" dirty="0"/>
              <a:t>, 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en-US" sz="2400" dirty="0"/>
              <a:t>verbal form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difference in meaning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Most obvious of the possible dependencies</a:t>
            </a:r>
            <a:r>
              <a:rPr lang="ru-RU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400" dirty="0"/>
              <a:t>с</a:t>
            </a:r>
            <a:r>
              <a:rPr lang="en-US" sz="2400" dirty="0" err="1"/>
              <a:t>onjugation</a:t>
            </a:r>
            <a:r>
              <a:rPr lang="ru-RU" sz="2400" dirty="0"/>
              <a:t>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length of the verb that holds the main semantics (the number of syllables that it comprises)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speaker’s sex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65DE09-8A23-428A-B9C4-B2D4B06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pos_neg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		sex							</a:t>
            </a:r>
            <a:r>
              <a:rPr lang="en-US" sz="2400" dirty="0" err="1"/>
              <a:t>pos_neg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**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0.250</a:t>
            </a:r>
            <a:r>
              <a:rPr lang="en-US" altLang="ru-RU" sz="2400" dirty="0"/>
              <a:t>		25% (+</a:t>
            </a:r>
            <a:r>
              <a:rPr lang="ru-RU" altLang="ru-RU" sz="2400" dirty="0"/>
              <a:t>0.</a:t>
            </a:r>
            <a:r>
              <a:rPr lang="en-US" altLang="ru-RU" sz="2400" dirty="0"/>
              <a:t>4%)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1F7E9-5ABC-45CE-B686-B064DB31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7987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8" cy="41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Past tense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0.004539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0.013 </a:t>
            </a:r>
            <a:r>
              <a:rPr lang="en-US" altLang="ru-RU" sz="2200" dirty="0"/>
              <a:t>	1%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ED276-E739-4922-83AF-3EC12B0A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99288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past_tense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*		v</a:t>
            </a:r>
          </a:p>
          <a:p>
            <a:pPr defTabSz="357188"/>
            <a:r>
              <a:rPr lang="en-US" sz="2400" dirty="0"/>
              <a:t>	*		sex						 	</a:t>
            </a:r>
            <a:r>
              <a:rPr lang="en-US" sz="2400" dirty="0" err="1"/>
              <a:t>past_tense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</a:p>
          <a:p>
            <a:pPr defTabSz="357188"/>
            <a:r>
              <a:rPr lang="en-US" sz="2400" dirty="0"/>
              <a:t>			adv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0.253</a:t>
            </a:r>
            <a:r>
              <a:rPr lang="en-US" altLang="ru-RU" sz="2400" dirty="0"/>
              <a:t>		25% (+</a:t>
            </a:r>
            <a:r>
              <a:rPr lang="ru-RU" altLang="ru-RU" sz="2400" dirty="0"/>
              <a:t>0.</a:t>
            </a:r>
            <a:r>
              <a:rPr lang="en-US" altLang="ru-RU" sz="2400" dirty="0"/>
              <a:t>43%)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Not worth it.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6C9D6-C2F9-475D-8B76-203487A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2794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6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Provisional and</a:t>
            </a:r>
            <a:br>
              <a:rPr lang="en-US" dirty="0"/>
            </a:br>
            <a:r>
              <a:rPr lang="en-US" dirty="0"/>
              <a:t>conditional form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1.533e-12)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separate word</a:t>
            </a:r>
          </a:p>
          <a:p>
            <a:pPr defTabSz="357188"/>
            <a:r>
              <a:rPr lang="en-US" altLang="ru-RU" sz="2200" dirty="0"/>
              <a:t>			verbal form</a:t>
            </a:r>
          </a:p>
          <a:p>
            <a:pPr defTabSz="357188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0.144 </a:t>
            </a:r>
            <a:r>
              <a:rPr lang="en-US" altLang="ru-RU" sz="2200" dirty="0"/>
              <a:t>	14% (!)</a:t>
            </a:r>
          </a:p>
          <a:p>
            <a:pPr defTabSz="357188"/>
            <a:endParaRPr lang="en-US" altLang="ru-RU" sz="2200" dirty="0"/>
          </a:p>
          <a:p>
            <a:pPr algn="ctr" defTabSz="357188"/>
            <a:r>
              <a:rPr lang="ru-RU" sz="20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CD0EF0-D050-4786-98CB-B95159A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24677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.		v</a:t>
            </a:r>
          </a:p>
          <a:p>
            <a:pPr defTabSz="357188"/>
            <a:r>
              <a:rPr lang="en-US" sz="2400" dirty="0"/>
              <a:t>	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*		adv					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0.322</a:t>
            </a:r>
            <a:r>
              <a:rPr lang="en-US" altLang="ru-RU" sz="2400" dirty="0"/>
              <a:t>		32%</a:t>
            </a:r>
            <a:r>
              <a:rPr lang="ru-RU" altLang="ru-RU" sz="2400" dirty="0"/>
              <a:t> (!)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ru-RU" sz="2400" b="1" dirty="0"/>
              <a:t>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F4B118-8A35-44B3-BAC4-4E86202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16204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Question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--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en-US" altLang="ru-RU" sz="2200" dirty="0"/>
              <a:t>1)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-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07C3A-930F-4EB8-AC98-9112FC4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0224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 fontScale="90000"/>
          </a:bodyPr>
          <a:lstStyle/>
          <a:p>
            <a:r>
              <a:rPr lang="fr-FR" dirty="0"/>
              <a:t>Updating the multi-variable model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0787" y="37329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2E904BF-98FC-465E-AFC0-8DC0CD69217C}"/>
              </a:ext>
            </a:extLst>
          </p:cNvPr>
          <p:cNvSpPr/>
          <p:nvPr/>
        </p:nvSpPr>
        <p:spPr>
          <a:xfrm>
            <a:off x="1204051" y="1989909"/>
            <a:ext cx="74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 ~ </a:t>
            </a:r>
            <a:r>
              <a:rPr lang="en-US" sz="2400" b="1" dirty="0" err="1"/>
              <a:t>context_pos</a:t>
            </a:r>
            <a:r>
              <a:rPr lang="en-US" sz="2400" b="1" dirty="0"/>
              <a:t> + </a:t>
            </a:r>
            <a:r>
              <a:rPr lang="en-US" sz="2400" b="1" dirty="0" err="1"/>
              <a:t>conj</a:t>
            </a:r>
            <a:r>
              <a:rPr lang="en-US" sz="2400" b="1" dirty="0"/>
              <a:t> + sex + length +</a:t>
            </a:r>
          </a:p>
          <a:p>
            <a:r>
              <a:rPr lang="en-US" sz="2400" b="1" dirty="0"/>
              <a:t>	+ </a:t>
            </a:r>
            <a:r>
              <a:rPr lang="en-US" sz="2400" b="1" dirty="0" err="1"/>
              <a:t>part_of_speech</a:t>
            </a:r>
            <a:r>
              <a:rPr lang="en-US" sz="2400" b="1" dirty="0"/>
              <a:t> + </a:t>
            </a:r>
            <a:r>
              <a:rPr lang="en-US" sz="2400" b="1" dirty="0" err="1"/>
              <a:t>prov_cond</a:t>
            </a:r>
            <a:r>
              <a:rPr lang="en-US" sz="2400" b="1" dirty="0"/>
              <a:t> + quest</a:t>
            </a:r>
            <a:endParaRPr lang="en-US" sz="2400" dirty="0"/>
          </a:p>
          <a:p>
            <a:endParaRPr lang="ru-RU" sz="2400" dirty="0"/>
          </a:p>
          <a:p>
            <a:r>
              <a:rPr lang="en-US" sz="2400" dirty="0"/>
              <a:t>Linear regression: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context_pos</a:t>
            </a:r>
            <a:r>
              <a:rPr lang="en-US" sz="2400" dirty="0"/>
              <a:t>				part</a:t>
            </a:r>
          </a:p>
          <a:p>
            <a:pPr defTabSz="357188"/>
            <a:r>
              <a:rPr lang="en-US" sz="2400" dirty="0"/>
              <a:t>	**		</a:t>
            </a:r>
            <a:r>
              <a:rPr lang="en-US" sz="2400" dirty="0" err="1"/>
              <a:t>conj</a:t>
            </a:r>
            <a:r>
              <a:rPr lang="en-US" sz="2400" dirty="0"/>
              <a:t>							v</a:t>
            </a:r>
          </a:p>
          <a:p>
            <a:pPr defTabSz="357188"/>
            <a:r>
              <a:rPr lang="en-US" sz="2400" dirty="0"/>
              <a:t>	**		sex					 ***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sep</a:t>
            </a:r>
            <a:endParaRPr lang="en-US" sz="2400" dirty="0"/>
          </a:p>
          <a:p>
            <a:pPr defTabSz="357188"/>
            <a:r>
              <a:rPr lang="en-US" sz="2400" dirty="0"/>
              <a:t>	**		length				 		</a:t>
            </a:r>
            <a:r>
              <a:rPr lang="en-US" sz="2400" dirty="0" err="1"/>
              <a:t>prov_cond</a:t>
            </a:r>
            <a:r>
              <a:rPr lang="en-US" sz="2400" dirty="0"/>
              <a:t> </a:t>
            </a:r>
            <a:r>
              <a:rPr lang="en-US" sz="2400" dirty="0" err="1"/>
              <a:t>vf</a:t>
            </a:r>
            <a:endParaRPr lang="en-US" sz="2400" dirty="0"/>
          </a:p>
          <a:p>
            <a:pPr defTabSz="357188"/>
            <a:r>
              <a:rPr lang="en-US" sz="2400" dirty="0"/>
              <a:t>			adv							quest</a:t>
            </a:r>
          </a:p>
          <a:p>
            <a:pPr defTabSz="357188"/>
            <a:r>
              <a:rPr lang="en-US" sz="2400" dirty="0"/>
              <a:t>	</a:t>
            </a:r>
            <a:r>
              <a:rPr lang="en-US" altLang="ru-RU" sz="2400" dirty="0"/>
              <a:t>R</a:t>
            </a:r>
            <a:r>
              <a:rPr lang="en-US" altLang="ru-RU" sz="2400" baseline="30000" dirty="0"/>
              <a:t>2</a:t>
            </a:r>
            <a:r>
              <a:rPr lang="en-US" altLang="ru-RU" sz="2400" dirty="0"/>
              <a:t> = </a:t>
            </a:r>
            <a:r>
              <a:rPr lang="ru-RU" altLang="ru-RU" sz="2400" dirty="0"/>
              <a:t>0.322</a:t>
            </a:r>
            <a:r>
              <a:rPr lang="en-US" altLang="ru-RU" sz="2400" dirty="0"/>
              <a:t>		32%</a:t>
            </a:r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b="1" dirty="0"/>
              <a:t>No changes to R</a:t>
            </a:r>
            <a:r>
              <a:rPr lang="en-US" sz="2400" b="1" baseline="30000" dirty="0"/>
              <a:t>2</a:t>
            </a:r>
            <a:r>
              <a:rPr lang="en-US" sz="2400" b="1" dirty="0"/>
              <a:t>.</a:t>
            </a:r>
            <a:endParaRPr lang="ru-RU" sz="24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DB5CAA-B8A9-4EDB-BA16-17BC7E38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2049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4" y="1896295"/>
            <a:ext cx="6667495" cy="411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fr-FR" dirty="0"/>
              <a:t>Final model and conclusion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1855565"/>
            <a:ext cx="37787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form ~ </a:t>
            </a:r>
            <a:r>
              <a:rPr lang="en-US" sz="2000" b="1" dirty="0" err="1"/>
              <a:t>context_pos</a:t>
            </a:r>
            <a:r>
              <a:rPr lang="en-US" sz="2000" b="1" dirty="0"/>
              <a:t> + </a:t>
            </a:r>
            <a:r>
              <a:rPr lang="en-US" sz="2000" b="1" dirty="0" err="1"/>
              <a:t>conj</a:t>
            </a:r>
            <a:r>
              <a:rPr lang="en-US" sz="2000" b="1" dirty="0"/>
              <a:t> + sex +</a:t>
            </a:r>
          </a:p>
          <a:p>
            <a:pPr defTabSz="357188"/>
            <a:r>
              <a:rPr lang="en-US" sz="2000" b="1" dirty="0"/>
              <a:t>	+ length + </a:t>
            </a:r>
            <a:r>
              <a:rPr lang="en-US" sz="2000" b="1" dirty="0" err="1"/>
              <a:t>part_of_speech</a:t>
            </a:r>
            <a:r>
              <a:rPr lang="en-US" sz="2000" b="1" dirty="0"/>
              <a:t> +</a:t>
            </a:r>
          </a:p>
          <a:p>
            <a:pPr defTabSz="357188"/>
            <a:r>
              <a:rPr lang="en-US" sz="2000" b="1" dirty="0"/>
              <a:t>	+ </a:t>
            </a:r>
            <a:r>
              <a:rPr lang="en-US" sz="2000" b="1" dirty="0" err="1"/>
              <a:t>prov_cond</a:t>
            </a:r>
            <a:endParaRPr lang="en-US" sz="2000" dirty="0"/>
          </a:p>
          <a:p>
            <a:endParaRPr lang="en-US" altLang="ru-RU" sz="2000" dirty="0"/>
          </a:p>
          <a:p>
            <a:r>
              <a:rPr lang="en-US" altLang="ru-RU" sz="2000" dirty="0"/>
              <a:t>Explains 32% of the strategy variable’s variance.</a:t>
            </a:r>
          </a:p>
          <a:p>
            <a:r>
              <a:rPr lang="en-US" sz="2000" dirty="0"/>
              <a:t>F-value: 8.62</a:t>
            </a:r>
          </a:p>
          <a:p>
            <a:r>
              <a:rPr lang="ja-JP" altLang="en-US" sz="2000" dirty="0"/>
              <a:t>→</a:t>
            </a:r>
            <a:r>
              <a:rPr lang="ru-RU" altLang="ja-JP" sz="2000" dirty="0"/>
              <a:t> </a:t>
            </a:r>
            <a:r>
              <a:rPr lang="en-US" sz="2000" u="sng" dirty="0"/>
              <a:t>Cannot be used to predict the strategy.</a:t>
            </a:r>
            <a:r>
              <a:rPr lang="en-US" sz="2000" dirty="0">
                <a:sym typeface="Wingdings" panose="05000000000000000000" pitchFamily="2" charset="2"/>
              </a:rPr>
              <a:t> 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wrong factors?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can’t be predicted in principle?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71AC40-EC97-4DEC-829D-E91CAB7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27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4401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Research design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8101" y="397891"/>
            <a:ext cx="8255001" cy="2019643"/>
            <a:chOff x="834" y="1410"/>
            <a:chExt cx="5200" cy="249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778" y="1571"/>
              <a:ext cx="650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834" y="2953"/>
              <a:ext cx="5200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200" b="1" dirty="0"/>
                <a:t>Data:</a:t>
              </a:r>
              <a:r>
                <a:rPr lang="en-US" sz="2200" dirty="0"/>
                <a:t> from parallel Japanese-English corpora and database of contemporary song lyrics.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57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2</a:t>
              </a:r>
              <a:endParaRPr lang="en-US" sz="2400" b="1" dirty="0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640080" y="2690949"/>
            <a:ext cx="82818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Null hypothesis:</a:t>
            </a:r>
          </a:p>
          <a:p>
            <a:r>
              <a:rPr lang="en-US" sz="2400" dirty="0"/>
              <a:t>Choice strategy for expressing ability in Japanese verbs is completely random and does not depend on any of the mentioned factors.</a:t>
            </a:r>
          </a:p>
          <a:p>
            <a:endParaRPr lang="en-US" sz="2400" dirty="0"/>
          </a:p>
          <a:p>
            <a:r>
              <a:rPr lang="en-US" sz="2400" b="1" dirty="0"/>
              <a:t>Alternative hypothesis:</a:t>
            </a:r>
          </a:p>
          <a:p>
            <a:r>
              <a:rPr lang="en-US" sz="2400" dirty="0"/>
              <a:t>There is a more or less clear pattern that allows actually calling this choice a strategy.</a:t>
            </a:r>
          </a:p>
          <a:p>
            <a:r>
              <a:rPr lang="en-US" sz="2400" dirty="0"/>
              <a:t>We use logistic regression to check whether the mentioned effects are statistically significant and whether they have any intrinsic correlation between each other.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BAAED-C503-4FCE-ADCF-0E033C1A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Data collection method 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520827"/>
            <a:chOff x="919" y="1438"/>
            <a:chExt cx="4179" cy="95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6779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All data has been collected with web scraping script written in Python.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500 examples from the parallel corpora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30 000 texts from the database.</a:t>
            </a:r>
          </a:p>
          <a:p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F3B6B-E3C3-4E97-A3FB-E3A46D6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right context position:</a:t>
              </a:r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66650" y="2560322"/>
            <a:ext cx="794221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(1) </a:t>
            </a:r>
            <a:r>
              <a:rPr lang="ja-JP" altLang="en-US" sz="2000" u="sng" dirty="0"/>
              <a:t>僕</a:t>
            </a:r>
            <a:r>
              <a:rPr lang="ja-JP" altLang="en-US" sz="2000" dirty="0"/>
              <a:t>         は      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 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   THEME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</a:t>
            </a:r>
          </a:p>
          <a:p>
            <a:br>
              <a:rPr lang="en-US" sz="2000" dirty="0"/>
            </a:br>
            <a:r>
              <a:rPr lang="en-US" sz="2000" dirty="0"/>
              <a:t>(2) </a:t>
            </a:r>
            <a:r>
              <a:rPr lang="ja-JP" altLang="en-US" sz="2000" dirty="0"/>
              <a:t>僕      は           </a:t>
            </a:r>
            <a:r>
              <a:rPr lang="ja-JP" altLang="en-US" sz="2000" u="sng" dirty="0"/>
              <a:t>歌</a:t>
            </a:r>
            <a:r>
              <a:rPr lang="ja-JP" altLang="en-US" sz="2000" dirty="0"/>
              <a:t>       を     歌う←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 </a:t>
            </a:r>
            <a:r>
              <a:rPr lang="en-US" sz="2000" i="1" dirty="0" err="1"/>
              <a:t>wa</a:t>
            </a:r>
            <a:r>
              <a:rPr lang="en-US" sz="2000" i="1" dirty="0"/>
              <a:t>          </a:t>
            </a:r>
            <a:r>
              <a:rPr lang="en-US" sz="2000" i="1" dirty="0" err="1"/>
              <a:t>uta</a:t>
            </a:r>
            <a:r>
              <a:rPr lang="en-US" sz="2000" i="1" dirty="0"/>
              <a:t>     </a:t>
            </a:r>
            <a:r>
              <a:rPr lang="en-US" sz="2000" i="1" dirty="0" err="1"/>
              <a:t>wo</a:t>
            </a:r>
            <a:r>
              <a:rPr lang="en-US" sz="2000" i="1" dirty="0"/>
              <a:t>   </a:t>
            </a:r>
            <a:r>
              <a:rPr lang="en-US" sz="2000" i="1" dirty="0" err="1"/>
              <a:t>utau</a:t>
            </a:r>
            <a:endParaRPr lang="en-US" sz="2000" dirty="0"/>
          </a:p>
          <a:p>
            <a:r>
              <a:rPr lang="en-US" sz="2000" dirty="0"/>
              <a:t>      I          THEME  song   ACC  </a:t>
            </a:r>
            <a:r>
              <a:rPr lang="en-US" sz="2000" dirty="0" err="1"/>
              <a:t>to.sing</a:t>
            </a:r>
            <a:endParaRPr lang="en-US" sz="2000" dirty="0"/>
          </a:p>
          <a:p>
            <a:r>
              <a:rPr lang="en-US" sz="2000" dirty="0"/>
              <a:t>      I sing a song</a:t>
            </a:r>
          </a:p>
          <a:p>
            <a:br>
              <a:rPr lang="en-US" sz="2000" dirty="0"/>
            </a:br>
            <a:r>
              <a:rPr lang="en-US" sz="2000" dirty="0"/>
              <a:t>In these examples the verb “to sing” is located to the right from both the subject and the object and denotes an active action, as opposed to its left position.</a:t>
            </a:r>
          </a:p>
          <a:p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0310D9-E0F6-4219-B972-16B2E7D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Context position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2259015"/>
            <a:chOff x="919" y="1438"/>
            <a:chExt cx="4179" cy="1423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Examples of left position:</a:t>
              </a:r>
            </a:p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14399" y="2286002"/>
            <a:ext cx="79422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(3) </a:t>
            </a:r>
            <a:r>
              <a:rPr lang="ja-JP" altLang="en-US" sz="2000" dirty="0"/>
              <a:t>僕      が →歌う      </a:t>
            </a:r>
            <a:r>
              <a:rPr lang="ja-JP" altLang="en-US" sz="2000" u="sng" dirty="0"/>
              <a:t>歌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boku</a:t>
            </a:r>
            <a:r>
              <a:rPr lang="en-US" sz="2000" i="1" dirty="0"/>
              <a:t> </a:t>
            </a:r>
            <a:r>
              <a:rPr lang="en-US" sz="2000" i="1" dirty="0" err="1"/>
              <a:t>ga</a:t>
            </a:r>
            <a:r>
              <a:rPr lang="en-US" sz="2000" i="1" dirty="0"/>
              <a:t>       </a:t>
            </a:r>
            <a:r>
              <a:rPr lang="en-US" sz="2000" i="1" dirty="0" err="1"/>
              <a:t>utau</a:t>
            </a:r>
            <a:r>
              <a:rPr lang="en-US" sz="2000" i="1" dirty="0"/>
              <a:t>       </a:t>
            </a:r>
            <a:r>
              <a:rPr lang="en-US" sz="2000" i="1" dirty="0" err="1"/>
              <a:t>uta</a:t>
            </a:r>
            <a:endParaRPr lang="en-US" sz="2000" dirty="0"/>
          </a:p>
          <a:p>
            <a:r>
              <a:rPr lang="en-US" sz="2000" dirty="0"/>
              <a:t>      I         NOM  </a:t>
            </a:r>
            <a:r>
              <a:rPr lang="en-US" sz="2000" dirty="0" err="1"/>
              <a:t>to.sing</a:t>
            </a:r>
            <a:r>
              <a:rPr lang="en-US" sz="2000" dirty="0"/>
              <a:t>  song</a:t>
            </a:r>
          </a:p>
          <a:p>
            <a:r>
              <a:rPr lang="en-US" sz="2000" dirty="0"/>
              <a:t>      a song that I sing</a:t>
            </a:r>
          </a:p>
          <a:p>
            <a:br>
              <a:rPr lang="en-US" sz="2000" dirty="0"/>
            </a:br>
            <a:r>
              <a:rPr lang="en-US" sz="2000" dirty="0"/>
              <a:t>(4) </a:t>
            </a:r>
            <a:r>
              <a:rPr lang="ru-RU" sz="2000" dirty="0"/>
              <a:t>(</a:t>
            </a:r>
            <a:r>
              <a:rPr lang="ja-JP" altLang="en-US" sz="2000" dirty="0"/>
              <a:t>歌      を</a:t>
            </a:r>
            <a:r>
              <a:rPr lang="ru-RU" altLang="ja-JP" sz="2000" dirty="0"/>
              <a:t>)</a:t>
            </a:r>
            <a:r>
              <a:rPr lang="ja-JP" altLang="en-US" sz="2000" dirty="0"/>
              <a:t> →歌う       </a:t>
            </a:r>
            <a:r>
              <a:rPr lang="ja-JP" altLang="en-US" sz="2000" u="sng" dirty="0"/>
              <a:t>僕</a:t>
            </a:r>
          </a:p>
          <a:p>
            <a:r>
              <a:rPr lang="en-US" sz="2000" i="1" dirty="0"/>
              <a:t>      </a:t>
            </a:r>
            <a:r>
              <a:rPr lang="en-US" sz="2000" i="1" dirty="0" err="1"/>
              <a:t>uta</a:t>
            </a:r>
            <a:r>
              <a:rPr lang="en-US" sz="2000" i="1" dirty="0"/>
              <a:t>    </a:t>
            </a:r>
            <a:r>
              <a:rPr lang="en-US" sz="2000" i="1" dirty="0" err="1"/>
              <a:t>wo</a:t>
            </a:r>
            <a:r>
              <a:rPr lang="en-US" sz="2000" i="1" dirty="0"/>
              <a:t>     </a:t>
            </a:r>
            <a:r>
              <a:rPr lang="en-US" sz="2000" i="1" dirty="0" err="1"/>
              <a:t>utau</a:t>
            </a:r>
            <a:r>
              <a:rPr lang="en-US" sz="2000" i="1" dirty="0"/>
              <a:t>        </a:t>
            </a:r>
            <a:r>
              <a:rPr lang="en-US" sz="2000" i="1" dirty="0" err="1"/>
              <a:t>boku</a:t>
            </a:r>
            <a:endParaRPr lang="en-US" sz="2000" dirty="0"/>
          </a:p>
          <a:p>
            <a:r>
              <a:rPr lang="en-US" sz="2000" dirty="0"/>
              <a:t>      song  ACC   </a:t>
            </a:r>
            <a:r>
              <a:rPr lang="en-US" sz="2000" dirty="0" err="1"/>
              <a:t>to.sing</a:t>
            </a:r>
            <a:r>
              <a:rPr lang="en-US" sz="2000" dirty="0"/>
              <a:t>    I</a:t>
            </a:r>
          </a:p>
          <a:p>
            <a:r>
              <a:rPr lang="en-US" sz="2000" dirty="0"/>
              <a:t>      I who sing </a:t>
            </a:r>
            <a:r>
              <a:rPr lang="ru-RU" sz="2000" dirty="0"/>
              <a:t>(</a:t>
            </a:r>
            <a:r>
              <a:rPr lang="en-US" sz="2000" dirty="0"/>
              <a:t>a song</a:t>
            </a:r>
            <a:r>
              <a:rPr lang="ru-RU" sz="2000" dirty="0"/>
              <a:t>)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 examples (3) and (4) the verb expresses a property, while the actual verbal action of the sentence will be expressed through some other verb.</a:t>
            </a:r>
          </a:p>
          <a:p>
            <a:endParaRPr lang="en-US" sz="2000" dirty="0"/>
          </a:p>
          <a:p>
            <a:r>
              <a:rPr lang="en-US" sz="2000" dirty="0"/>
              <a:t>In ambiguous cases we marked the context type as “unclear”.</a:t>
            </a:r>
          </a:p>
          <a:p>
            <a:br>
              <a:rPr lang="en-US" sz="2000" dirty="0"/>
            </a:br>
            <a:br>
              <a:rPr lang="en-US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0DFFE-09D5-4DAF-B522-719269C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21039"/>
            <a:ext cx="6713982" cy="1325563"/>
          </a:xfrm>
        </p:spPr>
        <p:txBody>
          <a:bodyPr/>
          <a:lstStyle/>
          <a:p>
            <a:r>
              <a:rPr lang="en-US" dirty="0"/>
              <a:t>Methods of analysis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24" y="1837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136469" y="2333685"/>
            <a:ext cx="76940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Fisher’s test </a:t>
            </a:r>
            <a:r>
              <a:rPr lang="en-US" sz="2400" dirty="0"/>
              <a:t>to check our preliminary assumptions regarding the importance of the factors for the choice of the strategy.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Logistic regression </a:t>
            </a:r>
            <a:r>
              <a:rPr lang="en-US" sz="2400" dirty="0"/>
              <a:t>to see which factors are more important and ultimately to build a model that describes our strategies in the best way possible.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38270-0F9D-47A2-8E02-21E0B816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Conjugation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Fisher’s test: +-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0.05095</a:t>
            </a:r>
            <a:r>
              <a:rPr lang="en-US" altLang="ru-RU" sz="2200" dirty="0"/>
              <a:t>)</a:t>
            </a:r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5600"/>
            <a:r>
              <a:rPr lang="en-US" sz="2200" dirty="0"/>
              <a:t>	</a:t>
            </a:r>
            <a:r>
              <a:rPr lang="en-US" altLang="ru-RU" sz="2200" dirty="0"/>
              <a:t>*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0.014</a:t>
            </a:r>
            <a:r>
              <a:rPr lang="en-US" altLang="ru-RU" sz="2200" dirty="0"/>
              <a:t>	1%</a:t>
            </a:r>
            <a:endParaRPr lang="ru-RU" altLang="ru-RU" sz="2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6559C13-E6DF-401F-9F87-4BA28FE3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62739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F8C7E3-61FD-47F4-B916-0E015E1F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8793" y="1896295"/>
            <a:ext cx="666749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373290"/>
            <a:ext cx="7424928" cy="1050561"/>
          </a:xfrm>
        </p:spPr>
        <p:txBody>
          <a:bodyPr>
            <a:normAutofit/>
          </a:bodyPr>
          <a:lstStyle/>
          <a:p>
            <a:r>
              <a:rPr lang="en-US" dirty="0"/>
              <a:t>Results: Context position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23038" y="422300"/>
            <a:ext cx="6634163" cy="1889127"/>
            <a:chOff x="919" y="1438"/>
            <a:chExt cx="4179" cy="119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399" y="1943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932" y="1425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377" y="2105"/>
              <a:ext cx="37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endParaRPr lang="ru-RU" sz="2400" dirty="0"/>
            </a:p>
            <a:p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008" y="1443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204051" y="2734849"/>
            <a:ext cx="40494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With ambiguous contexts:</a:t>
            </a:r>
          </a:p>
          <a:p>
            <a:r>
              <a:rPr lang="en-US" sz="2200" dirty="0"/>
              <a:t>Fisher’s test: + (</a:t>
            </a:r>
            <a:r>
              <a:rPr lang="en-US" sz="2200" dirty="0" err="1"/>
              <a:t>pv</a:t>
            </a:r>
            <a:r>
              <a:rPr lang="en-US" sz="2200" dirty="0"/>
              <a:t> = </a:t>
            </a:r>
            <a:r>
              <a:rPr lang="ru-RU" altLang="ru-RU" sz="2200" dirty="0"/>
              <a:t>0.0004691</a:t>
            </a:r>
            <a:r>
              <a:rPr lang="en-US" altLang="ru-RU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Linear regression:</a:t>
            </a:r>
          </a:p>
          <a:p>
            <a:pPr defTabSz="357188"/>
            <a:r>
              <a:rPr lang="en-US" altLang="ru-RU" sz="2200" dirty="0"/>
              <a:t>	***	right</a:t>
            </a:r>
          </a:p>
          <a:p>
            <a:pPr defTabSz="357188"/>
            <a:r>
              <a:rPr lang="en-US" sz="2200" dirty="0"/>
              <a:t>	**		unclear</a:t>
            </a:r>
          </a:p>
          <a:p>
            <a:pPr defTabSz="355600"/>
            <a:r>
              <a:rPr lang="en-US" altLang="ru-RU" sz="2200" dirty="0"/>
              <a:t>	R</a:t>
            </a:r>
            <a:r>
              <a:rPr lang="en-US" altLang="ru-RU" sz="2200" baseline="30000" dirty="0"/>
              <a:t>2</a:t>
            </a:r>
            <a:r>
              <a:rPr lang="en-US" altLang="ru-RU" sz="2200" dirty="0"/>
              <a:t> = </a:t>
            </a:r>
            <a:r>
              <a:rPr lang="ru-RU" altLang="ru-RU" sz="2200" dirty="0"/>
              <a:t>0.054</a:t>
            </a:r>
            <a:r>
              <a:rPr lang="en-US" altLang="ru-RU" sz="2200" dirty="0"/>
              <a:t>	</a:t>
            </a:r>
            <a:r>
              <a:rPr lang="ru-RU" altLang="ru-RU" sz="2200" dirty="0"/>
              <a:t>	</a:t>
            </a:r>
            <a:r>
              <a:rPr lang="en-US" altLang="ru-RU" sz="2200" dirty="0"/>
              <a:t>5%</a:t>
            </a:r>
            <a:endParaRPr lang="ru-RU" altLang="ru-RU" sz="2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47838D-EF07-435C-B37E-0EFBE99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pPr/>
              <a:t>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4542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724</Words>
  <Application>Microsoft Office PowerPoint</Application>
  <PresentationFormat>Экран (4:3)</PresentationFormat>
  <Paragraphs>321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Strategies of choice between substantivation and regular verb usage in the context of ability in Japanese</vt:lpstr>
      <vt:lpstr>Hypothesis </vt:lpstr>
      <vt:lpstr>Research design  </vt:lpstr>
      <vt:lpstr>Data collection method  </vt:lpstr>
      <vt:lpstr>Context position </vt:lpstr>
      <vt:lpstr>Context position </vt:lpstr>
      <vt:lpstr>Methods of analysis </vt:lpstr>
      <vt:lpstr>Results: Conjugation</vt:lpstr>
      <vt:lpstr>Results: Context position</vt:lpstr>
      <vt:lpstr>Results: Context position</vt:lpstr>
      <vt:lpstr>Mixed model</vt:lpstr>
      <vt:lpstr>Simple multi-variable model</vt:lpstr>
      <vt:lpstr>Results: Sex</vt:lpstr>
      <vt:lpstr>Updating the multi-variable model</vt:lpstr>
      <vt:lpstr>Results: Length</vt:lpstr>
      <vt:lpstr>Updating the multi-variable model</vt:lpstr>
      <vt:lpstr>Results: Part of speech</vt:lpstr>
      <vt:lpstr>Updating the multi-variable model</vt:lpstr>
      <vt:lpstr>Results: Positivity and negativity</vt:lpstr>
      <vt:lpstr>Updating the multi-variable model</vt:lpstr>
      <vt:lpstr>Results: Past tense</vt:lpstr>
      <vt:lpstr>Updating the multi-variable model</vt:lpstr>
      <vt:lpstr>Results: Provisional and conditional form </vt:lpstr>
      <vt:lpstr>Updating the multi-variable model</vt:lpstr>
      <vt:lpstr>Results: Question</vt:lpstr>
      <vt:lpstr>Updating the multi-variable model</vt:lpstr>
      <vt:lpstr>Final model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Ekaterina Biryukova</cp:lastModifiedBy>
  <cp:revision>40</cp:revision>
  <dcterms:created xsi:type="dcterms:W3CDTF">2019-02-21T15:01:25Z</dcterms:created>
  <dcterms:modified xsi:type="dcterms:W3CDTF">2019-06-25T10:33:54Z</dcterms:modified>
</cp:coreProperties>
</file>