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5"/>
  </p:notesMasterIdLst>
  <p:sldIdLst>
    <p:sldId id="256" r:id="rId2"/>
    <p:sldId id="272" r:id="rId3"/>
    <p:sldId id="273" r:id="rId4"/>
    <p:sldId id="257" r:id="rId5"/>
    <p:sldId id="258" r:id="rId6"/>
    <p:sldId id="264" r:id="rId7"/>
    <p:sldId id="274" r:id="rId8"/>
    <p:sldId id="275" r:id="rId9"/>
    <p:sldId id="270" r:id="rId10"/>
    <p:sldId id="266" r:id="rId11"/>
    <p:sldId id="267" r:id="rId12"/>
    <p:sldId id="268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2030"/>
    <a:srgbClr val="C02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1" d="100"/>
          <a:sy n="61" d="100"/>
        </p:scale>
        <p:origin x="-118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86AE3-783E-5A41-A6FB-D8F5FF779B64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3DB66-4081-6846-ADC0-BBFA4CA3D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71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“Responses</a:t>
            </a:r>
            <a:r>
              <a:rPr lang="en-US" baseline="0" dirty="0" smtClean="0"/>
              <a:t> to Question 4”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3DB66-4081-6846-ADC0-BBFA4CA3D2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3DB66-4081-6846-ADC0-BBFA4CA3D2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72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3DB66-4081-6846-ADC0-BBFA4CA3D2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58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gray bar that says “other work policies”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3DB66-4081-6846-ADC0-BBFA4CA3D2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98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3DB66-4081-6846-ADC0-BBFA4CA3D2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99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5400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Thursday, January 28,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DLIHorLogo_Snowflake.png"/>
          <p:cNvPicPr>
            <a:picLocks noChangeAspect="1"/>
          </p:cNvPicPr>
          <p:nvPr/>
        </p:nvPicPr>
        <p:blipFill>
          <a:blip r:embed="rId2" cstate="print">
            <a:alphaModFix amt="5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424" y="1180950"/>
            <a:ext cx="4343400" cy="434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22417" y="5817920"/>
            <a:ext cx="4767013" cy="9080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0049-49DE-BC46-AA64-44E83CD06848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B4CB4CFE-26D9-2449-84BC-C9E809BE99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0049-49DE-BC46-AA64-44E83CD06848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B4CB4CFE-26D9-2449-84BC-C9E809BE99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0049-49DE-BC46-AA64-44E83CD06848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B4CB4CFE-26D9-2449-84BC-C9E809BE99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54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0049-49DE-BC46-AA64-44E83CD06848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B4CB4CFE-26D9-2449-84BC-C9E809BE993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DLIHor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225" y="5935871"/>
            <a:ext cx="3455544" cy="8408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 sz="24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>
                <a:solidFill>
                  <a:srgbClr val="404040"/>
                </a:solidFill>
              </a:defRPr>
            </a:lvl1pPr>
            <a:lvl2pPr>
              <a:defRPr sz="24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0049-49DE-BC46-AA64-44E83CD06848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B4CB4CFE-26D9-2449-84BC-C9E809BE99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rgbClr val="8C2710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rgbClr val="8C2710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0049-49DE-BC46-AA64-44E83CD06848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B4CB4CFE-26D9-2449-84BC-C9E809BE99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0049-49DE-BC46-AA64-44E83CD06848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B4CB4CFE-26D9-2449-84BC-C9E809BE99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0049-49DE-BC46-AA64-44E83CD06848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B4CB4CFE-26D9-2449-84BC-C9E809BE99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0049-49DE-BC46-AA64-44E83CD06848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B4CB4CFE-26D9-2449-84BC-C9E809BE99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0049-49DE-BC46-AA64-44E83CD06848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CB4CFE-26D9-2449-84BC-C9E809BE99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9118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76200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DE80049-49DE-BC46-AA64-44E83CD06848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248400" y="6268721"/>
            <a:ext cx="2400300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rgbClr val="18417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Montana Paid Family Leave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20052"/>
            <a:ext cx="6760887" cy="914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Annie Glover, </a:t>
            </a:r>
            <a:r>
              <a:rPr lang="en-US" b="0" dirty="0" smtClean="0"/>
              <a:t>Director of Public Health &amp; Economic Security Initiatives</a:t>
            </a:r>
          </a:p>
          <a:p>
            <a:r>
              <a:rPr lang="en-US" dirty="0" smtClean="0"/>
              <a:t>Barbara Wagner, </a:t>
            </a:r>
            <a:r>
              <a:rPr lang="en-US" b="0" dirty="0" smtClean="0"/>
              <a:t>Chief Economist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51615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2980" y="0"/>
            <a:ext cx="7620000" cy="73377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Messaging Around Paid Leave</a:t>
            </a:r>
            <a:endParaRPr lang="en-US" sz="3200" dirty="0"/>
          </a:p>
        </p:txBody>
      </p:sp>
      <p:pic>
        <p:nvPicPr>
          <p:cNvPr id="7" name="Picture 6" descr="LRP_logotag_RGB[2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421" y="187205"/>
            <a:ext cx="1282612" cy="5465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3773"/>
            <a:ext cx="8482407" cy="548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83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 Public Support for Family-friendly Workplaces</a:t>
            </a:r>
            <a:endParaRPr lang="en-US" dirty="0"/>
          </a:p>
        </p:txBody>
      </p:sp>
      <p:pic>
        <p:nvPicPr>
          <p:cNvPr id="6" name="Picture 5" descr="LRP_logotag_RGB[2]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53885"/>
            <a:ext cx="1312298" cy="5592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064595"/>
            <a:ext cx="7994248" cy="517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1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911877"/>
          </a:xfrm>
        </p:spPr>
        <p:txBody>
          <a:bodyPr/>
          <a:lstStyle/>
          <a:p>
            <a:r>
              <a:rPr lang="en-US" dirty="0" smtClean="0"/>
              <a:t>To Sum Up…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371600"/>
            <a:ext cx="8171903" cy="475456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Women, Democrats, and younger Montanans support paid family leave due to the </a:t>
            </a:r>
            <a:r>
              <a:rPr lang="en-US" sz="2800" dirty="0" smtClean="0">
                <a:solidFill>
                  <a:srgbClr val="8C2710"/>
                </a:solidFill>
              </a:rPr>
              <a:t>positive impacts for children, families, and businesses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Men, Republicans, Independents, and older Montanans support paid family leave as a </a:t>
            </a:r>
            <a:r>
              <a:rPr lang="en-US" sz="2800" dirty="0" smtClean="0">
                <a:solidFill>
                  <a:srgbClr val="8C2710"/>
                </a:solidFill>
              </a:rPr>
              <a:t>benefit for businesses </a:t>
            </a:r>
            <a:r>
              <a:rPr lang="en-US" sz="2800" dirty="0" smtClean="0"/>
              <a:t>when the argument is put in the context of worker shortages.</a:t>
            </a:r>
          </a:p>
          <a:p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Broad support for paid leave policies that </a:t>
            </a:r>
            <a:r>
              <a:rPr lang="en-US" sz="2800" dirty="0" smtClean="0">
                <a:solidFill>
                  <a:srgbClr val="8C2710"/>
                </a:solidFill>
              </a:rPr>
              <a:t>include care for aging/sick relative </a:t>
            </a:r>
            <a:r>
              <a:rPr lang="en-US" sz="2800" dirty="0" smtClean="0"/>
              <a:t>rather than just maternity/paternity leave.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8277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911877"/>
          </a:xfrm>
        </p:spPr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09090" cy="4754563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Design policies that </a:t>
            </a:r>
            <a:r>
              <a:rPr lang="en-US" sz="2800" dirty="0" smtClean="0">
                <a:solidFill>
                  <a:schemeClr val="tx2"/>
                </a:solidFill>
              </a:rPr>
              <a:t>provide paid leave for care of aging parents</a:t>
            </a:r>
            <a:r>
              <a:rPr lang="en-US" sz="2800" dirty="0" smtClean="0"/>
              <a:t>. With aging population, this is a growing demographic.</a:t>
            </a:r>
          </a:p>
          <a:p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Establish and </a:t>
            </a:r>
            <a:r>
              <a:rPr lang="en-US" sz="2800" dirty="0" smtClean="0">
                <a:solidFill>
                  <a:srgbClr val="8C2710"/>
                </a:solidFill>
              </a:rPr>
              <a:t>communicate business case for paid family leave</a:t>
            </a:r>
            <a:r>
              <a:rPr lang="en-US" sz="2800" dirty="0" smtClean="0"/>
              <a:t>. Montana has worker shortages; paid family leave will increase workforce participation. </a:t>
            </a:r>
          </a:p>
          <a:p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8C2710"/>
                </a:solidFill>
              </a:rPr>
              <a:t>Secure business support </a:t>
            </a:r>
            <a:r>
              <a:rPr lang="en-US" sz="2800" dirty="0" smtClean="0"/>
              <a:t>for specific policy options prior to introducing legislation.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270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911877"/>
          </a:xfrm>
        </p:spPr>
        <p:txBody>
          <a:bodyPr/>
          <a:lstStyle/>
          <a:p>
            <a:r>
              <a:rPr lang="en-US" dirty="0" smtClean="0"/>
              <a:t>Montana Project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0863" y="1905065"/>
            <a:ext cx="5266535" cy="3858097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Public Opinion Poll </a:t>
            </a:r>
            <a:br>
              <a:rPr lang="en-US" sz="2800" dirty="0" smtClean="0"/>
            </a:br>
            <a:r>
              <a:rPr lang="en-US" b="0" dirty="0" smtClean="0"/>
              <a:t>Lake Research Partners</a:t>
            </a:r>
          </a:p>
          <a:p>
            <a:endParaRPr lang="en-US" b="0" dirty="0" smtClean="0"/>
          </a:p>
          <a:p>
            <a:r>
              <a:rPr lang="en-US" sz="2800" dirty="0" smtClean="0"/>
              <a:t>Business Opinion Survey</a:t>
            </a:r>
            <a:br>
              <a:rPr lang="en-US" sz="2800" dirty="0" smtClean="0"/>
            </a:br>
            <a:r>
              <a:rPr lang="en-US" b="0" dirty="0" smtClean="0"/>
              <a:t>Montana Department of Labor &amp; Industry</a:t>
            </a:r>
          </a:p>
          <a:p>
            <a:endParaRPr lang="en-US" b="0" dirty="0" smtClean="0"/>
          </a:p>
          <a:p>
            <a:r>
              <a:rPr lang="en-US" sz="2800" dirty="0" smtClean="0"/>
              <a:t>Economic Feasibility Modeling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b="0" dirty="0" smtClean="0"/>
              <a:t>Montana Budget and Policy Center</a:t>
            </a:r>
          </a:p>
          <a:p>
            <a:r>
              <a:rPr lang="en-US" sz="2800" dirty="0" smtClean="0"/>
              <a:t>Public Outreach  </a:t>
            </a:r>
            <a:br>
              <a:rPr lang="en-US" sz="2800" dirty="0" smtClean="0"/>
            </a:br>
            <a:r>
              <a:rPr lang="en-US" b="0" dirty="0" smtClean="0"/>
              <a:t>Montana Budget and Policy Cente</a:t>
            </a:r>
            <a:r>
              <a:rPr lang="en-US" dirty="0" smtClean="0"/>
              <a:t>r</a:t>
            </a:r>
            <a:endParaRPr lang="en-US" dirty="0"/>
          </a:p>
        </p:txBody>
      </p:sp>
      <p:pic>
        <p:nvPicPr>
          <p:cNvPr id="4" name="Picture 3" descr="LRP_logotag_RGB[2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02" y="1905065"/>
            <a:ext cx="1858564" cy="792002"/>
          </a:xfrm>
          <a:prstGeom prst="rect">
            <a:avLst/>
          </a:prstGeom>
        </p:spPr>
      </p:pic>
      <p:pic>
        <p:nvPicPr>
          <p:cNvPr id="5" name="Picture 4" descr="Budget &amp; Policy Center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74" y="4208360"/>
            <a:ext cx="1181223" cy="12870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74" y="3284447"/>
            <a:ext cx="24003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0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20812"/>
            <a:ext cx="7620000" cy="9118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Paid Family Leave Business Survey Methodology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lang="en-US" sz="3400" dirty="0"/>
              <a:t>Montana Department of Labor &amp; Industry</a:t>
            </a:r>
          </a:p>
          <a:p>
            <a:endParaRPr lang="en-US" sz="3400" dirty="0" smtClean="0"/>
          </a:p>
          <a:p>
            <a:pPr marL="342900" indent="-342900">
              <a:buFont typeface="Arial"/>
              <a:buChar char="•"/>
            </a:pPr>
            <a:r>
              <a:rPr lang="en-US" sz="3400" dirty="0" smtClean="0"/>
              <a:t>Survey mailed January 15, 2015 employers (n=2,303)</a:t>
            </a:r>
          </a:p>
          <a:p>
            <a:pPr lvl="1"/>
            <a:r>
              <a:rPr lang="en-US" sz="3400" dirty="0" smtClean="0"/>
              <a:t>Initial Response = 30%</a:t>
            </a:r>
          </a:p>
          <a:p>
            <a:endParaRPr lang="en-US" sz="3400" dirty="0" smtClean="0"/>
          </a:p>
          <a:p>
            <a:pPr marL="342900" indent="-342900">
              <a:buFont typeface="Arial"/>
              <a:buChar char="•"/>
            </a:pPr>
            <a:r>
              <a:rPr lang="en-US" sz="3400" dirty="0" smtClean="0"/>
              <a:t>Second mailing February 23, 2015</a:t>
            </a:r>
          </a:p>
          <a:p>
            <a:pPr lvl="1"/>
            <a:r>
              <a:rPr lang="en-US" sz="3400" dirty="0" smtClean="0"/>
              <a:t>Final response = 45.5%</a:t>
            </a:r>
          </a:p>
          <a:p>
            <a:endParaRPr lang="en-US" sz="3400" dirty="0" smtClean="0"/>
          </a:p>
          <a:p>
            <a:pPr marL="342900" indent="-342900">
              <a:buFont typeface="Arial"/>
              <a:buChar char="•"/>
            </a:pPr>
            <a:r>
              <a:rPr lang="en-US" sz="3400" dirty="0" smtClean="0"/>
              <a:t>Sample randomized from total population of Montana employers stored in Unemployment Insurance Wage Record database.</a:t>
            </a:r>
          </a:p>
          <a:p>
            <a:endParaRPr lang="en-US" sz="3400" dirty="0" smtClean="0"/>
          </a:p>
          <a:p>
            <a:pPr marL="342900" indent="-342900">
              <a:buFont typeface="Arial"/>
              <a:buChar char="•"/>
            </a:pPr>
            <a:r>
              <a:rPr lang="en-US" sz="3400" dirty="0" smtClean="0"/>
              <a:t>Post-stratified for reduced bias and lower variance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0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814" y="455938"/>
            <a:ext cx="8531415" cy="911877"/>
          </a:xfrm>
        </p:spPr>
        <p:txBody>
          <a:bodyPr>
            <a:noAutofit/>
          </a:bodyPr>
          <a:lstStyle/>
          <a:p>
            <a:r>
              <a:rPr lang="en-US" sz="3200" dirty="0" smtClean="0"/>
              <a:t>Business Survey: Family-Friendly Workplaces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31" y="1500456"/>
            <a:ext cx="7398611" cy="472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0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9118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Business Perspectives on Paid Leave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-14242" b="-14242"/>
          <a:stretch>
            <a:fillRect/>
          </a:stretch>
        </p:blipFill>
        <p:spPr>
          <a:xfrm>
            <a:off x="112890" y="1064595"/>
            <a:ext cx="8782802" cy="5480103"/>
          </a:xfrm>
        </p:spPr>
      </p:pic>
    </p:spTree>
    <p:extLst>
      <p:ext uri="{BB962C8B-B14F-4D97-AF65-F5344CB8AC3E}">
        <p14:creationId xmlns:p14="http://schemas.microsoft.com/office/powerpoint/2010/main" val="304205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Business Perspective on Policy Options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2816" y="1335557"/>
            <a:ext cx="4038600" cy="5976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What is the best option?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3FC5-C583-412C-B0BF-50BC360B81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075" y="2064877"/>
            <a:ext cx="4965438" cy="426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1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41684" cy="91187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Public Opinion Poll Methodology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391"/>
            <a:ext cx="7620000" cy="3744832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Survey of 500 adults in Montana 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C</a:t>
            </a:r>
            <a:r>
              <a:rPr lang="en-US" sz="2800" dirty="0" smtClean="0"/>
              <a:t>onducted by telephone using professional interviewers February 4-8, 2015, with 20% of respondents reached on a cell phone.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Final data weighted by age, gender, and region. 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Margin of error is =/-4.4% at the 95% confidence level</a:t>
            </a:r>
          </a:p>
        </p:txBody>
      </p:sp>
      <p:pic>
        <p:nvPicPr>
          <p:cNvPr id="4" name="Picture 3" descr="LRP_logotag_RGB[2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639" y="5006579"/>
            <a:ext cx="3616040" cy="154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6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84" y="258581"/>
            <a:ext cx="8441684" cy="58608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Public Opinion Poll Total Support</a:t>
            </a:r>
            <a:endParaRPr lang="en-US" sz="3200" dirty="0"/>
          </a:p>
        </p:txBody>
      </p:sp>
      <p:pic>
        <p:nvPicPr>
          <p:cNvPr id="4" name="Picture 3" descr="LRP_logotag_RGB[2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358" y="130240"/>
            <a:ext cx="1332679" cy="567903"/>
          </a:xfrm>
          <a:prstGeom prst="rect">
            <a:avLst/>
          </a:prstGeom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9925575"/>
              </p:ext>
            </p:extLst>
          </p:nvPr>
        </p:nvGraphicFramePr>
        <p:xfrm>
          <a:off x="457200" y="893505"/>
          <a:ext cx="8057934" cy="530533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25089"/>
                <a:gridCol w="1397291"/>
                <a:gridCol w="1530444"/>
                <a:gridCol w="1644414"/>
                <a:gridCol w="1660696"/>
              </a:tblGrid>
              <a:tr h="82477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% Total Favor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Maternity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Maternity &amp; Paternity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Maternity/20 </a:t>
                      </a:r>
                      <a:r>
                        <a:rPr lang="en-US" sz="1600" b="0" baseline="0" dirty="0" smtClean="0"/>
                        <a:t>Exception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Maternity &amp; Paternity/20 Exception</a:t>
                      </a:r>
                    </a:p>
                  </a:txBody>
                  <a:tcPr anchor="ctr"/>
                </a:tc>
              </a:tr>
              <a:tr h="379955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TOTAL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66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60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62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62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57041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Men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54</a:t>
                      </a:r>
                      <a:endParaRPr lang="en-US" sz="1800" dirty="0"/>
                    </a:p>
                  </a:txBody>
                  <a:tcPr/>
                </a:tc>
              </a:tr>
              <a:tr h="26364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Women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70</a:t>
                      </a:r>
                    </a:p>
                  </a:txBody>
                  <a:tcPr/>
                </a:tc>
              </a:tr>
              <a:tr h="237685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Under 50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69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57292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Over 50</a:t>
                      </a:r>
                      <a:endParaRPr lang="en-US" sz="18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64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57292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Democrat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82</a:t>
                      </a:r>
                      <a:endParaRPr lang="en-US" sz="1800" dirty="0"/>
                    </a:p>
                  </a:txBody>
                  <a:tcPr/>
                </a:tc>
              </a:tr>
              <a:tr h="357292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Independent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60</a:t>
                      </a:r>
                      <a:endParaRPr lang="en-US" sz="1800" dirty="0"/>
                    </a:p>
                  </a:txBody>
                  <a:tcPr/>
                </a:tc>
              </a:tr>
              <a:tr h="357292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Republican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53</a:t>
                      </a:r>
                      <a:endParaRPr lang="en-US" sz="1800" dirty="0"/>
                    </a:p>
                  </a:txBody>
                  <a:tcPr/>
                </a:tc>
              </a:tr>
              <a:tr h="357292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Child &lt;18</a:t>
                      </a:r>
                      <a:endParaRPr lang="en-US" sz="1800" b="1" dirty="0"/>
                    </a:p>
                  </a:txBody>
                  <a:tcPr>
                    <a:solidFill>
                      <a:srgbClr val="D2D2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69</a:t>
                      </a:r>
                      <a:endParaRPr lang="en-US" sz="1800" dirty="0"/>
                    </a:p>
                  </a:txBody>
                  <a:tcPr>
                    <a:solidFill>
                      <a:srgbClr val="D2D2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60</a:t>
                      </a:r>
                      <a:endParaRPr lang="en-US" sz="1800" dirty="0"/>
                    </a:p>
                  </a:txBody>
                  <a:tcPr>
                    <a:solidFill>
                      <a:srgbClr val="D2D2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65</a:t>
                      </a:r>
                      <a:endParaRPr lang="en-US" sz="1800" dirty="0"/>
                    </a:p>
                  </a:txBody>
                  <a:tcPr>
                    <a:solidFill>
                      <a:srgbClr val="D2D2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58</a:t>
                      </a:r>
                      <a:endParaRPr lang="en-US" sz="1800" dirty="0"/>
                    </a:p>
                  </a:txBody>
                  <a:tcPr>
                    <a:solidFill>
                      <a:srgbClr val="D2D296"/>
                    </a:solidFill>
                  </a:tcPr>
                </a:tc>
              </a:tr>
              <a:tr h="357292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No Child &lt;18</a:t>
                      </a:r>
                      <a:endParaRPr lang="en-US" sz="1800" b="1" dirty="0"/>
                    </a:p>
                  </a:txBody>
                  <a:tcPr>
                    <a:solidFill>
                      <a:srgbClr val="D2D2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65</a:t>
                      </a:r>
                      <a:endParaRPr lang="en-US" sz="1800" dirty="0"/>
                    </a:p>
                  </a:txBody>
                  <a:tcPr>
                    <a:solidFill>
                      <a:srgbClr val="D2D2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60</a:t>
                      </a:r>
                      <a:endParaRPr lang="en-US" sz="1800" dirty="0"/>
                    </a:p>
                  </a:txBody>
                  <a:tcPr>
                    <a:solidFill>
                      <a:srgbClr val="D2D2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60</a:t>
                      </a:r>
                      <a:endParaRPr lang="en-US" sz="1800" dirty="0"/>
                    </a:p>
                  </a:txBody>
                  <a:tcPr>
                    <a:solidFill>
                      <a:srgbClr val="D2D2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63</a:t>
                      </a:r>
                      <a:endParaRPr lang="en-US" sz="1800" dirty="0"/>
                    </a:p>
                  </a:txBody>
                  <a:tcPr>
                    <a:solidFill>
                      <a:srgbClr val="D2D296"/>
                    </a:solidFill>
                  </a:tcPr>
                </a:tc>
              </a:tr>
              <a:tr h="357292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66</a:t>
                      </a:r>
                      <a:endParaRPr lang="en-US" sz="1800" dirty="0"/>
                    </a:p>
                  </a:txBody>
                  <a:tcPr/>
                </a:tc>
              </a:tr>
              <a:tr h="357292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Not 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57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62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7721" y="244202"/>
            <a:ext cx="8755852" cy="5860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Public Support for Paid Leave Policies</a:t>
            </a:r>
            <a:endParaRPr lang="en-US" dirty="0"/>
          </a:p>
        </p:txBody>
      </p:sp>
      <p:pic>
        <p:nvPicPr>
          <p:cNvPr id="5" name="Picture 4" descr="LRP_logotag_RGB[2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52" y="6237556"/>
            <a:ext cx="1266442" cy="53967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21" y="830286"/>
            <a:ext cx="8446507" cy="521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LI Identity">
  <a:themeElements>
    <a:clrScheme name="DLI RGB Correct">
      <a:dk1>
        <a:srgbClr val="184173"/>
      </a:dk1>
      <a:lt1>
        <a:srgbClr val="FFFFFF"/>
      </a:lt1>
      <a:dk2>
        <a:srgbClr val="8C2710"/>
      </a:dk2>
      <a:lt2>
        <a:srgbClr val="CCC197"/>
      </a:lt2>
      <a:accent1>
        <a:srgbClr val="808080"/>
      </a:accent1>
      <a:accent2>
        <a:srgbClr val="5D5D28"/>
      </a:accent2>
      <a:accent3>
        <a:srgbClr val="C2852B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DLI Identity.thmx</Template>
  <TotalTime>2084</TotalTime>
  <Words>424</Words>
  <Application>Microsoft Office PowerPoint</Application>
  <PresentationFormat>On-screen Show (4:3)</PresentationFormat>
  <Paragraphs>120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DLI Identity</vt:lpstr>
      <vt:lpstr>Montana Paid Family Leave Study</vt:lpstr>
      <vt:lpstr>Montana Project Components</vt:lpstr>
      <vt:lpstr>Paid Family Leave Business Survey Methodology</vt:lpstr>
      <vt:lpstr>Business Survey: Family-Friendly Workplaces</vt:lpstr>
      <vt:lpstr>Business Perspectives on Paid Leave</vt:lpstr>
      <vt:lpstr>Business Perspective on Policy Options</vt:lpstr>
      <vt:lpstr>Public Opinion Poll Methodology</vt:lpstr>
      <vt:lpstr>Public Opinion Poll Total Support</vt:lpstr>
      <vt:lpstr>Public Support for Paid Leave Policies</vt:lpstr>
      <vt:lpstr>Messaging Around Paid Leave</vt:lpstr>
      <vt:lpstr>High Public Support for Family-friendly Workplaces</vt:lpstr>
      <vt:lpstr>To Sum Up… </vt:lpstr>
      <vt:lpstr>Recommendations</vt:lpstr>
    </vt:vector>
  </TitlesOfParts>
  <Company>DLI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Montana Paid Family Leave Study</dc:title>
  <dc:creator>Annie Glover</dc:creator>
  <cp:lastModifiedBy>Bedford-Billinghurst, Marzette - WB</cp:lastModifiedBy>
  <cp:revision>18</cp:revision>
  <cp:lastPrinted>2015-09-01T19:28:02Z</cp:lastPrinted>
  <dcterms:created xsi:type="dcterms:W3CDTF">2015-08-26T20:25:28Z</dcterms:created>
  <dcterms:modified xsi:type="dcterms:W3CDTF">2016-01-28T18:22:14Z</dcterms:modified>
</cp:coreProperties>
</file>