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265"/>
    <a:srgbClr val="E57200"/>
    <a:srgbClr val="20558A"/>
    <a:srgbClr val="E5B53A"/>
    <a:srgbClr val="E53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71" autoAdjust="0"/>
  </p:normalViewPr>
  <p:slideViewPr>
    <p:cSldViewPr>
      <p:cViewPr>
        <p:scale>
          <a:sx n="73" d="100"/>
          <a:sy n="73" d="100"/>
        </p:scale>
        <p:origin x="-840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011B2-67C3-4BD8-8907-4D160C60B84A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B48F6-19A0-42D3-B7D4-A059246C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54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1362075"/>
            <a:ext cx="9144000" cy="3998914"/>
          </a:xfrm>
          <a:prstGeom prst="rect">
            <a:avLst/>
          </a:prstGeom>
          <a:solidFill>
            <a:srgbClr val="20558A"/>
          </a:solidFill>
          <a:ln w="9525">
            <a:solidFill>
              <a:srgbClr val="005595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362075"/>
            <a:ext cx="9144000" cy="0"/>
          </a:xfrm>
          <a:prstGeom prst="line">
            <a:avLst/>
          </a:prstGeom>
          <a:ln w="38100">
            <a:solidFill>
              <a:srgbClr val="E5B5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016" y="1892808"/>
            <a:ext cx="6611112" cy="119786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1016" y="3986784"/>
            <a:ext cx="6611112" cy="73152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ORS-NIH-HHS-rgtalign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149" y="5819878"/>
            <a:ext cx="2640476" cy="530352"/>
          </a:xfrm>
          <a:prstGeom prst="rect">
            <a:avLst/>
          </a:prstGeom>
        </p:spPr>
      </p:pic>
      <p:pic>
        <p:nvPicPr>
          <p:cNvPr id="9" name="Picture 8" descr="NIH_OM_Logo_2Colo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" y="457200"/>
            <a:ext cx="2441448" cy="376313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5360988"/>
            <a:ext cx="9144000" cy="0"/>
          </a:xfrm>
          <a:prstGeom prst="line">
            <a:avLst/>
          </a:prstGeom>
          <a:ln w="38100">
            <a:solidFill>
              <a:srgbClr val="E5B5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867400"/>
            <a:ext cx="2474772" cy="3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8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16265"/>
                </a:solidFill>
              </a:defRPr>
            </a:lvl1pPr>
            <a:lvl2pPr>
              <a:defRPr>
                <a:solidFill>
                  <a:srgbClr val="616265"/>
                </a:solidFill>
              </a:defRPr>
            </a:lvl2pPr>
            <a:lvl3pPr>
              <a:defRPr>
                <a:solidFill>
                  <a:srgbClr val="616265"/>
                </a:solidFill>
              </a:defRPr>
            </a:lvl3pPr>
            <a:lvl4pPr>
              <a:defRPr sz="1800">
                <a:solidFill>
                  <a:srgbClr val="616265"/>
                </a:solidFill>
              </a:defRPr>
            </a:lvl4pPr>
            <a:lvl5pPr>
              <a:defRPr sz="1800">
                <a:solidFill>
                  <a:srgbClr val="616265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609A-B74C-4621-AF04-E020DFE8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6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14813"/>
            <a:ext cx="7772400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6162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609A-B74C-4621-AF04-E020DFE8DA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22376" y="2667000"/>
            <a:ext cx="7772400" cy="1499616"/>
          </a:xfrm>
        </p:spPr>
        <p:txBody>
          <a:bodyPr/>
          <a:lstStyle>
            <a:lvl1pPr>
              <a:defRPr>
                <a:solidFill>
                  <a:srgbClr val="20558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9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892040"/>
          </a:xfrm>
        </p:spPr>
        <p:txBody>
          <a:bodyPr/>
          <a:lstStyle>
            <a:lvl1pPr>
              <a:defRPr sz="2800">
                <a:solidFill>
                  <a:srgbClr val="616265"/>
                </a:solidFill>
              </a:defRPr>
            </a:lvl1pPr>
            <a:lvl2pPr>
              <a:defRPr sz="2400">
                <a:solidFill>
                  <a:srgbClr val="616265"/>
                </a:solidFill>
              </a:defRPr>
            </a:lvl2pPr>
            <a:lvl3pPr>
              <a:defRPr sz="2000">
                <a:solidFill>
                  <a:srgbClr val="616265"/>
                </a:solidFill>
              </a:defRPr>
            </a:lvl3pPr>
            <a:lvl4pPr>
              <a:defRPr sz="1800">
                <a:solidFill>
                  <a:srgbClr val="616265"/>
                </a:solidFill>
              </a:defRPr>
            </a:lvl4pPr>
            <a:lvl5pPr>
              <a:defRPr sz="1800">
                <a:solidFill>
                  <a:srgbClr val="616265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892040"/>
          </a:xfrm>
        </p:spPr>
        <p:txBody>
          <a:bodyPr/>
          <a:lstStyle>
            <a:lvl1pPr>
              <a:defRPr sz="2800">
                <a:solidFill>
                  <a:srgbClr val="616265"/>
                </a:solidFill>
              </a:defRPr>
            </a:lvl1pPr>
            <a:lvl2pPr>
              <a:defRPr sz="2400">
                <a:solidFill>
                  <a:srgbClr val="616265"/>
                </a:solidFill>
              </a:defRPr>
            </a:lvl2pPr>
            <a:lvl3pPr>
              <a:defRPr sz="2000">
                <a:solidFill>
                  <a:srgbClr val="616265"/>
                </a:solidFill>
              </a:defRPr>
            </a:lvl3pPr>
            <a:lvl4pPr>
              <a:defRPr sz="1800">
                <a:solidFill>
                  <a:srgbClr val="616265"/>
                </a:solidFill>
              </a:defRPr>
            </a:lvl4pPr>
            <a:lvl5pPr>
              <a:defRPr sz="1800">
                <a:solidFill>
                  <a:srgbClr val="616265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609A-B74C-4621-AF04-E020DFE8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7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1626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0512"/>
            <a:ext cx="4040188" cy="4206240"/>
          </a:xfrm>
        </p:spPr>
        <p:txBody>
          <a:bodyPr/>
          <a:lstStyle>
            <a:lvl1pPr>
              <a:defRPr sz="2400">
                <a:solidFill>
                  <a:srgbClr val="616265"/>
                </a:solidFill>
              </a:defRPr>
            </a:lvl1pPr>
            <a:lvl2pPr>
              <a:defRPr sz="2000">
                <a:solidFill>
                  <a:srgbClr val="616265"/>
                </a:solidFill>
              </a:defRPr>
            </a:lvl2pPr>
            <a:lvl3pPr>
              <a:defRPr sz="1800">
                <a:solidFill>
                  <a:srgbClr val="616265"/>
                </a:solidFill>
              </a:defRPr>
            </a:lvl3pPr>
            <a:lvl4pPr>
              <a:defRPr sz="1600">
                <a:solidFill>
                  <a:srgbClr val="616265"/>
                </a:solidFill>
              </a:defRPr>
            </a:lvl4pPr>
            <a:lvl5pPr>
              <a:defRPr sz="1600">
                <a:solidFill>
                  <a:srgbClr val="61626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1626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10512"/>
            <a:ext cx="4041775" cy="4206240"/>
          </a:xfrm>
        </p:spPr>
        <p:txBody>
          <a:bodyPr/>
          <a:lstStyle>
            <a:lvl1pPr>
              <a:defRPr sz="2400">
                <a:solidFill>
                  <a:srgbClr val="616265"/>
                </a:solidFill>
              </a:defRPr>
            </a:lvl1pPr>
            <a:lvl2pPr>
              <a:defRPr sz="2000">
                <a:solidFill>
                  <a:srgbClr val="616265"/>
                </a:solidFill>
              </a:defRPr>
            </a:lvl2pPr>
            <a:lvl3pPr>
              <a:defRPr sz="1800">
                <a:solidFill>
                  <a:srgbClr val="616265"/>
                </a:solidFill>
              </a:defRPr>
            </a:lvl3pPr>
            <a:lvl4pPr>
              <a:defRPr sz="1600">
                <a:solidFill>
                  <a:srgbClr val="616265"/>
                </a:solidFill>
              </a:defRPr>
            </a:lvl4pPr>
            <a:lvl5pPr>
              <a:defRPr sz="1600">
                <a:solidFill>
                  <a:srgbClr val="61626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609A-B74C-4621-AF04-E020DFE8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can use for imag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609A-B74C-4621-AF04-E020DFE8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9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381000"/>
            <a:ext cx="8229600" cy="5867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347472"/>
          </a:xfrm>
        </p:spPr>
        <p:txBody>
          <a:bodyPr/>
          <a:lstStyle>
            <a:lvl1pPr>
              <a:defRPr>
                <a:solidFill>
                  <a:srgbClr val="E572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47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2999"/>
            <a:ext cx="8229600" cy="489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9120" y="637336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BB609A-B74C-4621-AF04-E020DFE8DA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841248"/>
          </a:xfrm>
          <a:prstGeom prst="rect">
            <a:avLst/>
          </a:prstGeom>
          <a:solidFill>
            <a:srgbClr val="205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248400"/>
            <a:ext cx="9144000" cy="0"/>
          </a:xfrm>
          <a:prstGeom prst="line">
            <a:avLst/>
          </a:prstGeom>
          <a:ln w="38100">
            <a:solidFill>
              <a:srgbClr val="E5B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>
            <a:solidFill>
              <a:srgbClr val="E5B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ORS_Helvetica_Whit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8" y="276941"/>
            <a:ext cx="1755648" cy="256032"/>
          </a:xfrm>
          <a:prstGeom prst="rect">
            <a:avLst/>
          </a:prstGeom>
        </p:spPr>
      </p:pic>
      <p:pic>
        <p:nvPicPr>
          <p:cNvPr id="12" name="Picture 11" descr="NIH_OM_Logo_2Color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8" y="6400800"/>
            <a:ext cx="2254331" cy="3474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3744" y="164592"/>
            <a:ext cx="6172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428" y="6422148"/>
            <a:ext cx="2474772" cy="3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4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R for Non-programmers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Lisa Federer, MLIS, MA, AHIP</a:t>
            </a:r>
          </a:p>
          <a:p>
            <a:r>
              <a:rPr lang="en-US" dirty="0" smtClean="0"/>
              <a:t>Research Data Informationist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8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 and RStudio</a:t>
            </a:r>
          </a:p>
          <a:p>
            <a:pPr lvl="1"/>
            <a:r>
              <a:rPr lang="en-US" dirty="0" smtClean="0"/>
              <a:t>Why R?</a:t>
            </a:r>
          </a:p>
          <a:p>
            <a:pPr lvl="1"/>
            <a:r>
              <a:rPr lang="en-US" dirty="0" smtClean="0"/>
              <a:t>What is RStudio?</a:t>
            </a:r>
          </a:p>
          <a:p>
            <a:pPr lvl="1"/>
            <a:r>
              <a:rPr lang="en-US" dirty="0" smtClean="0"/>
              <a:t>Terminology and syntax</a:t>
            </a:r>
            <a:endParaRPr lang="en-US" dirty="0" smtClean="0"/>
          </a:p>
          <a:p>
            <a:r>
              <a:rPr lang="en-US" dirty="0" smtClean="0"/>
              <a:t>Hands-on practice</a:t>
            </a:r>
          </a:p>
          <a:p>
            <a:pPr lvl="1"/>
            <a:r>
              <a:rPr lang="en-US" dirty="0" smtClean="0"/>
              <a:t>Deciphering error messages and troubleshooting</a:t>
            </a:r>
          </a:p>
          <a:p>
            <a:pPr lvl="1"/>
            <a:r>
              <a:rPr lang="en-US" dirty="0" smtClean="0"/>
              <a:t>Basics of data processing</a:t>
            </a:r>
          </a:p>
          <a:p>
            <a:pPr lvl="1"/>
            <a:r>
              <a:rPr lang="en-US" dirty="0" smtClean="0"/>
              <a:t>Statistical analysis</a:t>
            </a:r>
          </a:p>
          <a:p>
            <a:pPr lvl="1"/>
            <a:r>
              <a:rPr lang="en-US" dirty="0" smtClean="0"/>
              <a:t>Simple data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6106" r="25000"/>
          <a:stretch/>
        </p:blipFill>
        <p:spPr bwMode="auto">
          <a:xfrm>
            <a:off x="838199" y="1295400"/>
            <a:ext cx="744706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23768" y="5638800"/>
            <a:ext cx="4075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command to carry out complex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3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64" t="10714" r="17054" b="25893"/>
          <a:stretch/>
        </p:blipFill>
        <p:spPr bwMode="auto">
          <a:xfrm>
            <a:off x="2209800" y="1034143"/>
            <a:ext cx="4876800" cy="434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69540" y="5638800"/>
            <a:ext cx="495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Easy to share code, which enhances reproducibility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3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pic>
        <p:nvPicPr>
          <p:cNvPr id="4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715000" y="3022419"/>
            <a:ext cx="3255586" cy="26098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5638800"/>
            <a:ext cx="6554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Everything in one places: data processing, analysis, and visualization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290" y="1295400"/>
            <a:ext cx="3738562" cy="2212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29000"/>
            <a:ext cx="5071181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26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RStudio?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6520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27016" y="5638800"/>
            <a:ext cx="471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 (integrated development environment) for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2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the Talk: R terminology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2936" y="52686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Data frame:</a:t>
            </a:r>
            <a:r>
              <a:rPr lang="en-US" dirty="0" smtClean="0"/>
              <a:t> a </a:t>
            </a:r>
            <a:r>
              <a:rPr lang="en-US" dirty="0"/>
              <a:t>list of variables of the same number of rows with unique row </a:t>
            </a:r>
            <a:r>
              <a:rPr lang="en-US" dirty="0" smtClean="0"/>
              <a:t>names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5375" b="38874"/>
          <a:stretch/>
        </p:blipFill>
        <p:spPr bwMode="auto">
          <a:xfrm>
            <a:off x="2410093" y="990600"/>
            <a:ext cx="4297687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2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Talking the Talk: R terminology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20341"/>
            <a:ext cx="12677255" cy="835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72936" y="4419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Function: </a:t>
            </a:r>
            <a:r>
              <a:rPr lang="en-US" dirty="0" smtClean="0"/>
              <a:t>how to tell R what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Talking the Talk: R terminology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20341"/>
            <a:ext cx="12677255" cy="835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72936" y="4419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Argument: </a:t>
            </a:r>
            <a:r>
              <a:rPr lang="en-US" dirty="0" smtClean="0"/>
              <a:t>instructions that specify how a function should be run.</a:t>
            </a:r>
            <a:endParaRPr lang="en-US" dirty="0"/>
          </a:p>
        </p:txBody>
      </p:sp>
      <p:cxnSp>
        <p:nvCxnSpPr>
          <p:cNvPr id="8" name="Elbow Connector 7"/>
          <p:cNvCxnSpPr>
            <a:endCxn id="5" idx="0"/>
          </p:cNvCxnSpPr>
          <p:nvPr/>
        </p:nvCxnSpPr>
        <p:spPr>
          <a:xfrm>
            <a:off x="3352800" y="3352800"/>
            <a:ext cx="1206136" cy="10668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5" idx="0"/>
          </p:cNvCxnSpPr>
          <p:nvPr/>
        </p:nvCxnSpPr>
        <p:spPr>
          <a:xfrm rot="10800000" flipV="1">
            <a:off x="4558936" y="3352800"/>
            <a:ext cx="1765664" cy="10668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24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3FFFE24DEF904DA560A022593E24BE" ma:contentTypeVersion="0" ma:contentTypeDescription="Create a new document." ma:contentTypeScope="" ma:versionID="f073262e416c9a00b53b7476c0ce61a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92FCDF-C8C1-44BD-8B8F-C5DBF56C57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D9F408-D8B6-4352-9C7A-1EDA4904FE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A34BAE0-87F4-4BF9-9501-BDE818854200}">
  <ds:schemaRefs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72</TotalTime>
  <Words>153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Blank</vt:lpstr>
      <vt:lpstr>Introduction to R for Non-programmers</vt:lpstr>
      <vt:lpstr>Course Overview</vt:lpstr>
      <vt:lpstr>Why R?</vt:lpstr>
      <vt:lpstr>Why R?</vt:lpstr>
      <vt:lpstr>Why R?</vt:lpstr>
      <vt:lpstr>What is RStudio?</vt:lpstr>
      <vt:lpstr>Talking the Talk: R terminology</vt:lpstr>
      <vt:lpstr>Talking the Talk: R terminology</vt:lpstr>
      <vt:lpstr>Talking the Talk: R terminology</vt:lpstr>
    </vt:vector>
  </TitlesOfParts>
  <Company>NIH/ORS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for Non-programmers</dc:title>
  <dc:subject>Template</dc:subject>
  <dc:creator>me</dc:creator>
  <cp:keywords>NIH Library, PowerPoint, template</cp:keywords>
  <cp:lastModifiedBy>me</cp:lastModifiedBy>
  <cp:revision>8</cp:revision>
  <dcterms:created xsi:type="dcterms:W3CDTF">2015-04-06T11:45:09Z</dcterms:created>
  <dcterms:modified xsi:type="dcterms:W3CDTF">2015-04-06T12:57:53Z</dcterms:modified>
  <cp:category>Communications</cp:category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0x0101000D3FFFE24DEF904DA560A022593E24BE</vt:lpwstr>
  </property>
</Properties>
</file>