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85" r:id="rId4"/>
    <p:sldId id="286" r:id="rId5"/>
    <p:sldId id="287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57" r:id="rId15"/>
    <p:sldId id="264" r:id="rId16"/>
    <p:sldId id="258" r:id="rId17"/>
  </p:sldIdLst>
  <p:sldSz cx="9144000" cy="5143500" type="screen16x9"/>
  <p:notesSz cx="6858000" cy="9144000"/>
  <p:embeddedFontLst>
    <p:embeddedFont>
      <p:font typeface="Barlow Light" panose="020B0604020202020204" charset="0"/>
      <p:regular r:id="rId19"/>
      <p:bold r:id="rId20"/>
      <p:italic r:id="rId21"/>
      <p:boldItalic r:id="rId22"/>
    </p:embeddedFont>
    <p:embeddedFont>
      <p:font typeface="Barlow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A36"/>
    <a:srgbClr val="FFA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3E4443-8B79-457E-B2AC-B281A2B14155}">
  <a:tblStyle styleId="{5E3E4443-8B79-457E-B2AC-B281A2B141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36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0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89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0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3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0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31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5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4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1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9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Taking the Politics Out of a Pandemic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C0138-843F-4E12-B4C5-C86C617FF500}"/>
              </a:ext>
            </a:extLst>
          </p:cNvPr>
          <p:cNvSpPr txBox="1"/>
          <p:nvPr/>
        </p:nvSpPr>
        <p:spPr>
          <a:xfrm>
            <a:off x="685800" y="3601775"/>
            <a:ext cx="498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Kathryn Bondy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>
            <a:spLocks noGrp="1"/>
          </p:cNvSpPr>
          <p:nvPr>
            <p:ph type="subTitle" idx="4294967295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635;p26">
            <a:extLst>
              <a:ext uri="{FF2B5EF4-FFF2-40B4-BE49-F238E27FC236}">
                <a16:creationId xmlns:a16="http://schemas.microsoft.com/office/drawing/2014/main" id="{E1020229-AE24-4E15-A35E-0DB2FF3631D4}"/>
              </a:ext>
            </a:extLst>
          </p:cNvPr>
          <p:cNvSpPr txBox="1">
            <a:spLocks/>
          </p:cNvSpPr>
          <p:nvPr/>
        </p:nvSpPr>
        <p:spPr>
          <a:xfrm>
            <a:off x="669909" y="-37837"/>
            <a:ext cx="7512900" cy="45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>
                <a:solidFill>
                  <a:srgbClr val="FFAD1D"/>
                </a:solidFill>
              </a:rPr>
              <a:t>Time Lapse of Mask Usage and Percent Positivity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95ABB-275D-4C4C-AA99-0D5C67F7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2" y="988196"/>
            <a:ext cx="3596592" cy="1906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CC37B-3C19-4292-9E05-F0AA36154E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055" y="2894543"/>
            <a:ext cx="3346105" cy="1964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260C4-BF4B-4B9B-B39C-A9CC6F01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922552"/>
            <a:ext cx="3846787" cy="2000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7264B-D8A7-4C33-9993-BF268B872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2922559"/>
            <a:ext cx="3544089" cy="2076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31C88B-B4BF-4540-96B1-54F7B92C8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853" y="45198"/>
            <a:ext cx="1583251" cy="877354"/>
          </a:xfrm>
          <a:prstGeom prst="rect">
            <a:avLst/>
          </a:prstGeom>
          <a:solidFill>
            <a:srgbClr val="FFAD1D"/>
          </a:solidFill>
        </p:spPr>
      </p:pic>
    </p:spTree>
    <p:extLst>
      <p:ext uri="{BB962C8B-B14F-4D97-AF65-F5344CB8AC3E}">
        <p14:creationId xmlns:p14="http://schemas.microsoft.com/office/powerpoint/2010/main" val="309813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>
            <a:spLocks noGrp="1"/>
          </p:cNvSpPr>
          <p:nvPr>
            <p:ph type="subTitle" idx="4294967295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Whoa! That’s a big number, aren’t you proud?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635;p26">
            <a:extLst>
              <a:ext uri="{FF2B5EF4-FFF2-40B4-BE49-F238E27FC236}">
                <a16:creationId xmlns:a16="http://schemas.microsoft.com/office/drawing/2014/main" id="{E1020229-AE24-4E15-A35E-0DB2FF3631D4}"/>
              </a:ext>
            </a:extLst>
          </p:cNvPr>
          <p:cNvSpPr txBox="1">
            <a:spLocks/>
          </p:cNvSpPr>
          <p:nvPr/>
        </p:nvSpPr>
        <p:spPr>
          <a:xfrm>
            <a:off x="669909" y="-37837"/>
            <a:ext cx="7512900" cy="45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>
                <a:solidFill>
                  <a:srgbClr val="FFAD1D"/>
                </a:solidFill>
              </a:rPr>
              <a:t>Time Lapse of Mask Usage and Percent Positivity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1C88B-B4BF-4540-96B1-54F7B92C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53" y="45198"/>
            <a:ext cx="1583251" cy="877354"/>
          </a:xfrm>
          <a:prstGeom prst="rect">
            <a:avLst/>
          </a:prstGeom>
          <a:solidFill>
            <a:srgbClr val="FFAD1D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239A-3848-4F37-B11E-775E2C91FF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268" y="2922559"/>
            <a:ext cx="3482092" cy="2076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396D4-D1B1-48EE-9B28-750E72CC3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844203"/>
            <a:ext cx="3733275" cy="191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1714E-6806-4293-85B3-304D4D458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2840050"/>
            <a:ext cx="3733274" cy="217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379FC-BE88-4A2F-B9BD-568FF901A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64" y="815347"/>
            <a:ext cx="3765869" cy="19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9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>
            <a:spLocks noGrp="1"/>
          </p:cNvSpPr>
          <p:nvPr>
            <p:ph type="subTitle" idx="4294967295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635;p26">
            <a:extLst>
              <a:ext uri="{FF2B5EF4-FFF2-40B4-BE49-F238E27FC236}">
                <a16:creationId xmlns:a16="http://schemas.microsoft.com/office/drawing/2014/main" id="{E1020229-AE24-4E15-A35E-0DB2FF3631D4}"/>
              </a:ext>
            </a:extLst>
          </p:cNvPr>
          <p:cNvSpPr txBox="1">
            <a:spLocks/>
          </p:cNvSpPr>
          <p:nvPr/>
        </p:nvSpPr>
        <p:spPr>
          <a:xfrm>
            <a:off x="669909" y="-37837"/>
            <a:ext cx="7512900" cy="45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>
                <a:solidFill>
                  <a:srgbClr val="FFAD1D"/>
                </a:solidFill>
              </a:rPr>
              <a:t>Time Lapse of Mask Usage and Percent Positivity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1C88B-B4BF-4540-96B1-54F7B92C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53" y="45198"/>
            <a:ext cx="1583251" cy="877354"/>
          </a:xfrm>
          <a:prstGeom prst="rect">
            <a:avLst/>
          </a:prstGeom>
          <a:solidFill>
            <a:srgbClr val="FFAD1D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B0E2F-9B52-4756-9593-E9EA7487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7" y="844202"/>
            <a:ext cx="3617812" cy="1910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C5A5C-FDEA-4FDE-BE83-0E6776DE5F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278" y="2840050"/>
            <a:ext cx="3604081" cy="217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17867-BA85-4A0A-88BF-9814D6C2F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643" y="824124"/>
            <a:ext cx="3196647" cy="1930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3F6EB-CF5E-4EC7-BD79-92E771249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840050"/>
            <a:ext cx="3556701" cy="21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Top 7 Percent Positivity Rates </a:t>
            </a:r>
            <a:endParaRPr dirty="0"/>
          </a:p>
        </p:txBody>
      </p:sp>
      <p:graphicFrame>
        <p:nvGraphicFramePr>
          <p:cNvPr id="628" name="Google Shape;628;p25"/>
          <p:cNvGraphicFramePr/>
          <p:nvPr>
            <p:extLst>
              <p:ext uri="{D42A27DB-BD31-4B8C-83A1-F6EECF244321}">
                <p14:modId xmlns:p14="http://schemas.microsoft.com/office/powerpoint/2010/main" val="812851666"/>
              </p:ext>
            </p:extLst>
          </p:nvPr>
        </p:nvGraphicFramePr>
        <p:xfrm>
          <a:off x="1065749" y="1429348"/>
          <a:ext cx="7359345" cy="3230800"/>
        </p:xfrm>
        <a:graphic>
          <a:graphicData uri="http://schemas.openxmlformats.org/drawingml/2006/table">
            <a:tbl>
              <a:tblPr>
                <a:noFill/>
                <a:tableStyleId>{5E3E4443-8B79-457E-B2AC-B281A2B14155}</a:tableStyleId>
              </a:tblPr>
              <a:tblGrid>
                <a:gridCol w="142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Red State Vs. Blue State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Percent Positivity Rate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Masks Required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Arizona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0.19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Florida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0.13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South Carolina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0.13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Alabama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0.12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5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Georgia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0.12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8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Mississippi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0.12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1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72A36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Idaho</a:t>
                      </a:r>
                      <a:endParaRPr sz="1100" b="1" dirty="0">
                        <a:solidFill>
                          <a:srgbClr val="272A36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0.11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98254"/>
                  </a:ext>
                </a:extLst>
              </a:tr>
            </a:tbl>
          </a:graphicData>
        </a:graphic>
      </p:graphicFrame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62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Mask Requirements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States that lagged in mask requirements have seen increases in their numbers of cases. The states with the top rates do not require mask usage.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Presentation of Data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Once you reorganize the data to showcase positivity rates vs. cumulative numbers </a:t>
            </a:r>
            <a:r>
              <a:rPr lang="en-US" sz="1200" i="1" dirty="0"/>
              <a:t>[which adjust for population and testing availability], </a:t>
            </a:r>
            <a:r>
              <a:rPr lang="en-US" sz="1200" dirty="0"/>
              <a:t>you see a very different picture. </a:t>
            </a:r>
            <a:endParaRPr dirty="0"/>
          </a:p>
        </p:txBody>
      </p:sp>
      <p:sp>
        <p:nvSpPr>
          <p:cNvPr id="524" name="Google Shape;524;p14"/>
          <p:cNvSpPr txBox="1">
            <a:spLocks noGrp="1"/>
          </p:cNvSpPr>
          <p:nvPr>
            <p:ph type="body" idx="2"/>
          </p:nvPr>
        </p:nvSpPr>
        <p:spPr>
          <a:xfrm>
            <a:off x="988500" y="3524925"/>
            <a:ext cx="75159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</a:rPr>
              <a:t>Conclusion: </a:t>
            </a:r>
            <a:r>
              <a:rPr lang="en-US" sz="1200" b="1" dirty="0">
                <a:solidFill>
                  <a:srgbClr val="272A36"/>
                </a:solidFill>
              </a:rPr>
              <a:t>This pandemic is not a “Blue State” problem, and the data shows if anything it is the opposite. The cases have to do with policy and geographic spread, not with politics.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sp>
        <p:nvSpPr>
          <p:cNvPr id="586" name="Google Shape;586;p21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Data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Difficult to find one source that shows </a:t>
            </a:r>
            <a:r>
              <a:rPr lang="en-US" dirty="0"/>
              <a:t>all</a:t>
            </a:r>
            <a:r>
              <a:rPr lang="en" dirty="0"/>
              <a:t> the relevant data. Data had to be pieced together from different sources.</a:t>
            </a:r>
            <a:endParaRPr dirty="0"/>
          </a:p>
        </p:txBody>
      </p:sp>
      <p:sp>
        <p:nvSpPr>
          <p:cNvPr id="587" name="Google Shape;587;p21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Additional Questions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is affecting this data other than mask requirements?</a:t>
            </a:r>
          </a:p>
          <a:p>
            <a:pPr marL="285750" indent="-285750"/>
            <a:r>
              <a:rPr lang="en" dirty="0"/>
              <a:t>Compliance</a:t>
            </a:r>
          </a:p>
          <a:p>
            <a:pPr marL="285750" indent="-285750"/>
            <a:r>
              <a:rPr lang="en" dirty="0"/>
              <a:t>Deaths</a:t>
            </a:r>
          </a:p>
          <a:p>
            <a:pPr marL="285750" indent="-285750"/>
            <a:r>
              <a:rPr lang="en" dirty="0"/>
              <a:t>Beliefs</a:t>
            </a:r>
            <a:endParaRPr dirty="0"/>
          </a:p>
        </p:txBody>
      </p:sp>
      <p:sp>
        <p:nvSpPr>
          <p:cNvPr id="588" name="Google Shape;588;p21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Continued Research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Many states have enacted mask requirements since July 15</a:t>
            </a:r>
            <a:r>
              <a:rPr lang="en-US" baseline="30000" dirty="0"/>
              <a:t>th</a:t>
            </a:r>
            <a:r>
              <a:rPr lang="en-US" dirty="0"/>
              <a:t> – how will this affect the numbers?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091417" y="1953924"/>
            <a:ext cx="16623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Is the pandemic really a “blue state problem”?</a:t>
            </a:r>
            <a:endParaRPr dirty="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2264393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Percent Positivty Vs. Cumulative Cases</a:t>
            </a:r>
            <a:endParaRPr sz="10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5918338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Red state Vs. Blue State Mask Requirements</a:t>
            </a:r>
            <a:endParaRPr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6831862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Red States are enacting similar policies now that the virus has spread</a:t>
            </a:r>
            <a:endParaRPr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004895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Red states were slower to enact policies</a:t>
            </a:r>
            <a:endParaRPr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3177917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Earlier Months = Blue</a:t>
            </a:r>
            <a:br>
              <a:rPr lang="en-US" sz="12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-US" sz="12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Today = Red</a:t>
            </a:r>
            <a:endParaRPr sz="12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1350951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50% more Red States than Blue States are over 10%</a:t>
            </a:r>
            <a:endParaRPr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17" name="Google Shape;617;p24"/>
          <p:cNvCxnSpPr>
            <a:stCxn id="610" idx="2"/>
            <a:endCxn id="612" idx="0"/>
          </p:cNvCxnSpPr>
          <p:nvPr/>
        </p:nvCxnSpPr>
        <p:spPr>
          <a:xfrm rot="-5400000" flipH="1">
            <a:off x="5623817" y="1731174"/>
            <a:ext cx="424500" cy="1827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8" name="Google Shape;618;p24"/>
          <p:cNvCxnSpPr>
            <a:stCxn id="611" idx="0"/>
            <a:endCxn id="610" idx="2"/>
          </p:cNvCxnSpPr>
          <p:nvPr/>
        </p:nvCxnSpPr>
        <p:spPr>
          <a:xfrm rot="-5400000">
            <a:off x="3796793" y="1731312"/>
            <a:ext cx="424500" cy="1827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9" name="Google Shape;619;p24"/>
          <p:cNvCxnSpPr>
            <a:stCxn id="611" idx="2"/>
            <a:endCxn id="615" idx="0"/>
          </p:cNvCxnSpPr>
          <p:nvPr/>
        </p:nvCxnSpPr>
        <p:spPr>
          <a:xfrm rot="-5400000" flipH="1">
            <a:off x="3374693" y="3056412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0" name="Google Shape;620;p24"/>
          <p:cNvCxnSpPr>
            <a:stCxn id="616" idx="0"/>
            <a:endCxn id="611" idx="2"/>
          </p:cNvCxnSpPr>
          <p:nvPr/>
        </p:nvCxnSpPr>
        <p:spPr>
          <a:xfrm rot="-5400000">
            <a:off x="2461251" y="3056270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24"/>
          <p:cNvCxnSpPr>
            <a:stCxn id="612" idx="2"/>
            <a:endCxn id="613" idx="0"/>
          </p:cNvCxnSpPr>
          <p:nvPr/>
        </p:nvCxnSpPr>
        <p:spPr>
          <a:xfrm rot="-5400000" flipH="1">
            <a:off x="7028638" y="3056412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2" name="Google Shape;622;p24"/>
          <p:cNvCxnSpPr>
            <a:stCxn id="614" idx="0"/>
            <a:endCxn id="612" idx="2"/>
          </p:cNvCxnSpPr>
          <p:nvPr/>
        </p:nvCxnSpPr>
        <p:spPr>
          <a:xfrm rot="-5400000">
            <a:off x="6115195" y="3056270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97B0BCD-A699-4965-A3F2-652BBD13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Percent Positivty Vs. Cumulative Cases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318000"/>
            <a:ext cx="7376666" cy="3474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Later testing leads to lower cumulative cases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Needed the positive vs. negative cases per state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3% margin for false positives, source within 5% Confidence Interval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Utilized: CDC daily data of cases by state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57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State Vs. Blue State  Mask Requirements 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4" y="1318001"/>
            <a:ext cx="7304479" cy="3474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dirty="0"/>
              <a:t>When did states enact mask requirements?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dirty="0"/>
              <a:t>Do slower-to-react states have higher positivity rates?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000" dirty="0"/>
              <a:t>Do Blue States and Red States have policies in place?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000" dirty="0"/>
              <a:t>Utilized: New York Times Data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5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 Up</a:t>
            </a:r>
            <a:endParaRPr dirty="0"/>
          </a:p>
        </p:txBody>
      </p:sp>
      <p:sp>
        <p:nvSpPr>
          <p:cNvPr id="698" name="Google Shape;698;p30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Positivity Rate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data was presented as positive cases vs. negative cases, needed to be transformed to percent.</a:t>
            </a:r>
            <a:endParaRPr sz="1200" dirty="0"/>
          </a:p>
        </p:txBody>
      </p:sp>
      <p:sp>
        <p:nvSpPr>
          <p:cNvPr id="699" name="Google Shape;699;p30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Contiguous US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Better picture of the spread as borders touch.</a:t>
            </a:r>
            <a:endParaRPr sz="1200" dirty="0"/>
          </a:p>
        </p:txBody>
      </p:sp>
      <p:sp>
        <p:nvSpPr>
          <p:cNvPr id="700" name="Google Shape;700;p30"/>
          <p:cNvSpPr txBox="1">
            <a:spLocks noGrp="1"/>
          </p:cNvSpPr>
          <p:nvPr>
            <p:ph type="body" idx="3"/>
          </p:nvPr>
        </p:nvSpPr>
        <p:spPr>
          <a:xfrm>
            <a:off x="6247000" y="1599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Geometry Merge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Geopandas uses geometry to map out the states. Merged the geometry of the states with corona cases.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body" idx="1"/>
          </p:nvPr>
        </p:nvSpPr>
        <p:spPr>
          <a:xfrm>
            <a:off x="1165875" y="3123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Create Boolean Variables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Boolean variables for whether a state required masks and if it was a Blue State or Red State.</a:t>
            </a:r>
            <a:endParaRPr sz="1200" dirty="0"/>
          </a:p>
        </p:txBody>
      </p:sp>
      <p:sp>
        <p:nvSpPr>
          <p:cNvPr id="703" name="Google Shape;703;p30"/>
          <p:cNvSpPr txBox="1">
            <a:spLocks noGrp="1"/>
          </p:cNvSpPr>
          <p:nvPr>
            <p:ph type="body" idx="2"/>
          </p:nvPr>
        </p:nvSpPr>
        <p:spPr>
          <a:xfrm>
            <a:off x="3706438" y="3123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% Positive by Time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Broke down the positivity rate at different junctures to create a timelapse. </a:t>
            </a:r>
            <a:endParaRPr sz="1200" dirty="0"/>
          </a:p>
        </p:txBody>
      </p:sp>
      <p:sp>
        <p:nvSpPr>
          <p:cNvPr id="704" name="Google Shape;704;p30"/>
          <p:cNvSpPr txBox="1">
            <a:spLocks noGrp="1"/>
          </p:cNvSpPr>
          <p:nvPr>
            <p:ph type="body" idx="3"/>
          </p:nvPr>
        </p:nvSpPr>
        <p:spPr>
          <a:xfrm>
            <a:off x="6247000" y="3123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Mask Requirements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Broke down when states required masks at different junctures to create a </a:t>
            </a:r>
            <a:r>
              <a:rPr lang="en-US" sz="1200" dirty="0" err="1"/>
              <a:t>timelapse</a:t>
            </a:r>
            <a:r>
              <a:rPr lang="en-US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13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>
            <a:spLocks noGrp="1"/>
          </p:cNvSpPr>
          <p:nvPr>
            <p:ph type="title" idx="4294967295"/>
          </p:nvPr>
        </p:nvSpPr>
        <p:spPr>
          <a:xfrm>
            <a:off x="991525" y="195492"/>
            <a:ext cx="7512900" cy="4582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D1D"/>
                </a:solidFill>
              </a:rPr>
              <a:t># of Coronavirus Cases per State Vs. Percent Positivity </a:t>
            </a:r>
            <a:r>
              <a:rPr lang="en" dirty="0"/>
              <a:t>ps</a:t>
            </a:r>
            <a:endParaRPr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819A4-7FB9-486E-8E90-D2F84098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3" y="1708982"/>
            <a:ext cx="4014970" cy="2103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83B179-22A4-451E-A4E5-205B3EFC9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911" y="1722017"/>
            <a:ext cx="4201884" cy="21030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CE754E-E0D6-454A-A758-35C9AB87A39A}"/>
              </a:ext>
            </a:extLst>
          </p:cNvPr>
          <p:cNvCxnSpPr/>
          <p:nvPr/>
        </p:nvCxnSpPr>
        <p:spPr>
          <a:xfrm flipH="1">
            <a:off x="3134185" y="990074"/>
            <a:ext cx="807194" cy="599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83CA35-0912-4C74-92C7-443E19BB47CD}"/>
              </a:ext>
            </a:extLst>
          </p:cNvPr>
          <p:cNvSpPr txBox="1"/>
          <p:nvPr/>
        </p:nvSpPr>
        <p:spPr>
          <a:xfrm>
            <a:off x="4023360" y="728464"/>
            <a:ext cx="3966604" cy="523220"/>
          </a:xfrm>
          <a:prstGeom prst="rect">
            <a:avLst/>
          </a:prstGeom>
          <a:solidFill>
            <a:srgbClr val="FFAD1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A36"/>
                </a:solidFill>
              </a:rPr>
              <a:t>This is the number being commonly presented - does not consider available tests, or spikes.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7D0A2-9750-434A-AB6F-A301EF41B7ED}"/>
              </a:ext>
            </a:extLst>
          </p:cNvPr>
          <p:cNvCxnSpPr>
            <a:cxnSpLocks/>
          </p:cNvCxnSpPr>
          <p:nvPr/>
        </p:nvCxnSpPr>
        <p:spPr>
          <a:xfrm flipV="1">
            <a:off x="5374090" y="3782919"/>
            <a:ext cx="670408" cy="632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AEA531-1ECC-4EDA-9928-7E778E56748B}"/>
              </a:ext>
            </a:extLst>
          </p:cNvPr>
          <p:cNvSpPr txBox="1"/>
          <p:nvPr/>
        </p:nvSpPr>
        <p:spPr>
          <a:xfrm>
            <a:off x="990076" y="4282394"/>
            <a:ext cx="4313445" cy="523220"/>
          </a:xfrm>
          <a:prstGeom prst="rect">
            <a:avLst/>
          </a:prstGeom>
          <a:solidFill>
            <a:srgbClr val="FFAD1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A36"/>
                </a:solidFill>
              </a:rPr>
              <a:t>This number shows the actual growth in cases, and accounts for potential lack of available testing.</a:t>
            </a:r>
          </a:p>
        </p:txBody>
      </p:sp>
    </p:spTree>
    <p:extLst>
      <p:ext uri="{BB962C8B-B14F-4D97-AF65-F5344CB8AC3E}">
        <p14:creationId xmlns:p14="http://schemas.microsoft.com/office/powerpoint/2010/main" val="95039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>
            <a:spLocks noGrp="1"/>
          </p:cNvSpPr>
          <p:nvPr>
            <p:ph type="subTitle" idx="4294967295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635;p26">
            <a:extLst>
              <a:ext uri="{FF2B5EF4-FFF2-40B4-BE49-F238E27FC236}">
                <a16:creationId xmlns:a16="http://schemas.microsoft.com/office/drawing/2014/main" id="{E1020229-AE24-4E15-A35E-0DB2FF3631D4}"/>
              </a:ext>
            </a:extLst>
          </p:cNvPr>
          <p:cNvSpPr txBox="1">
            <a:spLocks/>
          </p:cNvSpPr>
          <p:nvPr/>
        </p:nvSpPr>
        <p:spPr>
          <a:xfrm>
            <a:off x="991525" y="-37837"/>
            <a:ext cx="7512900" cy="45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>
                <a:solidFill>
                  <a:srgbClr val="FFAD1D"/>
                </a:solidFill>
              </a:rPr>
              <a:t>Red States Vs. Blue States Over 10% Positvity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32389-C6AC-4260-B615-349991D1CF19}"/>
              </a:ext>
            </a:extLst>
          </p:cNvPr>
          <p:cNvCxnSpPr/>
          <p:nvPr/>
        </p:nvCxnSpPr>
        <p:spPr>
          <a:xfrm flipH="1">
            <a:off x="3134185" y="990074"/>
            <a:ext cx="807194" cy="599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DFB863-5104-408E-94AC-4484D3D6852A}"/>
              </a:ext>
            </a:extLst>
          </p:cNvPr>
          <p:cNvSpPr txBox="1"/>
          <p:nvPr/>
        </p:nvSpPr>
        <p:spPr>
          <a:xfrm>
            <a:off x="4023360" y="728464"/>
            <a:ext cx="3966604" cy="307777"/>
          </a:xfrm>
          <a:prstGeom prst="rect">
            <a:avLst/>
          </a:prstGeom>
          <a:solidFill>
            <a:srgbClr val="272A3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 States Vs. Blue States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684C9-0EB8-4413-BB43-BCAD52A6A563}"/>
              </a:ext>
            </a:extLst>
          </p:cNvPr>
          <p:cNvSpPr txBox="1"/>
          <p:nvPr/>
        </p:nvSpPr>
        <p:spPr>
          <a:xfrm>
            <a:off x="933321" y="4282394"/>
            <a:ext cx="4313445" cy="307777"/>
          </a:xfrm>
          <a:prstGeom prst="rect">
            <a:avLst/>
          </a:prstGeom>
          <a:solidFill>
            <a:srgbClr val="272A3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 Red States Over 10% Vs. 4 Blue States Over 10%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02BC9-5C7C-4001-854F-E7DE180B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6" y="1644321"/>
            <a:ext cx="4052055" cy="2245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6C38F-DB54-4978-A534-EC0594B97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911" y="1644321"/>
            <a:ext cx="3933825" cy="2266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1CF5DB-9E82-44D5-9468-AAFD003FC0DA}"/>
              </a:ext>
            </a:extLst>
          </p:cNvPr>
          <p:cNvCxnSpPr>
            <a:cxnSpLocks/>
          </p:cNvCxnSpPr>
          <p:nvPr/>
        </p:nvCxnSpPr>
        <p:spPr>
          <a:xfrm flipV="1">
            <a:off x="5386702" y="3782919"/>
            <a:ext cx="670408" cy="632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>
            <a:spLocks noGrp="1"/>
          </p:cNvSpPr>
          <p:nvPr>
            <p:ph type="title" idx="4294967295"/>
          </p:nvPr>
        </p:nvSpPr>
        <p:spPr>
          <a:xfrm>
            <a:off x="991525" y="195492"/>
            <a:ext cx="7512900" cy="4582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D1D"/>
                </a:solidFill>
              </a:rPr>
              <a:t># of Coronavirus Cases per State Vs. Percent Positivity </a:t>
            </a:r>
            <a:r>
              <a:rPr lang="en" dirty="0"/>
              <a:t>ps</a:t>
            </a:r>
            <a:endParaRPr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EA531-1ECC-4EDA-9928-7E778E56748B}"/>
              </a:ext>
            </a:extLst>
          </p:cNvPr>
          <p:cNvSpPr txBox="1"/>
          <p:nvPr/>
        </p:nvSpPr>
        <p:spPr>
          <a:xfrm>
            <a:off x="990076" y="4282394"/>
            <a:ext cx="4384014" cy="738664"/>
          </a:xfrm>
          <a:prstGeom prst="rect">
            <a:avLst/>
          </a:prstGeom>
          <a:solidFill>
            <a:srgbClr val="FFAD1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A36"/>
                </a:solidFill>
              </a:rPr>
              <a:t>Mask usage as of July 15, 2020 now reflects a mix of Red State and Blue State requirements, however, there are still 50% more Blue States than Red States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8D29D-5443-478B-B59D-96B9D6DEF16D}"/>
              </a:ext>
            </a:extLst>
          </p:cNvPr>
          <p:cNvCxnSpPr/>
          <p:nvPr/>
        </p:nvCxnSpPr>
        <p:spPr>
          <a:xfrm flipH="1">
            <a:off x="3134185" y="990074"/>
            <a:ext cx="807194" cy="599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817B2-E712-4D9C-BAEC-E19DF2874F09}"/>
              </a:ext>
            </a:extLst>
          </p:cNvPr>
          <p:cNvSpPr txBox="1"/>
          <p:nvPr/>
        </p:nvSpPr>
        <p:spPr>
          <a:xfrm>
            <a:off x="4023360" y="728464"/>
            <a:ext cx="3966604" cy="307777"/>
          </a:xfrm>
          <a:prstGeom prst="rect">
            <a:avLst/>
          </a:prstGeom>
          <a:solidFill>
            <a:srgbClr val="FFAD1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A36"/>
                </a:solidFill>
              </a:rPr>
              <a:t>Red States Vs. Blue States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22BBD2-EADA-41F7-B739-AEF784EE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6" y="1644321"/>
            <a:ext cx="4052055" cy="2245436"/>
          </a:xfrm>
          <a:prstGeom prst="rect">
            <a:avLst/>
          </a:prstGeom>
          <a:solidFill>
            <a:srgbClr val="FFAD1D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1E9BF-7201-46AE-90E8-7EC21A35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927" y="1644320"/>
            <a:ext cx="4034251" cy="22454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7D0A2-9750-434A-AB6F-A301EF41B7ED}"/>
              </a:ext>
            </a:extLst>
          </p:cNvPr>
          <p:cNvCxnSpPr>
            <a:cxnSpLocks/>
          </p:cNvCxnSpPr>
          <p:nvPr/>
        </p:nvCxnSpPr>
        <p:spPr>
          <a:xfrm flipV="1">
            <a:off x="5583106" y="3650277"/>
            <a:ext cx="670408" cy="632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>
            <a:spLocks noGrp="1"/>
          </p:cNvSpPr>
          <p:nvPr>
            <p:ph type="subTitle" idx="4294967295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Whoa! That’s a big number, aren’t you proud?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635;p26">
            <a:extLst>
              <a:ext uri="{FF2B5EF4-FFF2-40B4-BE49-F238E27FC236}">
                <a16:creationId xmlns:a16="http://schemas.microsoft.com/office/drawing/2014/main" id="{E1020229-AE24-4E15-A35E-0DB2FF3631D4}"/>
              </a:ext>
            </a:extLst>
          </p:cNvPr>
          <p:cNvSpPr txBox="1">
            <a:spLocks/>
          </p:cNvSpPr>
          <p:nvPr/>
        </p:nvSpPr>
        <p:spPr>
          <a:xfrm>
            <a:off x="682523" y="-37837"/>
            <a:ext cx="7512900" cy="45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>
                <a:solidFill>
                  <a:srgbClr val="FFAD1D"/>
                </a:solidFill>
              </a:rPr>
              <a:t>Time Lapse of Mask Usage and Percent Positivity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17EEDD-A749-4470-836D-EB1EE014AA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223" y="2963916"/>
            <a:ext cx="3635181" cy="2079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A1ED57-2042-4E01-917A-E3E026E0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23" y="943783"/>
            <a:ext cx="3690565" cy="1906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213E7-ED7E-4A69-9E2F-DD2965E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43783"/>
            <a:ext cx="3635181" cy="1906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2E0096-BA4F-426E-AF63-4BACF0C1E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2963916"/>
            <a:ext cx="3635181" cy="2181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6A8795-39B1-421A-B7EA-5224F1911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873" y="45197"/>
            <a:ext cx="1416231" cy="784801"/>
          </a:xfrm>
          <a:prstGeom prst="rect">
            <a:avLst/>
          </a:prstGeom>
          <a:solidFill>
            <a:srgbClr val="FFAD1D"/>
          </a:solidFill>
        </p:spPr>
      </p:pic>
    </p:spTree>
    <p:extLst>
      <p:ext uri="{BB962C8B-B14F-4D97-AF65-F5344CB8AC3E}">
        <p14:creationId xmlns:p14="http://schemas.microsoft.com/office/powerpoint/2010/main" val="4089282533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692</Words>
  <Application>Microsoft Office PowerPoint</Application>
  <PresentationFormat>On-screen Show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Barlow SemiBold</vt:lpstr>
      <vt:lpstr>Barlow Light</vt:lpstr>
      <vt:lpstr>Arial</vt:lpstr>
      <vt:lpstr>Lodovico template</vt:lpstr>
      <vt:lpstr>Taking the Politics Out of a Pandemic</vt:lpstr>
      <vt:lpstr>Project Scope</vt:lpstr>
      <vt:lpstr>Percent Positivty Vs. Cumulative Cases</vt:lpstr>
      <vt:lpstr>Red State Vs. Blue State  Mask Requirements </vt:lpstr>
      <vt:lpstr>Data Clean Up</vt:lpstr>
      <vt:lpstr># of Coronavirus Cases per State Vs. Percent Positivity ps</vt:lpstr>
      <vt:lpstr>PowerPoint Presentation</vt:lpstr>
      <vt:lpstr># of Coronavirus Cases per State Vs. Percent Positivity ps</vt:lpstr>
      <vt:lpstr>PowerPoint Presentation</vt:lpstr>
      <vt:lpstr>PowerPoint Presentation</vt:lpstr>
      <vt:lpstr>PowerPoint Presentation</vt:lpstr>
      <vt:lpstr>PowerPoint Presentation</vt:lpstr>
      <vt:lpstr>Summary of Top 7 Percent Positivity Rates </vt:lpstr>
      <vt:lpstr>Findings</vt:lpstr>
      <vt:lpstr>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the Politics Out of a Pandemic</dc:title>
  <dc:creator>Kate Bondy</dc:creator>
  <cp:lastModifiedBy>Kate Bondy</cp:lastModifiedBy>
  <cp:revision>15</cp:revision>
  <dcterms:modified xsi:type="dcterms:W3CDTF">2020-07-29T00:50:19Z</dcterms:modified>
</cp:coreProperties>
</file>