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64" autoAdjust="0"/>
  </p:normalViewPr>
  <p:slideViewPr>
    <p:cSldViewPr snapToGrid="0" snapToObjects="1">
      <p:cViewPr varScale="1">
        <p:scale>
          <a:sx n="84" d="100"/>
          <a:sy n="84" d="100"/>
        </p:scale>
        <p:origin x="-180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4288886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git-scm.com/"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Now that we know that we’re just talking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here, and not trying to wrap our brains around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part of it, lets talk a bit more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itself.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a type of version control. You probably have already used a method of version control – (see next slide)</a:t>
            </a:r>
          </a:p>
          <a:p>
            <a:pPr lvl="0" rtl="0">
              <a:spcBef>
                <a:spcPts val="0"/>
              </a:spcBef>
              <a:buNone/>
            </a:pPr>
            <a:endParaRPr sz="1000" dirty="0">
              <a:solidFill>
                <a:srgbClr val="222222"/>
              </a:solidFill>
              <a:highlight>
                <a:srgbClr val="FFFFFF"/>
              </a:highlight>
            </a:endParaRP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 in this example, let’s say Heather and I have decided to edit Moby Dick. We’re not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on it. So Heather makes edits, but she doesn’t want to lose how the original document looked. So she saves a new copy of the project – in this case it’s just the one chapter she’s editing.  You might have done this, or something similar, like make a copy of the whole project that have your edits or new work. In either case, we can look at these different files as different </a:t>
            </a:r>
            <a:r>
              <a:rPr lang="en-US" sz="1100" i="1" kern="1200" dirty="0" smtClean="0">
                <a:solidFill>
                  <a:schemeClr val="tx1"/>
                </a:solidFill>
                <a:effectLst/>
                <a:latin typeface="+mn-lt"/>
                <a:ea typeface="+mn-ea"/>
                <a:cs typeface="+mn-cs"/>
              </a:rPr>
              <a:t>versions</a:t>
            </a:r>
            <a:r>
              <a:rPr lang="en-US" sz="1100" kern="1200" dirty="0" smtClean="0">
                <a:solidFill>
                  <a:schemeClr val="tx1"/>
                </a:solidFill>
                <a:effectLst/>
                <a:latin typeface="+mn-lt"/>
                <a:ea typeface="+mn-ea"/>
                <a:cs typeface="+mn-cs"/>
              </a:rPr>
              <a:t> of the project. What version control does is that it takes care of organizing and filing away all those different versions for you, and you can jump to an earlier version if needed. </a:t>
            </a: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I’ve pulled a more formal definition of </a:t>
            </a:r>
            <a:r>
              <a:rPr lang="en-US" sz="1100" kern="1200" dirty="0" err="1" smtClean="0">
                <a:solidFill>
                  <a:schemeClr val="tx1"/>
                </a:solidFill>
                <a:effectLst/>
                <a:latin typeface="+mn-lt"/>
                <a:ea typeface="+mn-ea"/>
                <a:cs typeface="+mn-cs"/>
              </a:rPr>
              <a:t>verison</a:t>
            </a:r>
            <a:r>
              <a:rPr lang="en-US" sz="1100" kern="1200" dirty="0" smtClean="0">
                <a:solidFill>
                  <a:schemeClr val="tx1"/>
                </a:solidFill>
                <a:effectLst/>
                <a:latin typeface="+mn-lt"/>
                <a:ea typeface="+mn-ea"/>
                <a:cs typeface="+mn-cs"/>
              </a:rPr>
              <a:t> control into this slide – so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one of those systems that records changes to a file or set of files over time so that you can recall specific versions later.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This quote comes from a great book on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that’s freely available online – it really does explain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 an easy to understand way. We’re not going to go into the history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 this class, or how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compares to other types of version control, but I highly recommend this book if you are interested. One thing to note about version control software is that people have been using it since the 1970’s,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was introduced in 2005 (it was created by Linus Torvalds, who also created the Linux kernel).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has become incredibly popular.</a:t>
            </a: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dirty="0">
              <a:solidFill>
                <a:srgbClr val="4E443C"/>
              </a:solidFill>
              <a:highlight>
                <a:srgbClr val="FCFCFA"/>
              </a:highlight>
            </a:endParaRPr>
          </a:p>
          <a:p>
            <a:pPr lvl="0" rtl="0">
              <a:spcBef>
                <a:spcPts val="0"/>
              </a:spcBef>
              <a:buNone/>
            </a:pPr>
            <a:r>
              <a:rPr lang="en-US" sz="1100" kern="1200" dirty="0" smtClean="0">
                <a:solidFill>
                  <a:schemeClr val="tx1"/>
                </a:solidFill>
                <a:effectLst/>
                <a:latin typeface="+mn-lt"/>
                <a:ea typeface="+mn-ea"/>
                <a:cs typeface="+mn-cs"/>
              </a:rPr>
              <a:t>To see why version control/</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so helpful, lets look back at the Moby Dick project</a:t>
            </a:r>
            <a:r>
              <a:rPr lang="en-US" dirty="0" smtClean="0">
                <a:effectLst/>
              </a:rPr>
              <a:t> </a:t>
            </a:r>
            <a:endParaRPr dirty="0">
              <a:solidFill>
                <a:srgbClr val="4E443C"/>
              </a:solidFill>
              <a:highlight>
                <a:srgbClr val="FCFCFA"/>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Everytime</a:t>
            </a:r>
            <a:r>
              <a:rPr lang="en-US" sz="1100" kern="1200" dirty="0" smtClean="0">
                <a:solidFill>
                  <a:schemeClr val="tx1"/>
                </a:solidFill>
                <a:effectLst/>
                <a:latin typeface="+mn-lt"/>
                <a:ea typeface="+mn-ea"/>
                <a:cs typeface="+mn-cs"/>
              </a:rPr>
              <a:t> I make a change, I save it to my computer – we’re all familiar with that. But if I have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installed, and have it tracking my project – in this case, the downloaded pages of Moby Dick, I will also save my changes to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 this is called committing, and for this class, we’ll be doing it on the command line. </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Every time I tell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to track a change, we’re saving an entirely new version of the project. Even if I change just one file, the version we save to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contain a snapshot of how all the files look at this time.</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 really nice – although initially confusing part –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that even though you have multiple versions of a project, you really don’t see them all on your computer.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tracking everything behind the scenes. Even though technically here we have 3 different versions of Moby Dick – each version has all &gt;800pages – because of the way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works it isn’t really taking up as much space as that on your computer (again, refer to “Pro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book about this!) – but you can jump back to see  or revert to any of those full versions at any point. </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If I had tracked –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speak, “committed” each of those changes individually, this is what my history would look like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so far.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log is the command I use to see the history – more on that next week – and you’ll see that there are notes: I left those myself when I committed the changes. This is very helpful in that I can have an idea of what is going on in each version. The number/letter string preceding each message is called a hash. This identifies the version, and you can use this to refer to that version of Moby Dick, or whatever project you are working on. You can also use tags, but we’ll be referring to hashes first.</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rgbClr val="4E443C"/>
                </a:solidFill>
                <a:effectLst/>
                <a:highlight>
                  <a:srgbClr val="FCFCFA"/>
                </a:highlight>
                <a:latin typeface="+mn-lt"/>
                <a:ea typeface="+mn-ea"/>
                <a:cs typeface="+mn-cs"/>
              </a:rPr>
              <a:t>What I just talked about had a </a:t>
            </a:r>
            <a:r>
              <a:rPr lang="en-US" sz="1100" kern="1200" dirty="0" smtClean="0">
                <a:solidFill>
                  <a:schemeClr val="tx1"/>
                </a:solidFill>
                <a:effectLst/>
                <a:latin typeface="+mn-lt"/>
                <a:ea typeface="+mn-ea"/>
                <a:cs typeface="+mn-cs"/>
              </a:rPr>
              <a:t>lot of jargon – again, it becomes clearer through practice, so don’t worry if that was a little confusing. What I do want to emphasize now is that because of the way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works, tracking changes to your project is a lot easier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than without it. You don’t have to worry about losing a copy of a version of your project or finding documentation. Also, all the backups are built into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system (this gets a little more complicated if you’re using a database – again, more on that later). </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incredibly useful to use on projects where you are just working by yourself. But you can imagine, if it’s good at tracking changes, and helping documentation, that it takes a lot of the pain out of collaboration. When Heather and I are revising Moby Dick, I can easily see the changes she’s made,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help me merge her changes with mine. And that’s why it’s so helpful for open source projects, because with a server like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in the middle, you don’t even really have to know the person you’re working with, and if someone’s code breaks the project, you can revert back to a previous version, also known as a commit. We will talk more about collaboration and merging in a future class. For now, lets give you a closer overview of how you work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on your own machine.</a:t>
            </a:r>
          </a:p>
          <a:p>
            <a:pPr lvl="0" rtl="0">
              <a:lnSpc>
                <a:spcPct val="115000"/>
              </a:lnSpc>
              <a:spcBef>
                <a:spcPts val="0"/>
              </a:spcBef>
              <a:buNone/>
            </a:pPr>
            <a:endParaRPr dirty="0">
              <a:solidFill>
                <a:srgbClr val="4E443C"/>
              </a:solidFill>
              <a:highlight>
                <a:srgbClr val="FCFCFA"/>
              </a:highlight>
            </a:endParaRP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06000"/>
              </a:lnSpc>
              <a:spcBef>
                <a:spcPts val="0"/>
              </a:spcBef>
              <a:buClr>
                <a:schemeClr val="dk1"/>
              </a:buClr>
              <a:buSzPct val="100000"/>
              <a:buFont typeface="Arial"/>
              <a:buNone/>
            </a:pPr>
            <a:endParaRPr>
              <a:solidFill>
                <a:srgbClr val="222222"/>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First, you have to make sure you have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installed on your computer. You only have to do this one time (per computer), and we’re going to ask you to install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before the next class. There are instructions on Moodle and we’ll be available by email if you have problems (also available in office hours). 	</a:t>
            </a:r>
          </a:p>
          <a:p>
            <a:pPr lvl="0" rtl="0">
              <a:spcBef>
                <a:spcPts val="0"/>
              </a:spcBef>
              <a:buNone/>
            </a:pPr>
            <a:endParaRPr lang="en-US" dirty="0" smtClean="0">
              <a:solidFill>
                <a:srgbClr val="4E443C"/>
              </a:solidFill>
              <a:highlight>
                <a:srgbClr val="FCFCFA"/>
              </a:highligh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Once you have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installed on your computer, you can ask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to track any projects on your computer. Your project could consist of one file or of all the files on your computer – probably helpful to be somewhere in between. You can even track projects that have already been started – but of course you will only ever be able to revert back to the first time you committed. </a:t>
            </a:r>
          </a:p>
          <a:p>
            <a:pPr lvl="0" rtl="0">
              <a:spcBef>
                <a:spcPts val="0"/>
              </a:spcBef>
              <a:buNone/>
            </a:pPr>
            <a:endParaRPr lang="en-US" dirty="0" smtClean="0">
              <a:solidFill>
                <a:srgbClr val="4E443C"/>
              </a:solidFill>
              <a:highlight>
                <a:srgbClr val="FCFCFA"/>
              </a:highlight>
            </a:endParaRPr>
          </a:p>
          <a:p>
            <a:pPr lvl="0" rtl="0">
              <a:spcBef>
                <a:spcPts val="0"/>
              </a:spcBef>
              <a:buNone/>
            </a:pPr>
            <a:r>
              <a:rPr lang="en-US" dirty="0" smtClean="0">
                <a:solidFill>
                  <a:srgbClr val="4E443C"/>
                </a:solidFill>
                <a:highlight>
                  <a:srgbClr val="FCFCFA"/>
                </a:highlight>
              </a:rPr>
              <a:t>LIVE DEMO IN</a:t>
            </a:r>
            <a:r>
              <a:rPr lang="en-US" baseline="0" dirty="0" smtClean="0">
                <a:solidFill>
                  <a:srgbClr val="4E443C"/>
                </a:solidFill>
                <a:highlight>
                  <a:srgbClr val="FCFCFA"/>
                </a:highlight>
              </a:rPr>
              <a:t> RECORDING: See minutes 35:55 – 48.</a:t>
            </a:r>
            <a:endParaRPr dirty="0">
              <a:solidFill>
                <a:srgbClr val="4E443C"/>
              </a:solidFill>
              <a:highlight>
                <a:srgbClr val="FCFCFA"/>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Once you have initialized your project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init</a:t>
            </a:r>
            <a:r>
              <a:rPr lang="en-US" sz="1100" kern="1200" dirty="0" smtClean="0">
                <a:solidFill>
                  <a:schemeClr val="tx1"/>
                </a:solidFill>
                <a:effectLst/>
                <a:latin typeface="+mn-lt"/>
                <a:ea typeface="+mn-ea"/>
                <a:cs typeface="+mn-cs"/>
              </a:rPr>
              <a:t>”, you will be ready to make your first version, or commit to the project.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When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tracking a project - it means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looking for changes to each file or new files to the project. But it doesn’t really get in your way as you’re working. You have to check in with it - by doing commands or by using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GUI app - on the command-line, you’ll type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status.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show you the files that have been changed. At any point, you can tell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to save a version of the project - this is called a commit. </a:t>
            </a:r>
          </a:p>
          <a:p>
            <a:r>
              <a:rPr lang="en-US" sz="11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I’m going to make an initial commit so I can always come back to this original state. Remember that “committing” = making a version of your project. It’s that snapshot of how all these files looked like at this point in time.</a:t>
            </a:r>
          </a:p>
          <a:p>
            <a:endParaRPr lang="en-US" sz="11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Committing is actually a two-step process. The first step is adding the files – really this is staging the files – and the 2</a:t>
            </a:r>
            <a:r>
              <a:rPr lang="en-US" sz="1100" kern="1200" baseline="30000" dirty="0" smtClean="0">
                <a:solidFill>
                  <a:schemeClr val="tx1"/>
                </a:solidFill>
                <a:effectLst/>
                <a:latin typeface="+mn-lt"/>
                <a:ea typeface="+mn-ea"/>
                <a:cs typeface="+mn-cs"/>
              </a:rPr>
              <a:t>nd</a:t>
            </a:r>
            <a:r>
              <a:rPr lang="en-US" sz="1100" kern="1200" dirty="0" smtClean="0">
                <a:solidFill>
                  <a:schemeClr val="tx1"/>
                </a:solidFill>
                <a:effectLst/>
                <a:latin typeface="+mn-lt"/>
                <a:ea typeface="+mn-ea"/>
                <a:cs typeface="+mn-cs"/>
              </a:rPr>
              <a:t> step is committing. The reason is this: you can commit every single change you make, but that could quickly become an overwhelming version history. Or, you could work all day and commit all these varied changes you made on Moby Dick all in one commit – but that might not be a helpful history to look back on. Deciding when to commit is a bit of an </a:t>
            </a:r>
            <a:r>
              <a:rPr lang="en-US" sz="1100" kern="1200" dirty="0" err="1" smtClean="0">
                <a:solidFill>
                  <a:schemeClr val="tx1"/>
                </a:solidFill>
                <a:effectLst/>
                <a:latin typeface="+mn-lt"/>
                <a:ea typeface="+mn-ea"/>
                <a:cs typeface="+mn-cs"/>
              </a:rPr>
              <a:t>artform</a:t>
            </a:r>
            <a:r>
              <a:rPr lang="en-US" sz="1100" kern="1200" dirty="0" smtClean="0">
                <a:solidFill>
                  <a:schemeClr val="tx1"/>
                </a:solidFill>
                <a:effectLst/>
                <a:latin typeface="+mn-lt"/>
                <a:ea typeface="+mn-ea"/>
                <a:cs typeface="+mn-cs"/>
              </a:rPr>
              <a:t> – BUT when we practice we will keep it simple. And staging the files helps you to pick and choose which changes you want to add to a particular commit/version.</a:t>
            </a:r>
          </a:p>
          <a:p>
            <a:pPr lvl="0" rtl="0">
              <a:spcBef>
                <a:spcPts val="0"/>
              </a:spcBef>
              <a:buNone/>
            </a:pPr>
            <a:endParaRPr dirty="0">
              <a:solidFill>
                <a:srgbClr val="43434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Teh</a:t>
            </a:r>
            <a:r>
              <a:rPr lang="en-US" sz="1100" kern="1200" dirty="0" smtClean="0">
                <a:solidFill>
                  <a:schemeClr val="tx1"/>
                </a:solidFill>
                <a:effectLst/>
                <a:latin typeface="+mn-lt"/>
                <a:ea typeface="+mn-ea"/>
                <a:cs typeface="+mn-cs"/>
              </a:rPr>
              <a:t> final step I have here (“share your project”) is of course not mandatory – I have plenty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repositories on my computer that I never intend to share with anyone – but the fact is that  I </a:t>
            </a:r>
            <a:r>
              <a:rPr lang="en-US" sz="1100" i="1" kern="1200" dirty="0" smtClean="0">
                <a:solidFill>
                  <a:schemeClr val="tx1"/>
                </a:solidFill>
                <a:effectLst/>
                <a:latin typeface="+mn-lt"/>
                <a:ea typeface="+mn-ea"/>
                <a:cs typeface="+mn-cs"/>
              </a:rPr>
              <a:t>could</a:t>
            </a:r>
            <a:r>
              <a:rPr lang="en-US" sz="1100" kern="1200" dirty="0" smtClean="0">
                <a:solidFill>
                  <a:schemeClr val="tx1"/>
                </a:solidFill>
                <a:effectLst/>
                <a:latin typeface="+mn-lt"/>
                <a:ea typeface="+mn-ea"/>
                <a:cs typeface="+mn-cs"/>
              </a:rPr>
              <a:t> share if I wanted to, because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 and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make it so easy.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was built to make collaboration easier. So it will be very easy to grab Heather’s changes to Moby Dick and merge them in with my project. And same for her to take my changes to the project.  And at the end of the class we’ll have you pushing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repository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people can download/use your code if you want, or collaborate on a project.</a:t>
            </a:r>
          </a:p>
          <a:p>
            <a:pPr lvl="0" rtl="0">
              <a:spcBef>
                <a:spcPts val="0"/>
              </a:spcBef>
              <a:buNone/>
            </a:pPr>
            <a:endParaRPr dirty="0">
              <a:solidFill>
                <a:srgbClr val="4E443C"/>
              </a:solidFill>
              <a:highlight>
                <a:srgbClr val="FCFCFA"/>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Now that you have an overview of why people 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an overview of how you work with it, the first step is to install it on your computer.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You’ll go to this page (</a:t>
            </a:r>
            <a:r>
              <a:rPr lang="en-US" sz="1100" u="sng" kern="1200" dirty="0" smtClean="0">
                <a:solidFill>
                  <a:schemeClr val="tx1"/>
                </a:solidFill>
                <a:effectLst/>
                <a:latin typeface="+mn-lt"/>
                <a:ea typeface="+mn-ea"/>
                <a:cs typeface="+mn-cs"/>
                <a:hlinkClick r:id="rId3"/>
              </a:rPr>
              <a:t>https://git-scm.com/</a:t>
            </a:r>
            <a:r>
              <a:rPr lang="en-US" sz="1100" kern="1200" dirty="0" smtClean="0">
                <a:solidFill>
                  <a:schemeClr val="tx1"/>
                </a:solidFill>
                <a:effectLst/>
                <a:latin typeface="+mn-lt"/>
                <a:ea typeface="+mn-ea"/>
                <a:cs typeface="+mn-cs"/>
              </a:rPr>
              <a:t>) and click on the computer monitor icon (the site will recognize what kind of computer you are using and offer you the right download)</a:t>
            </a:r>
          </a:p>
          <a:p>
            <a:pPr lvl="0" rtl="0">
              <a:spcBef>
                <a:spcPts val="0"/>
              </a:spcBef>
              <a:buNone/>
            </a:pPr>
            <a:endParaRPr dirty="0">
              <a:solidFill>
                <a:srgbClr val="FF0000"/>
              </a:solidFill>
              <a:highlight>
                <a:srgbClr val="FCFCFA"/>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There’s a link to how to install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on Moodle. It takes us out to a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 that will have information for this class – so this is the side of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that hosts web pages for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-tracked projects, not the side of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that shows you all the files and commits – we’ll see that soon.</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For PC people, you’ll be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Bash instead of the regular terminal in Windows – it comes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when you install it.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For Mac users, you may already have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installed.</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One thing to be aware of is that you may need to have admin permissions on your computer to install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pPr lvl="0" rtl="0">
              <a:spcBef>
                <a:spcPts val="0"/>
              </a:spcBef>
              <a:buNone/>
            </a:pPr>
            <a:endParaRPr dirty="0">
              <a:solidFill>
                <a:srgbClr val="FF0000"/>
              </a:solidFill>
              <a:highlight>
                <a:srgbClr val="FCFCFA"/>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rgbClr val="4E443C"/>
              </a:solidFill>
              <a:highlight>
                <a:srgbClr val="FCFCFA"/>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a:p>
            <a:pPr lvl="0" rtl="0">
              <a:spcBef>
                <a:spcPts val="0"/>
              </a:spcBef>
              <a:buNone/>
            </a:pPr>
            <a:endParaRPr sz="100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We have a 5 week class, and each week we’re going to be building up our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skills.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We will work our way up to being able to work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on your local computer including installing it, using basic commands and best practices, to learning about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setting up an account, pulling projects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to your local computer and pushing them back up, and we’ll talk about collaboration. And we’ll take those skills and put them together for a final project, where we will make a website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use something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pages</a:t>
            </a: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project involves essentially copying a site that’s already made – so for those of you who aren’t familiar with web development, don’t worry, you’re not going to have to learn much code. But for those of you who are familiar, you’re free to do what you like to the code.</a:t>
            </a: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Disclaimer:</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the first time I learned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it was a little confusing. The more you use it, the more it makes sense. Like anything, it takes a bit of practice.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open source, free software that allows you to go back and see earlier versions of your project very easily. You can work on the project – add documents/files, change wording/code in a safe way – by using another version of your project called a branch. That way if the new work you’re doing wreaks havoc on your program, you can easily throw it away and start again. </a:t>
            </a:r>
          </a:p>
          <a:p>
            <a:r>
              <a:rPr lang="en-US" sz="1100" kern="1200" dirty="0" smtClean="0">
                <a:solidFill>
                  <a:schemeClr val="tx1"/>
                </a:solidFill>
                <a:effectLst/>
                <a:latin typeface="+mn-lt"/>
                <a:ea typeface="+mn-ea"/>
                <a:cs typeface="+mn-cs"/>
              </a:rPr>
              <a:t>And when you’re working on the project, you add messages and tags that allow you or other people working on the project to get a better sense of the history and organization of the project – it’s all combined in the way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tracks your project, so it’s not like you have to worry about keeping track of this documentation, either.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does all the tracking for you</a:t>
            </a:r>
            <a:r>
              <a:rPr lang="en-US" dirty="0" smtClean="0">
                <a:effectLst/>
              </a:rPr>
              <a:t> </a:t>
            </a:r>
            <a:endParaRPr lang="en-US" sz="11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lvl="0" rtl="0">
              <a:spcBef>
                <a:spcPts val="0"/>
              </a:spcBef>
              <a:buNone/>
            </a:pPr>
            <a:endParaRPr sz="1000" dirty="0">
              <a:solidFill>
                <a:srgbClr val="222222"/>
              </a:solidFill>
              <a:highlight>
                <a:srgbClr val="FFFFFF"/>
              </a:highlight>
            </a:endParaRPr>
          </a:p>
          <a:p>
            <a:pPr lvl="0" rtl="0">
              <a:spcBef>
                <a:spcPts val="0"/>
              </a:spcBef>
              <a:buNone/>
            </a:pPr>
            <a:endParaRPr sz="1000" dirty="0">
              <a:solidFill>
                <a:srgbClr val="222222"/>
              </a:solidFill>
              <a:highlight>
                <a:srgbClr val="FFFFFF"/>
              </a:highlight>
            </a:endParaRPr>
          </a:p>
          <a:p>
            <a:pPr lvl="0" rtl="0">
              <a:spcBef>
                <a:spcPts val="0"/>
              </a:spcBef>
              <a:buNone/>
            </a:pPr>
            <a:endParaRPr sz="1000" dirty="0">
              <a:solidFill>
                <a:srgbClr val="222222"/>
              </a:solidFill>
              <a:highlight>
                <a:srgbClr val="FFFFFF"/>
              </a:highlight>
            </a:endParaRPr>
          </a:p>
          <a:p>
            <a:pPr lvl="0" rtl="0">
              <a:spcBef>
                <a:spcPts val="0"/>
              </a:spcBef>
              <a:buNone/>
            </a:pPr>
            <a:endParaRPr sz="1000" dirty="0">
              <a:solidFill>
                <a:srgbClr val="222222"/>
              </a:solidFill>
              <a:highlight>
                <a:srgbClr val="FFFFFF"/>
              </a:highlight>
            </a:endParaRPr>
          </a:p>
          <a:p>
            <a:pPr lvl="0" rtl="0">
              <a:spcBef>
                <a:spcPts val="0"/>
              </a:spcBef>
              <a:buNone/>
            </a:pPr>
            <a:endParaRPr sz="1000" dirty="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US" sz="1100" kern="1200" dirty="0" smtClean="0">
                <a:solidFill>
                  <a:schemeClr val="tx1"/>
                </a:solidFill>
                <a:effectLst/>
                <a:latin typeface="+mn-lt"/>
                <a:ea typeface="+mn-ea"/>
                <a:cs typeface="+mn-cs"/>
              </a:rPr>
              <a:t>Before we talk more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 want to separate out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part of this class. This is something that usually confuses people.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are different things.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software you install on your computer or server.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a web site that hosts projects and files managed by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You can 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without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but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something that only works for projects tracked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Also, there are sites out there that do pretty much the same thing as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like </a:t>
            </a:r>
            <a:r>
              <a:rPr lang="en-US" sz="1100" kern="1200" dirty="0" err="1" smtClean="0">
                <a:solidFill>
                  <a:schemeClr val="tx1"/>
                </a:solidFill>
                <a:effectLst/>
                <a:latin typeface="+mn-lt"/>
                <a:ea typeface="+mn-ea"/>
                <a:cs typeface="+mn-cs"/>
              </a:rPr>
              <a:t>BitBucket</a:t>
            </a:r>
            <a:r>
              <a:rPr lang="en-US" sz="1100" kern="1200" dirty="0" smtClean="0">
                <a:solidFill>
                  <a:schemeClr val="tx1"/>
                </a:solidFill>
                <a:effectLst/>
                <a:latin typeface="+mn-lt"/>
                <a:ea typeface="+mn-ea"/>
                <a:cs typeface="+mn-cs"/>
              </a:rPr>
              <a:t>. Also, some companies and universities have their own private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server, using something like </a:t>
            </a:r>
            <a:r>
              <a:rPr lang="en-US" sz="1100" kern="1200" dirty="0" err="1" smtClean="0">
                <a:solidFill>
                  <a:schemeClr val="tx1"/>
                </a:solidFill>
                <a:effectLst/>
                <a:latin typeface="+mn-lt"/>
                <a:ea typeface="+mn-ea"/>
                <a:cs typeface="+mn-cs"/>
              </a:rPr>
              <a:t>GitLab</a:t>
            </a:r>
            <a:r>
              <a:rPr lang="en-US" sz="1100" kern="1200" dirty="0" smtClean="0">
                <a:solidFill>
                  <a:schemeClr val="tx1"/>
                </a:solidFill>
                <a:effectLst/>
                <a:latin typeface="+mn-lt"/>
                <a:ea typeface="+mn-ea"/>
                <a:cs typeface="+mn-cs"/>
              </a:rPr>
              <a:t>. But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is still the most popular, and if you know how to work with it, you’ll know how to work with other places like </a:t>
            </a:r>
            <a:r>
              <a:rPr lang="en-US" sz="1100" kern="1200" dirty="0" err="1" smtClean="0">
                <a:solidFill>
                  <a:schemeClr val="tx1"/>
                </a:solidFill>
                <a:effectLst/>
                <a:latin typeface="+mn-lt"/>
                <a:ea typeface="+mn-ea"/>
                <a:cs typeface="+mn-cs"/>
              </a:rPr>
              <a:t>BitBucket</a:t>
            </a:r>
            <a:r>
              <a:rPr lang="en-US" sz="1100" kern="1200" dirty="0" smtClean="0">
                <a:solidFill>
                  <a:schemeClr val="tx1"/>
                </a:solidFill>
                <a:effectLst/>
                <a:latin typeface="+mn-lt"/>
                <a:ea typeface="+mn-ea"/>
                <a:cs typeface="+mn-cs"/>
              </a:rPr>
              <a:t>.  We’ll talk more about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in another class. </a:t>
            </a: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scm.com/book/en/v2/Getting-Started-About-Version-Contr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mailto:kate.bronstad@tufts.edu" TargetMode="External"/><Relationship Id="rId5" Type="http://schemas.openxmlformats.org/officeDocument/2006/relationships/hyperlink" Target="mailto:heather.klish@tufts.edu"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544475" y="1511778"/>
            <a:ext cx="7772400" cy="784799"/>
          </a:xfrm>
          <a:prstGeom prst="rect">
            <a:avLst/>
          </a:prstGeom>
        </p:spPr>
        <p:txBody>
          <a:bodyPr lIns="91425" tIns="91425" rIns="91425" bIns="91425" anchor="t" anchorCtr="0">
            <a:noAutofit/>
          </a:bodyPr>
          <a:lstStyle/>
          <a:p>
            <a:pPr lvl="0" algn="l" rtl="0">
              <a:lnSpc>
                <a:spcPct val="115000"/>
              </a:lnSpc>
              <a:spcBef>
                <a:spcPts val="0"/>
              </a:spcBef>
              <a:buClr>
                <a:schemeClr val="dk1"/>
              </a:buClr>
              <a:buSzPct val="36666"/>
              <a:buFont typeface="Arial"/>
              <a:buNone/>
            </a:pPr>
            <a:r>
              <a:rPr lang="en" b="1">
                <a:solidFill>
                  <a:srgbClr val="000000"/>
                </a:solidFill>
              </a:rPr>
              <a:t>the tools that allow you to collaborate, share and back-up your projects</a:t>
            </a:r>
          </a:p>
          <a:p>
            <a:pPr lvl="0" rtl="0">
              <a:spcBef>
                <a:spcPts val="0"/>
              </a:spcBef>
              <a:buNone/>
            </a:pPr>
            <a:endParaRPr/>
          </a:p>
        </p:txBody>
      </p:sp>
      <p:sp>
        <p:nvSpPr>
          <p:cNvPr id="35" name="Shape 35"/>
          <p:cNvSpPr txBox="1">
            <a:spLocks noGrp="1"/>
          </p:cNvSpPr>
          <p:nvPr>
            <p:ph type="title" idx="4294967295"/>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dirty="0">
                <a:solidFill>
                  <a:srgbClr val="FFFFFF"/>
                </a:solidFill>
              </a:rPr>
              <a:t>   Beginning Git &amp; GitHub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55600" rtl="0">
              <a:spcBef>
                <a:spcPts val="0"/>
              </a:spcBef>
              <a:buSzPct val="100000"/>
            </a:pPr>
            <a:r>
              <a:rPr lang="en" sz="2000"/>
              <a:t>Git is a type of version control</a:t>
            </a:r>
          </a:p>
          <a:p>
            <a:pPr lvl="0" rtl="0">
              <a:spcBef>
                <a:spcPts val="0"/>
              </a:spcBef>
              <a:buNone/>
            </a:pPr>
            <a:endParaRPr sz="2000"/>
          </a:p>
          <a:p>
            <a:pPr marL="457200" lvl="0" indent="-355600" rtl="0">
              <a:spcBef>
                <a:spcPts val="0"/>
              </a:spcBef>
              <a:buSzPct val="100000"/>
            </a:pPr>
            <a:r>
              <a:rPr lang="en" sz="2000"/>
              <a:t>You might be familiar with this method of version control:</a:t>
            </a:r>
          </a:p>
          <a:p>
            <a:pPr lvl="0" rtl="0">
              <a:spcBef>
                <a:spcPts val="0"/>
              </a:spcBef>
              <a:buNone/>
            </a:pPr>
            <a:endParaRPr sz="2000"/>
          </a:p>
          <a:p>
            <a:pPr lvl="0" rtl="0">
              <a:spcBef>
                <a:spcPts val="0"/>
              </a:spcBef>
              <a:buNone/>
            </a:pPr>
            <a:endParaRPr sz="2000"/>
          </a:p>
          <a:p>
            <a:pPr lvl="0" rtl="0">
              <a:spcBef>
                <a:spcPts val="0"/>
              </a:spcBef>
              <a:buNone/>
            </a:pPr>
            <a:endParaRPr sz="2000"/>
          </a:p>
        </p:txBody>
      </p:sp>
      <p:sp>
        <p:nvSpPr>
          <p:cNvPr id="95" name="Shape 95"/>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Back to git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55600" rtl="0">
              <a:spcBef>
                <a:spcPts val="0"/>
              </a:spcBef>
              <a:buSzPct val="100000"/>
            </a:pPr>
            <a:r>
              <a:rPr lang="en" sz="2000"/>
              <a:t>You might be familiar with this method of version control:</a:t>
            </a:r>
          </a:p>
        </p:txBody>
      </p:sp>
      <p:sp>
        <p:nvSpPr>
          <p:cNvPr id="101" name="Shape 10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Version control</a:t>
            </a:r>
          </a:p>
        </p:txBody>
      </p:sp>
      <p:pic>
        <p:nvPicPr>
          <p:cNvPr id="102" name="Shape 102" descr="Screen Shot 2017-05-03 at 3.41.22 PM.png"/>
          <p:cNvPicPr preferRelativeResize="0"/>
          <p:nvPr/>
        </p:nvPicPr>
        <p:blipFill>
          <a:blip r:embed="rId3">
            <a:alphaModFix/>
          </a:blip>
          <a:stretch>
            <a:fillRect/>
          </a:stretch>
        </p:blipFill>
        <p:spPr>
          <a:xfrm>
            <a:off x="795475" y="2139350"/>
            <a:ext cx="6981925" cy="1188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57200" y="1200150"/>
            <a:ext cx="8229600" cy="3943500"/>
          </a:xfrm>
          <a:prstGeom prst="rect">
            <a:avLst/>
          </a:prstGeom>
        </p:spPr>
        <p:txBody>
          <a:bodyPr lIns="91425" tIns="91425" rIns="91425" bIns="91425" anchor="t" anchorCtr="0">
            <a:noAutofit/>
          </a:bodyPr>
          <a:lstStyle/>
          <a:p>
            <a:pPr lvl="0" rtl="0">
              <a:spcBef>
                <a:spcPts val="0"/>
              </a:spcBef>
              <a:buNone/>
            </a:pPr>
            <a:endParaRPr sz="2000"/>
          </a:p>
          <a:p>
            <a:pPr marL="457200" marR="0" lvl="0" indent="-342900" algn="l" rtl="0">
              <a:lnSpc>
                <a:spcPct val="100000"/>
              </a:lnSpc>
              <a:spcBef>
                <a:spcPts val="600"/>
              </a:spcBef>
              <a:spcAft>
                <a:spcPts val="0"/>
              </a:spcAft>
              <a:buClr>
                <a:srgbClr val="4E443C"/>
              </a:buClr>
              <a:buSzPct val="100000"/>
            </a:pPr>
            <a:r>
              <a:rPr lang="en" sz="1800">
                <a:solidFill>
                  <a:srgbClr val="4E443C"/>
                </a:solidFill>
                <a:highlight>
                  <a:srgbClr val="FCFCFA"/>
                </a:highlight>
              </a:rPr>
              <a:t>“</a:t>
            </a:r>
            <a:r>
              <a:rPr lang="en" sz="1800">
                <a:solidFill>
                  <a:srgbClr val="000000"/>
                </a:solidFill>
                <a:highlight>
                  <a:srgbClr val="FCFCFA"/>
                </a:highlight>
              </a:rPr>
              <a:t>Version control is a system that records changes to a file or set of files over time so that you can recall specific versions later.” </a:t>
            </a:r>
          </a:p>
          <a:p>
            <a:pPr marL="457200" marR="0" lvl="0" indent="-298450" algn="ctr" rtl="0">
              <a:lnSpc>
                <a:spcPct val="100000"/>
              </a:lnSpc>
              <a:spcBef>
                <a:spcPts val="600"/>
              </a:spcBef>
              <a:spcAft>
                <a:spcPts val="0"/>
              </a:spcAft>
              <a:buClr>
                <a:srgbClr val="000000"/>
              </a:buClr>
              <a:buSzPct val="100000"/>
              <a:buChar char="-"/>
            </a:pPr>
            <a:r>
              <a:rPr lang="en" sz="1100">
                <a:solidFill>
                  <a:srgbClr val="000000"/>
                </a:solidFill>
                <a:highlight>
                  <a:srgbClr val="FCFCFA"/>
                </a:highlight>
              </a:rPr>
              <a:t>Git - About Version Control. (n.d.). Retrieved May 2, 2017, from https://git-scm.com/book/en/v2/Getting-Started-About-Version-Control</a:t>
            </a:r>
          </a:p>
          <a:p>
            <a:pPr marL="457200" lvl="0" indent="0" rtl="0">
              <a:spcBef>
                <a:spcPts val="0"/>
              </a:spcBef>
              <a:buNone/>
            </a:pPr>
            <a:endParaRPr sz="1800"/>
          </a:p>
          <a:p>
            <a:pPr marL="457200" lvl="0" indent="-342900" rtl="0">
              <a:spcBef>
                <a:spcPts val="0"/>
              </a:spcBef>
              <a:buSzPct val="100000"/>
            </a:pPr>
            <a:r>
              <a:rPr lang="en" sz="1800"/>
              <a:t>To learn more about version control and how git compares to other systems, see the </a:t>
            </a:r>
            <a:r>
              <a:rPr lang="en" sz="1800" u="sng">
                <a:solidFill>
                  <a:schemeClr val="hlink"/>
                </a:solidFill>
                <a:hlinkClick r:id="rId3"/>
              </a:rPr>
              <a:t>Pro Git chapter about version control</a:t>
            </a:r>
            <a:r>
              <a:rPr lang="en" sz="1800"/>
              <a:t>.</a:t>
            </a:r>
          </a:p>
          <a:p>
            <a:pPr lvl="0" rtl="0">
              <a:spcBef>
                <a:spcPts val="0"/>
              </a:spcBef>
              <a:buNone/>
            </a:pPr>
            <a:endParaRPr sz="2000"/>
          </a:p>
          <a:p>
            <a:pPr lvl="0" rtl="0">
              <a:spcBef>
                <a:spcPts val="0"/>
              </a:spcBef>
              <a:buNone/>
            </a:pPr>
            <a:endParaRPr sz="2000"/>
          </a:p>
          <a:p>
            <a:pPr lvl="0" rtl="0">
              <a:spcBef>
                <a:spcPts val="0"/>
              </a:spcBef>
              <a:buNone/>
            </a:pPr>
            <a:endParaRPr sz="2000"/>
          </a:p>
        </p:txBody>
      </p:sp>
      <p:sp>
        <p:nvSpPr>
          <p:cNvPr id="108" name="Shape 108"/>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What is version control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0000"/>
              </a:lnSpc>
              <a:spcBef>
                <a:spcPts val="0"/>
              </a:spcBef>
              <a:buClr>
                <a:schemeClr val="dk1"/>
              </a:buClr>
              <a:buSzPct val="45833"/>
              <a:buFont typeface="Arial"/>
              <a:buNone/>
            </a:pPr>
            <a:endParaRPr sz="2400"/>
          </a:p>
          <a:p>
            <a:pPr lvl="0" rtl="0">
              <a:lnSpc>
                <a:spcPct val="150000"/>
              </a:lnSpc>
              <a:spcBef>
                <a:spcPts val="0"/>
              </a:spcBef>
              <a:buNone/>
            </a:pPr>
            <a:endParaRPr sz="2400">
              <a:solidFill>
                <a:srgbClr val="4E443C"/>
              </a:solidFill>
              <a:highlight>
                <a:srgbClr val="FCFCFA"/>
              </a:highlight>
            </a:endParaRPr>
          </a:p>
        </p:txBody>
      </p:sp>
      <p:sp>
        <p:nvSpPr>
          <p:cNvPr id="114" name="Shape 114"/>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pic>
        <p:nvPicPr>
          <p:cNvPr id="115" name="Shape 115" descr="mbIllOG.jpg"/>
          <p:cNvPicPr preferRelativeResize="0"/>
          <p:nvPr/>
        </p:nvPicPr>
        <p:blipFill>
          <a:blip r:embed="rId3">
            <a:alphaModFix/>
          </a:blip>
          <a:stretch>
            <a:fillRect/>
          </a:stretch>
        </p:blipFill>
        <p:spPr>
          <a:xfrm>
            <a:off x="1136795" y="1200145"/>
            <a:ext cx="3230324" cy="2916350"/>
          </a:xfrm>
          <a:prstGeom prst="rect">
            <a:avLst/>
          </a:prstGeom>
          <a:noFill/>
          <a:ln>
            <a:noFill/>
          </a:ln>
        </p:spPr>
      </p:pic>
      <p:sp>
        <p:nvSpPr>
          <p:cNvPr id="116" name="Shape 116"/>
          <p:cNvSpPr txBox="1"/>
          <p:nvPr/>
        </p:nvSpPr>
        <p:spPr>
          <a:xfrm>
            <a:off x="4713725" y="1885500"/>
            <a:ext cx="3973200" cy="856500"/>
          </a:xfrm>
          <a:prstGeom prst="rect">
            <a:avLst/>
          </a:prstGeom>
          <a:noFill/>
          <a:ln>
            <a:noFill/>
          </a:ln>
        </p:spPr>
        <p:txBody>
          <a:bodyPr lIns="91425" tIns="91425" rIns="91425" bIns="91425" anchor="t" anchorCtr="0">
            <a:noAutofit/>
          </a:bodyPr>
          <a:lstStyle/>
          <a:p>
            <a:pPr lvl="0">
              <a:spcBef>
                <a:spcPts val="0"/>
              </a:spcBef>
              <a:buNone/>
            </a:pPr>
            <a:r>
              <a:rPr lang="en"/>
              <a:t>Here we have an example project: improving Moby Dick.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276350"/>
            <a:ext cx="8229600" cy="3725700"/>
          </a:xfrm>
          <a:prstGeom prst="rect">
            <a:avLst/>
          </a:prstGeom>
        </p:spPr>
        <p:txBody>
          <a:bodyPr lIns="91425" tIns="91425" rIns="91425" bIns="91425" anchor="t" anchorCtr="0">
            <a:noAutofit/>
          </a:bodyPr>
          <a:lstStyle/>
          <a:p>
            <a:pPr lvl="0" rtl="0">
              <a:lnSpc>
                <a:spcPct val="150000"/>
              </a:lnSpc>
              <a:spcBef>
                <a:spcPts val="0"/>
              </a:spcBef>
              <a:buClr>
                <a:schemeClr val="dk1"/>
              </a:buClr>
              <a:buSzPct val="45833"/>
              <a:buFont typeface="Arial"/>
              <a:buNone/>
            </a:pPr>
            <a:endParaRPr sz="2400"/>
          </a:p>
          <a:p>
            <a:pPr lvl="0" rtl="0">
              <a:lnSpc>
                <a:spcPct val="150000"/>
              </a:lnSpc>
              <a:spcBef>
                <a:spcPts val="0"/>
              </a:spcBef>
              <a:buNone/>
            </a:pPr>
            <a:endParaRPr sz="2400">
              <a:solidFill>
                <a:srgbClr val="4E443C"/>
              </a:solidFill>
              <a:highlight>
                <a:srgbClr val="FCFCFA"/>
              </a:highlight>
            </a:endParaRPr>
          </a:p>
        </p:txBody>
      </p:sp>
      <p:sp>
        <p:nvSpPr>
          <p:cNvPr id="122" name="Shape 122"/>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pic>
        <p:nvPicPr>
          <p:cNvPr id="123" name="Shape 123" descr="mbIllOG.jpg"/>
          <p:cNvPicPr preferRelativeResize="0"/>
          <p:nvPr/>
        </p:nvPicPr>
        <p:blipFill>
          <a:blip r:embed="rId3">
            <a:alphaModFix/>
          </a:blip>
          <a:stretch>
            <a:fillRect/>
          </a:stretch>
        </p:blipFill>
        <p:spPr>
          <a:xfrm>
            <a:off x="388148" y="1309873"/>
            <a:ext cx="2280725" cy="2059049"/>
          </a:xfrm>
          <a:prstGeom prst="rect">
            <a:avLst/>
          </a:prstGeom>
          <a:noFill/>
          <a:ln>
            <a:noFill/>
          </a:ln>
        </p:spPr>
      </p:pic>
      <p:pic>
        <p:nvPicPr>
          <p:cNvPr id="124" name="Shape 124" descr="mbFirst.jpg"/>
          <p:cNvPicPr preferRelativeResize="0"/>
          <p:nvPr/>
        </p:nvPicPr>
        <p:blipFill>
          <a:blip r:embed="rId4">
            <a:alphaModFix/>
          </a:blip>
          <a:stretch>
            <a:fillRect/>
          </a:stretch>
        </p:blipFill>
        <p:spPr>
          <a:xfrm>
            <a:off x="4450351" y="1309871"/>
            <a:ext cx="3673873" cy="2411750"/>
          </a:xfrm>
          <a:prstGeom prst="rect">
            <a:avLst/>
          </a:prstGeom>
          <a:noFill/>
          <a:ln>
            <a:noFill/>
          </a:ln>
        </p:spPr>
      </p:pic>
      <p:sp>
        <p:nvSpPr>
          <p:cNvPr id="125" name="Shape 125"/>
          <p:cNvSpPr txBox="1"/>
          <p:nvPr/>
        </p:nvSpPr>
        <p:spPr>
          <a:xfrm>
            <a:off x="1247750" y="3909625"/>
            <a:ext cx="7153800" cy="1016100"/>
          </a:xfrm>
          <a:prstGeom prst="rect">
            <a:avLst/>
          </a:prstGeom>
          <a:noFill/>
          <a:ln>
            <a:noFill/>
          </a:ln>
        </p:spPr>
        <p:txBody>
          <a:bodyPr lIns="91425" tIns="91425" rIns="91425" bIns="91425" anchor="t" anchorCtr="0">
            <a:noAutofit/>
          </a:bodyPr>
          <a:lstStyle/>
          <a:p>
            <a:pPr lvl="0">
              <a:spcBef>
                <a:spcPts val="0"/>
              </a:spcBef>
              <a:buNone/>
            </a:pPr>
            <a:r>
              <a:rPr lang="en" sz="1800"/>
              <a:t>As i work on the project, I save my changes.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2995049" y="1718650"/>
            <a:ext cx="2858399"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6000749" y="2786075"/>
            <a:ext cx="29835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42274" y="1206150"/>
            <a:ext cx="24783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pic>
        <p:nvPicPr>
          <p:cNvPr id="134" name="Shape 134" descr="mbIllOG.jpg"/>
          <p:cNvPicPr preferRelativeResize="0"/>
          <p:nvPr/>
        </p:nvPicPr>
        <p:blipFill>
          <a:blip r:embed="rId3">
            <a:alphaModFix/>
          </a:blip>
          <a:stretch>
            <a:fillRect/>
          </a:stretch>
        </p:blipFill>
        <p:spPr>
          <a:xfrm>
            <a:off x="350002" y="1237282"/>
            <a:ext cx="2280725" cy="2059049"/>
          </a:xfrm>
          <a:prstGeom prst="rect">
            <a:avLst/>
          </a:prstGeom>
          <a:noFill/>
          <a:ln>
            <a:noFill/>
          </a:ln>
        </p:spPr>
      </p:pic>
      <p:pic>
        <p:nvPicPr>
          <p:cNvPr id="135" name="Shape 135" descr="mbFirst.jpg"/>
          <p:cNvPicPr preferRelativeResize="0"/>
          <p:nvPr/>
        </p:nvPicPr>
        <p:blipFill rotWithShape="1">
          <a:blip r:embed="rId4">
            <a:alphaModFix/>
          </a:blip>
          <a:srcRect l="12831" t="7577" r="12824" b="14625"/>
          <a:stretch/>
        </p:blipFill>
        <p:spPr>
          <a:xfrm>
            <a:off x="3040812" y="1841187"/>
            <a:ext cx="2731198" cy="1876224"/>
          </a:xfrm>
          <a:prstGeom prst="rect">
            <a:avLst/>
          </a:prstGeom>
          <a:noFill/>
          <a:ln>
            <a:noFill/>
          </a:ln>
        </p:spPr>
      </p:pic>
      <p:pic>
        <p:nvPicPr>
          <p:cNvPr id="136" name="Shape 136" descr="mbill2ndChange.jpg"/>
          <p:cNvPicPr preferRelativeResize="0"/>
          <p:nvPr/>
        </p:nvPicPr>
        <p:blipFill rotWithShape="1">
          <a:blip r:embed="rId5">
            <a:alphaModFix/>
          </a:blip>
          <a:srcRect l="12447" t="5322" r="11327" b="15229"/>
          <a:stretch/>
        </p:blipFill>
        <p:spPr>
          <a:xfrm>
            <a:off x="6092250" y="2817199"/>
            <a:ext cx="2800499" cy="205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p:nvPr/>
        </p:nvSpPr>
        <p:spPr>
          <a:xfrm>
            <a:off x="124766" y="1206158"/>
            <a:ext cx="27312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pic>
        <p:nvPicPr>
          <p:cNvPr id="143" name="Shape 143" descr="mbIllOG.jpg"/>
          <p:cNvPicPr preferRelativeResize="0"/>
          <p:nvPr/>
        </p:nvPicPr>
        <p:blipFill>
          <a:blip r:embed="rId3">
            <a:alphaModFix/>
          </a:blip>
          <a:stretch>
            <a:fillRect/>
          </a:stretch>
        </p:blipFill>
        <p:spPr>
          <a:xfrm>
            <a:off x="350002" y="1237282"/>
            <a:ext cx="2280725" cy="2059049"/>
          </a:xfrm>
          <a:prstGeom prst="rect">
            <a:avLst/>
          </a:prstGeom>
          <a:noFill/>
          <a:ln>
            <a:noFill/>
          </a:ln>
        </p:spPr>
      </p:pic>
      <p:sp>
        <p:nvSpPr>
          <p:cNvPr id="144" name="Shape 144"/>
          <p:cNvSpPr txBox="1"/>
          <p:nvPr/>
        </p:nvSpPr>
        <p:spPr>
          <a:xfrm>
            <a:off x="6329175" y="1342075"/>
            <a:ext cx="2412300" cy="2148900"/>
          </a:xfrm>
          <a:prstGeom prst="rect">
            <a:avLst/>
          </a:prstGeom>
          <a:noFill/>
          <a:ln>
            <a:noFill/>
          </a:ln>
        </p:spPr>
        <p:txBody>
          <a:bodyPr lIns="91425" tIns="91425" rIns="91425" bIns="91425" anchor="t" anchorCtr="0">
            <a:noAutofit/>
          </a:bodyPr>
          <a:lstStyle/>
          <a:p>
            <a:pPr lvl="0">
              <a:spcBef>
                <a:spcPts val="0"/>
              </a:spcBef>
              <a:buNone/>
            </a:pPr>
            <a:r>
              <a:rPr lang="en" sz="1800"/>
              <a:t>You won’t need to keep track of all the different versions. Git does this for you</a:t>
            </a:r>
          </a:p>
        </p:txBody>
      </p:sp>
      <p:sp>
        <p:nvSpPr>
          <p:cNvPr id="145" name="Shape 145"/>
          <p:cNvSpPr/>
          <p:nvPr/>
        </p:nvSpPr>
        <p:spPr>
          <a:xfrm>
            <a:off x="1261874" y="1905000"/>
            <a:ext cx="2858399"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46" name="Shape 146" descr="mbFirst.jpg"/>
          <p:cNvPicPr preferRelativeResize="0"/>
          <p:nvPr/>
        </p:nvPicPr>
        <p:blipFill rotWithShape="1">
          <a:blip r:embed="rId4">
            <a:alphaModFix/>
          </a:blip>
          <a:srcRect l="12831" t="7577" r="12824" b="14625"/>
          <a:stretch/>
        </p:blipFill>
        <p:spPr>
          <a:xfrm>
            <a:off x="1307637" y="2027537"/>
            <a:ext cx="2731198" cy="1876224"/>
          </a:xfrm>
          <a:prstGeom prst="rect">
            <a:avLst/>
          </a:prstGeom>
          <a:noFill/>
          <a:ln>
            <a:noFill/>
          </a:ln>
        </p:spPr>
      </p:pic>
      <p:sp>
        <p:nvSpPr>
          <p:cNvPr id="147" name="Shape 147"/>
          <p:cNvSpPr/>
          <p:nvPr/>
        </p:nvSpPr>
        <p:spPr>
          <a:xfrm>
            <a:off x="3186724" y="2705400"/>
            <a:ext cx="29835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48" name="Shape 148" descr="mbill2ndChange.jpg"/>
          <p:cNvPicPr preferRelativeResize="0"/>
          <p:nvPr/>
        </p:nvPicPr>
        <p:blipFill rotWithShape="1">
          <a:blip r:embed="rId5">
            <a:alphaModFix/>
          </a:blip>
          <a:srcRect l="12447" t="5322" r="11327" b="15229"/>
          <a:stretch/>
        </p:blipFill>
        <p:spPr>
          <a:xfrm>
            <a:off x="3278225" y="2736524"/>
            <a:ext cx="2800499" cy="205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124766" y="1206158"/>
            <a:ext cx="27312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pic>
        <p:nvPicPr>
          <p:cNvPr id="155" name="Shape 155" descr="mbIllOG.jpg"/>
          <p:cNvPicPr preferRelativeResize="0"/>
          <p:nvPr/>
        </p:nvPicPr>
        <p:blipFill>
          <a:blip r:embed="rId3">
            <a:alphaModFix/>
          </a:blip>
          <a:stretch>
            <a:fillRect/>
          </a:stretch>
        </p:blipFill>
        <p:spPr>
          <a:xfrm>
            <a:off x="350002" y="1237282"/>
            <a:ext cx="2280725" cy="2059049"/>
          </a:xfrm>
          <a:prstGeom prst="rect">
            <a:avLst/>
          </a:prstGeom>
          <a:noFill/>
          <a:ln>
            <a:noFill/>
          </a:ln>
        </p:spPr>
      </p:pic>
      <p:sp>
        <p:nvSpPr>
          <p:cNvPr id="156" name="Shape 156"/>
          <p:cNvSpPr/>
          <p:nvPr/>
        </p:nvSpPr>
        <p:spPr>
          <a:xfrm>
            <a:off x="1261874" y="1905000"/>
            <a:ext cx="2858399"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57" name="Shape 157" descr="mbFirst.jpg"/>
          <p:cNvPicPr preferRelativeResize="0"/>
          <p:nvPr/>
        </p:nvPicPr>
        <p:blipFill rotWithShape="1">
          <a:blip r:embed="rId4">
            <a:alphaModFix/>
          </a:blip>
          <a:srcRect l="12831" t="7577" r="12824" b="14625"/>
          <a:stretch/>
        </p:blipFill>
        <p:spPr>
          <a:xfrm>
            <a:off x="1307637" y="2027537"/>
            <a:ext cx="2731198" cy="1876224"/>
          </a:xfrm>
          <a:prstGeom prst="rect">
            <a:avLst/>
          </a:prstGeom>
          <a:noFill/>
          <a:ln>
            <a:noFill/>
          </a:ln>
        </p:spPr>
      </p:pic>
      <p:sp>
        <p:nvSpPr>
          <p:cNvPr id="158" name="Shape 158"/>
          <p:cNvSpPr/>
          <p:nvPr/>
        </p:nvSpPr>
        <p:spPr>
          <a:xfrm>
            <a:off x="3186724" y="2705400"/>
            <a:ext cx="2983500" cy="212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59" name="Shape 159" descr="mbill2ndChange.jpg"/>
          <p:cNvPicPr preferRelativeResize="0"/>
          <p:nvPr/>
        </p:nvPicPr>
        <p:blipFill rotWithShape="1">
          <a:blip r:embed="rId5">
            <a:alphaModFix/>
          </a:blip>
          <a:srcRect l="12447" t="5322" r="11327" b="15229"/>
          <a:stretch/>
        </p:blipFill>
        <p:spPr>
          <a:xfrm>
            <a:off x="3278225" y="2736524"/>
            <a:ext cx="2800499" cy="2059050"/>
          </a:xfrm>
          <a:prstGeom prst="rect">
            <a:avLst/>
          </a:prstGeom>
          <a:noFill/>
          <a:ln>
            <a:noFill/>
          </a:ln>
        </p:spPr>
      </p:pic>
      <p:sp>
        <p:nvSpPr>
          <p:cNvPr id="160" name="Shape 160"/>
          <p:cNvSpPr txBox="1"/>
          <p:nvPr/>
        </p:nvSpPr>
        <p:spPr>
          <a:xfrm>
            <a:off x="5185100" y="1754850"/>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61" name="Shape 161"/>
          <p:cNvSpPr/>
          <p:nvPr/>
        </p:nvSpPr>
        <p:spPr>
          <a:xfrm>
            <a:off x="2855975" y="2031750"/>
            <a:ext cx="5933700" cy="1595100"/>
          </a:xfrm>
          <a:prstGeom prst="rect">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62" name="Shape 162" descr="Screen Shot 2017-04-29 at 2.14.12 PM.png"/>
          <p:cNvPicPr preferRelativeResize="0"/>
          <p:nvPr/>
        </p:nvPicPr>
        <p:blipFill rotWithShape="1">
          <a:blip r:embed="rId6">
            <a:alphaModFix/>
          </a:blip>
          <a:srcRect t="8012" r="30255"/>
          <a:stretch/>
        </p:blipFill>
        <p:spPr>
          <a:xfrm>
            <a:off x="3026025" y="2259787"/>
            <a:ext cx="5593599" cy="1139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0000"/>
              </a:lnSpc>
              <a:spcBef>
                <a:spcPts val="0"/>
              </a:spcBef>
              <a:buClr>
                <a:schemeClr val="dk1"/>
              </a:buClr>
              <a:buSzPct val="45833"/>
              <a:buFont typeface="Arial"/>
              <a:buNone/>
            </a:pPr>
            <a:r>
              <a:rPr lang="en" sz="2400"/>
              <a:t>These things just got easier:</a:t>
            </a:r>
          </a:p>
          <a:p>
            <a:pPr marL="457200" lvl="0" indent="-381000" rtl="0">
              <a:lnSpc>
                <a:spcPct val="150000"/>
              </a:lnSpc>
              <a:spcBef>
                <a:spcPts val="0"/>
              </a:spcBef>
              <a:buSzPct val="100000"/>
            </a:pPr>
            <a:r>
              <a:rPr lang="en" sz="2400"/>
              <a:t>Tracking</a:t>
            </a:r>
          </a:p>
          <a:p>
            <a:pPr marL="457200" lvl="0" indent="-381000" rtl="0">
              <a:lnSpc>
                <a:spcPct val="150000"/>
              </a:lnSpc>
              <a:spcBef>
                <a:spcPts val="0"/>
              </a:spcBef>
              <a:buSzPct val="100000"/>
            </a:pPr>
            <a:r>
              <a:rPr lang="en" sz="2400"/>
              <a:t>Backups</a:t>
            </a:r>
          </a:p>
          <a:p>
            <a:pPr lvl="0" rtl="0">
              <a:lnSpc>
                <a:spcPct val="150000"/>
              </a:lnSpc>
              <a:spcBef>
                <a:spcPts val="0"/>
              </a:spcBef>
              <a:buNone/>
            </a:pPr>
            <a:endParaRPr sz="2400">
              <a:solidFill>
                <a:srgbClr val="FF0000"/>
              </a:solidFill>
            </a:endParaRPr>
          </a:p>
          <a:p>
            <a:pPr lvl="0" rtl="0">
              <a:lnSpc>
                <a:spcPct val="150000"/>
              </a:lnSpc>
              <a:spcBef>
                <a:spcPts val="0"/>
              </a:spcBef>
              <a:buNone/>
            </a:pPr>
            <a:endParaRPr sz="2400">
              <a:solidFill>
                <a:srgbClr val="4E443C"/>
              </a:solidFill>
              <a:highlight>
                <a:srgbClr val="FCFCFA"/>
              </a:highlight>
            </a:endParaRPr>
          </a:p>
        </p:txBody>
      </p:sp>
      <p:sp>
        <p:nvSpPr>
          <p:cNvPr id="168" name="Shape 168"/>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Git Helps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lnSpc>
                <a:spcPct val="150000"/>
              </a:lnSpc>
              <a:spcBef>
                <a:spcPts val="0"/>
              </a:spcBef>
              <a:buClr>
                <a:schemeClr val="dk1"/>
              </a:buClr>
              <a:buSzPct val="45833"/>
              <a:buFont typeface="Arial"/>
              <a:buNone/>
            </a:pPr>
            <a:r>
              <a:rPr lang="en" sz="2400"/>
              <a:t>These things just got easier:</a:t>
            </a:r>
          </a:p>
          <a:p>
            <a:pPr marL="457200" lvl="0" indent="-381000" rtl="0">
              <a:lnSpc>
                <a:spcPct val="150000"/>
              </a:lnSpc>
              <a:spcBef>
                <a:spcPts val="0"/>
              </a:spcBef>
              <a:buSzPct val="100000"/>
            </a:pPr>
            <a:r>
              <a:rPr lang="en" sz="2400"/>
              <a:t>Tracking + Backups = easier collaboration</a:t>
            </a:r>
          </a:p>
          <a:p>
            <a:pPr lvl="0" rtl="0">
              <a:lnSpc>
                <a:spcPct val="150000"/>
              </a:lnSpc>
              <a:spcBef>
                <a:spcPts val="0"/>
              </a:spcBef>
              <a:buNone/>
            </a:pPr>
            <a:endParaRPr sz="2400"/>
          </a:p>
          <a:p>
            <a:pPr lvl="0" rtl="0">
              <a:lnSpc>
                <a:spcPct val="150000"/>
              </a:lnSpc>
              <a:spcBef>
                <a:spcPts val="0"/>
              </a:spcBef>
              <a:buNone/>
            </a:pPr>
            <a:endParaRPr sz="2400">
              <a:solidFill>
                <a:srgbClr val="4E443C"/>
              </a:solidFill>
              <a:highlight>
                <a:srgbClr val="FCFCFA"/>
              </a:highlight>
            </a:endParaRPr>
          </a:p>
        </p:txBody>
      </p:sp>
      <p:sp>
        <p:nvSpPr>
          <p:cNvPr id="174" name="Shape 174"/>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Collaboration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100725" y="1568200"/>
            <a:ext cx="2483400" cy="639300"/>
          </a:xfrm>
          <a:prstGeom prst="rect">
            <a:avLst/>
          </a:prstGeom>
        </p:spPr>
        <p:txBody>
          <a:bodyPr lIns="91425" tIns="91425" rIns="91425" bIns="91425" anchor="t" anchorCtr="0">
            <a:noAutofit/>
          </a:bodyPr>
          <a:lstStyle/>
          <a:p>
            <a:pPr lvl="0" rtl="0">
              <a:lnSpc>
                <a:spcPct val="115000"/>
              </a:lnSpc>
              <a:spcBef>
                <a:spcPts val="0"/>
              </a:spcBef>
              <a:buClr>
                <a:schemeClr val="dk1"/>
              </a:buClr>
              <a:buSzPct val="39285"/>
              <a:buFont typeface="Arial"/>
              <a:buNone/>
            </a:pPr>
            <a:r>
              <a:rPr lang="en" sz="2800"/>
              <a:t>Kate Bronstad</a:t>
            </a:r>
          </a:p>
          <a:p>
            <a:pPr lvl="0" rtl="0">
              <a:lnSpc>
                <a:spcPct val="115000"/>
              </a:lnSpc>
              <a:spcBef>
                <a:spcPts val="0"/>
              </a:spcBef>
              <a:buClr>
                <a:schemeClr val="dk1"/>
              </a:buClr>
              <a:buSzPct val="91666"/>
              <a:buFont typeface="Arial"/>
              <a:buNone/>
            </a:pPr>
            <a:endParaRPr sz="1200"/>
          </a:p>
          <a:p>
            <a:pPr lvl="0">
              <a:spcBef>
                <a:spcPts val="0"/>
              </a:spcBef>
              <a:buNone/>
            </a:pPr>
            <a:endParaRPr/>
          </a:p>
        </p:txBody>
      </p:sp>
      <p:sp>
        <p:nvSpPr>
          <p:cNvPr id="41" name="Shape 41"/>
          <p:cNvSpPr txBox="1">
            <a:spLocks noGrp="1"/>
          </p:cNvSpPr>
          <p:nvPr>
            <p:ph type="body" idx="2"/>
          </p:nvPr>
        </p:nvSpPr>
        <p:spPr>
          <a:xfrm>
            <a:off x="6522725" y="1568200"/>
            <a:ext cx="2323500" cy="573300"/>
          </a:xfrm>
          <a:prstGeom prst="rect">
            <a:avLst/>
          </a:prstGeom>
        </p:spPr>
        <p:txBody>
          <a:bodyPr lIns="91425" tIns="91425" rIns="91425" bIns="91425" anchor="t" anchorCtr="0">
            <a:noAutofit/>
          </a:bodyPr>
          <a:lstStyle/>
          <a:p>
            <a:pPr lvl="0" rtl="0">
              <a:lnSpc>
                <a:spcPct val="115000"/>
              </a:lnSpc>
              <a:spcBef>
                <a:spcPts val="0"/>
              </a:spcBef>
              <a:buClr>
                <a:schemeClr val="dk1"/>
              </a:buClr>
              <a:buSzPct val="39285"/>
              <a:buFont typeface="Arial"/>
              <a:buNone/>
            </a:pPr>
            <a:r>
              <a:rPr lang="en" sz="2800" dirty="0"/>
              <a:t>Heather Klish</a:t>
            </a:r>
          </a:p>
          <a:p>
            <a:pPr lvl="0">
              <a:spcBef>
                <a:spcPts val="0"/>
              </a:spcBef>
              <a:buNone/>
            </a:pPr>
            <a:endParaRPr sz="1200" dirty="0"/>
          </a:p>
        </p:txBody>
      </p:sp>
      <p:sp>
        <p:nvSpPr>
          <p:cNvPr id="42" name="Shape 42"/>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Who We Are</a:t>
            </a:r>
          </a:p>
        </p:txBody>
      </p:sp>
      <p:pic>
        <p:nvPicPr>
          <p:cNvPr id="43" name="Shape 43" descr="ikea.jpg"/>
          <p:cNvPicPr preferRelativeResize="0"/>
          <p:nvPr/>
        </p:nvPicPr>
        <p:blipFill rotWithShape="1">
          <a:blip r:embed="rId3">
            <a:alphaModFix/>
          </a:blip>
          <a:srcRect l="8181" t="18510" b="17900"/>
          <a:stretch/>
        </p:blipFill>
        <p:spPr>
          <a:xfrm flipH="1">
            <a:off x="2485368" y="1404950"/>
            <a:ext cx="3994501" cy="2333600"/>
          </a:xfrm>
          <a:prstGeom prst="rect">
            <a:avLst/>
          </a:prstGeom>
          <a:noFill/>
          <a:ln>
            <a:noFill/>
          </a:ln>
        </p:spPr>
      </p:pic>
      <p:sp>
        <p:nvSpPr>
          <p:cNvPr id="44" name="Shape 44"/>
          <p:cNvSpPr txBox="1"/>
          <p:nvPr/>
        </p:nvSpPr>
        <p:spPr>
          <a:xfrm>
            <a:off x="242325" y="1850600"/>
            <a:ext cx="2200200" cy="18135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dirty="0">
                <a:solidFill>
                  <a:schemeClr val="dk1"/>
                </a:solidFill>
              </a:rPr>
              <a:t>Web Developer</a:t>
            </a:r>
            <a:br>
              <a:rPr lang="en" dirty="0">
                <a:solidFill>
                  <a:schemeClr val="dk1"/>
                </a:solidFill>
              </a:rPr>
            </a:br>
            <a:r>
              <a:rPr lang="en" dirty="0">
                <a:solidFill>
                  <a:schemeClr val="dk1"/>
                </a:solidFill>
              </a:rPr>
              <a:t>Library Technology Services</a:t>
            </a:r>
            <a:br>
              <a:rPr lang="en" dirty="0">
                <a:solidFill>
                  <a:schemeClr val="dk1"/>
                </a:solidFill>
              </a:rPr>
            </a:br>
            <a:r>
              <a:rPr lang="en" dirty="0">
                <a:solidFill>
                  <a:schemeClr val="dk1"/>
                </a:solidFill>
              </a:rPr>
              <a:t>Tufts University</a:t>
            </a:r>
          </a:p>
          <a:p>
            <a:pPr lvl="0" rtl="0">
              <a:lnSpc>
                <a:spcPct val="115000"/>
              </a:lnSpc>
              <a:spcBef>
                <a:spcPts val="0"/>
              </a:spcBef>
              <a:buNone/>
            </a:pPr>
            <a:r>
              <a:rPr lang="en" u="sng" dirty="0">
                <a:solidFill>
                  <a:schemeClr val="hlink"/>
                </a:solidFill>
                <a:hlinkClick r:id="rId4"/>
              </a:rPr>
              <a:t>kate.bronstad@tufts.edu</a:t>
            </a:r>
          </a:p>
        </p:txBody>
      </p:sp>
      <p:sp>
        <p:nvSpPr>
          <p:cNvPr id="8" name="Shape 45"/>
          <p:cNvSpPr txBox="1"/>
          <p:nvPr/>
        </p:nvSpPr>
        <p:spPr>
          <a:xfrm>
            <a:off x="6182399" y="1970259"/>
            <a:ext cx="2961601" cy="1495636"/>
          </a:xfrm>
          <a:prstGeom prst="rect">
            <a:avLst/>
          </a:prstGeom>
          <a:noFill/>
          <a:ln>
            <a:noFill/>
          </a:ln>
        </p:spPr>
        <p:txBody>
          <a:bodyPr lIns="91425" tIns="91425" rIns="91425" bIns="91425" anchor="ctr" anchorCtr="0">
            <a:noAutofit/>
          </a:bodyPr>
          <a:lstStyle/>
          <a:p>
            <a:pPr lvl="0" indent="457200" rtl="0">
              <a:lnSpc>
                <a:spcPct val="115000"/>
              </a:lnSpc>
              <a:spcBef>
                <a:spcPts val="0"/>
              </a:spcBef>
              <a:buNone/>
            </a:pPr>
            <a:r>
              <a:rPr lang="en" dirty="0" smtClean="0">
                <a:solidFill>
                  <a:schemeClr val="dk1"/>
                </a:solidFill>
              </a:rPr>
              <a:t>Systems </a:t>
            </a:r>
            <a:r>
              <a:rPr lang="en" dirty="0">
                <a:solidFill>
                  <a:schemeClr val="dk1"/>
                </a:solidFill>
              </a:rPr>
              <a:t>Librarian</a:t>
            </a:r>
            <a:br>
              <a:rPr lang="en" dirty="0">
                <a:solidFill>
                  <a:schemeClr val="dk1"/>
                </a:solidFill>
              </a:rPr>
            </a:br>
            <a:r>
              <a:rPr lang="en-US" dirty="0" smtClean="0">
                <a:solidFill>
                  <a:schemeClr val="dk1"/>
                </a:solidFill>
              </a:rPr>
              <a:t>         </a:t>
            </a:r>
            <a:r>
              <a:rPr lang="en" dirty="0" smtClean="0">
                <a:solidFill>
                  <a:schemeClr val="dk1"/>
                </a:solidFill>
              </a:rPr>
              <a:t>Library </a:t>
            </a:r>
            <a:r>
              <a:rPr lang="en" dirty="0">
                <a:solidFill>
                  <a:schemeClr val="dk1"/>
                </a:solidFill>
              </a:rPr>
              <a:t>Technology </a:t>
            </a:r>
            <a:r>
              <a:rPr lang="en" dirty="0" smtClean="0">
                <a:solidFill>
                  <a:schemeClr val="dk1"/>
                </a:solidFill>
              </a:rPr>
              <a:t>Service</a:t>
            </a:r>
            <a:r>
              <a:rPr lang="en-US" dirty="0" smtClean="0">
                <a:solidFill>
                  <a:schemeClr val="dk1"/>
                </a:solidFill>
              </a:rPr>
              <a:t>s</a:t>
            </a:r>
          </a:p>
          <a:p>
            <a:pPr lvl="0" indent="457200" rtl="0">
              <a:lnSpc>
                <a:spcPct val="115000"/>
              </a:lnSpc>
              <a:spcBef>
                <a:spcPts val="0"/>
              </a:spcBef>
              <a:buNone/>
            </a:pPr>
            <a:r>
              <a:rPr lang="en" dirty="0" smtClean="0">
                <a:solidFill>
                  <a:schemeClr val="dk1"/>
                </a:solidFill>
              </a:rPr>
              <a:t>Tufts </a:t>
            </a:r>
            <a:r>
              <a:rPr lang="en" dirty="0">
                <a:solidFill>
                  <a:schemeClr val="dk1"/>
                </a:solidFill>
              </a:rPr>
              <a:t>University</a:t>
            </a:r>
          </a:p>
          <a:p>
            <a:pPr lvl="0" indent="457200" rtl="0">
              <a:lnSpc>
                <a:spcPct val="115000"/>
              </a:lnSpc>
              <a:spcBef>
                <a:spcPts val="0"/>
              </a:spcBef>
              <a:buNone/>
            </a:pPr>
            <a:r>
              <a:rPr lang="en" u="sng" dirty="0">
                <a:solidFill>
                  <a:schemeClr val="hlink"/>
                </a:solidFill>
                <a:hlinkClick r:id="rId5"/>
              </a:rPr>
              <a:t>heather.klish@tufts.edu</a:t>
            </a:r>
          </a:p>
          <a:p>
            <a:pPr lvl="0" indent="457200" rtl="0">
              <a:lnSpc>
                <a:spcPct val="115000"/>
              </a:lnSpc>
              <a:spcBef>
                <a:spcPts val="0"/>
              </a:spcBef>
              <a:buNone/>
            </a:pPr>
            <a:r>
              <a:rPr lang="en" dirty="0">
                <a:solidFill>
                  <a:schemeClr val="dk1"/>
                </a:solidFill>
              </a:rPr>
              <a:t>@</a:t>
            </a:r>
            <a:r>
              <a:rPr lang="en" dirty="0" smtClean="0">
                <a:solidFill>
                  <a:schemeClr val="dk1"/>
                </a:solidFill>
              </a:rPr>
              <a:t>heatherklish</a:t>
            </a:r>
            <a:r>
              <a:rPr lang="en-US" dirty="0" smtClean="0">
                <a:solidFill>
                  <a:schemeClr val="dk1"/>
                </a:solidFill>
              </a:rPr>
              <a:t> </a:t>
            </a:r>
            <a:endParaRPr lang="en"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b="1"/>
              <a:t>Install Git on your computer</a:t>
            </a:r>
            <a:r>
              <a:rPr lang="en" sz="2400"/>
              <a:t> </a:t>
            </a:r>
          </a:p>
          <a:p>
            <a:pPr lvl="0" rtl="0">
              <a:spcBef>
                <a:spcPts val="0"/>
              </a:spcBef>
              <a:buClr>
                <a:schemeClr val="dk1"/>
              </a:buClr>
              <a:buSzPct val="45833"/>
              <a:buFont typeface="Arial"/>
              <a:buNone/>
            </a:pPr>
            <a:r>
              <a:rPr lang="en" sz="2400"/>
              <a:t>Install once (per computer).</a:t>
            </a:r>
          </a:p>
          <a:p>
            <a:pPr lvl="0">
              <a:spcBef>
                <a:spcPts val="0"/>
              </a:spcBef>
              <a:buClr>
                <a:schemeClr val="dk1"/>
              </a:buClr>
              <a:buSzPct val="45833"/>
              <a:buFont typeface="Arial"/>
              <a:buNone/>
            </a:pPr>
            <a:endParaRPr sz="2400"/>
          </a:p>
          <a:p>
            <a:pPr lvl="0" rtl="0">
              <a:spcBef>
                <a:spcPts val="0"/>
              </a:spcBef>
              <a:buClr>
                <a:schemeClr val="dk1"/>
              </a:buClr>
              <a:buSzPct val="45833"/>
              <a:buFont typeface="Arial"/>
              <a:buNone/>
            </a:pPr>
            <a:r>
              <a:rPr lang="en" sz="2400" b="1"/>
              <a:t>Tell Git to track a “project”* </a:t>
            </a:r>
          </a:p>
          <a:p>
            <a:pPr lvl="0" rtl="0">
              <a:spcBef>
                <a:spcPts val="0"/>
              </a:spcBef>
              <a:buClr>
                <a:schemeClr val="dk1"/>
              </a:buClr>
              <a:buSzPct val="45833"/>
              <a:buFont typeface="Arial"/>
              <a:buNone/>
            </a:pPr>
            <a:r>
              <a:rPr lang="en" sz="2400"/>
              <a:t>“git init”</a:t>
            </a:r>
            <a:br>
              <a:rPr lang="en" sz="2400"/>
            </a:br>
            <a:r>
              <a:rPr lang="en" sz="2400"/>
              <a:t>Once per project</a:t>
            </a:r>
          </a:p>
          <a:p>
            <a:pPr lvl="0" rtl="0">
              <a:spcBef>
                <a:spcPts val="0"/>
              </a:spcBef>
              <a:buClr>
                <a:schemeClr val="dk1"/>
              </a:buClr>
              <a:buSzPct val="45833"/>
              <a:buFont typeface="Arial"/>
              <a:buNone/>
            </a:pPr>
            <a:endParaRPr sz="2400"/>
          </a:p>
          <a:p>
            <a:pPr lvl="0" rtl="0">
              <a:spcBef>
                <a:spcPts val="0"/>
              </a:spcBef>
              <a:buNone/>
            </a:pPr>
            <a:r>
              <a:rPr lang="en" sz="2400">
                <a:solidFill>
                  <a:srgbClr val="4E443C"/>
                </a:solidFill>
                <a:highlight>
                  <a:srgbClr val="FCFCFA"/>
                </a:highlight>
              </a:rPr>
              <a:t>*project = an application, a website, a script, etc. AKA a repository</a:t>
            </a:r>
          </a:p>
        </p:txBody>
      </p:sp>
      <p:sp>
        <p:nvSpPr>
          <p:cNvPr id="180" name="Shape 180"/>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you work with Git: an overview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spcBef>
                <a:spcPts val="0"/>
              </a:spcBef>
              <a:buNone/>
            </a:pPr>
            <a:r>
              <a:rPr lang="en" sz="2400">
                <a:solidFill>
                  <a:srgbClr val="000000"/>
                </a:solidFill>
              </a:rPr>
              <a:t>As you make changes or create new documents, you will tell git to </a:t>
            </a:r>
            <a:r>
              <a:rPr lang="en" sz="2400" b="1">
                <a:solidFill>
                  <a:srgbClr val="000000"/>
                </a:solidFill>
              </a:rPr>
              <a:t>commit</a:t>
            </a:r>
            <a:r>
              <a:rPr lang="en" sz="2400">
                <a:solidFill>
                  <a:srgbClr val="000000"/>
                </a:solidFill>
              </a:rPr>
              <a:t> these changes.</a:t>
            </a:r>
          </a:p>
          <a:p>
            <a:pPr lvl="0">
              <a:spcBef>
                <a:spcPts val="0"/>
              </a:spcBef>
              <a:buNone/>
            </a:pPr>
            <a:endParaRPr sz="2400" b="1" i="1">
              <a:solidFill>
                <a:srgbClr val="FF0000"/>
              </a:solidFill>
            </a:endParaRPr>
          </a:p>
          <a:p>
            <a:pPr lvl="0" rtl="0">
              <a:spcBef>
                <a:spcPts val="0"/>
              </a:spcBef>
              <a:buNone/>
            </a:pPr>
            <a:endParaRPr sz="2400"/>
          </a:p>
          <a:p>
            <a:pPr lvl="0" rtl="0">
              <a:lnSpc>
                <a:spcPct val="150000"/>
              </a:lnSpc>
              <a:spcBef>
                <a:spcPts val="0"/>
              </a:spcBef>
              <a:buNone/>
            </a:pPr>
            <a:endParaRPr sz="2400">
              <a:solidFill>
                <a:srgbClr val="4E443C"/>
              </a:solidFill>
              <a:highlight>
                <a:srgbClr val="FCFCFA"/>
              </a:highlight>
            </a:endParaRPr>
          </a:p>
        </p:txBody>
      </p:sp>
      <p:sp>
        <p:nvSpPr>
          <p:cNvPr id="186" name="Shape 186"/>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you work with Git: an overview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400" b="1"/>
              <a:t>Commit changes whenever it makes sense</a:t>
            </a:r>
            <a:r>
              <a:rPr lang="en" sz="2400"/>
              <a:t/>
            </a:r>
            <a:br>
              <a:rPr lang="en" sz="2400"/>
            </a:br>
            <a:r>
              <a:rPr lang="en" sz="2400"/>
              <a:t/>
            </a:r>
            <a:br>
              <a:rPr lang="en" sz="2400"/>
            </a:br>
            <a:endParaRPr lang="en" sz="2400"/>
          </a:p>
          <a:p>
            <a:pPr lvl="0" rtl="0">
              <a:spcBef>
                <a:spcPts val="0"/>
              </a:spcBef>
              <a:buNone/>
            </a:pPr>
            <a:r>
              <a:rPr lang="en" sz="2400" b="1"/>
              <a:t>Share your project, possibly merge in code from others</a:t>
            </a:r>
            <a:br>
              <a:rPr lang="en" sz="2400" b="1"/>
            </a:br>
            <a:endParaRPr lang="en" sz="2400" b="1"/>
          </a:p>
          <a:p>
            <a:pPr lvl="0" rtl="0">
              <a:spcBef>
                <a:spcPts val="0"/>
              </a:spcBef>
              <a:buNone/>
            </a:pPr>
            <a:endParaRPr sz="2400"/>
          </a:p>
          <a:p>
            <a:pPr lvl="0" rtl="0">
              <a:lnSpc>
                <a:spcPct val="150000"/>
              </a:lnSpc>
              <a:spcBef>
                <a:spcPts val="0"/>
              </a:spcBef>
              <a:buNone/>
            </a:pPr>
            <a:endParaRPr sz="2400"/>
          </a:p>
          <a:p>
            <a:pPr lvl="0" rtl="0">
              <a:lnSpc>
                <a:spcPct val="150000"/>
              </a:lnSpc>
              <a:spcBef>
                <a:spcPts val="0"/>
              </a:spcBef>
              <a:buNone/>
            </a:pPr>
            <a:endParaRPr sz="1800"/>
          </a:p>
          <a:p>
            <a:pPr lvl="0" rtl="0">
              <a:lnSpc>
                <a:spcPct val="150000"/>
              </a:lnSpc>
              <a:spcBef>
                <a:spcPts val="0"/>
              </a:spcBef>
              <a:buNone/>
            </a:pPr>
            <a:endParaRPr sz="2400">
              <a:solidFill>
                <a:srgbClr val="4E443C"/>
              </a:solidFill>
              <a:highlight>
                <a:srgbClr val="FCFCFA"/>
              </a:highlight>
            </a:endParaRPr>
          </a:p>
        </p:txBody>
      </p:sp>
      <p:sp>
        <p:nvSpPr>
          <p:cNvPr id="192" name="Shape 192"/>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How you work with Git: an overview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a:spcBef>
                <a:spcPts val="0"/>
              </a:spcBef>
              <a:buNone/>
            </a:pPr>
            <a:r>
              <a:rPr lang="en" sz="2400" b="1"/>
              <a:t>Install git</a:t>
            </a:r>
          </a:p>
          <a:p>
            <a:pPr lvl="0">
              <a:spcBef>
                <a:spcPts val="0"/>
              </a:spcBef>
              <a:buNone/>
            </a:pPr>
            <a:endParaRPr sz="2400" b="1"/>
          </a:p>
          <a:p>
            <a:pPr lvl="0" rtl="0">
              <a:spcBef>
                <a:spcPts val="0"/>
              </a:spcBef>
              <a:buNone/>
            </a:pPr>
            <a:endParaRPr sz="1800"/>
          </a:p>
          <a:p>
            <a:pPr lvl="0" rtl="0">
              <a:lnSpc>
                <a:spcPct val="150000"/>
              </a:lnSpc>
              <a:spcBef>
                <a:spcPts val="0"/>
              </a:spcBef>
              <a:buNone/>
            </a:pPr>
            <a:endParaRPr sz="2400">
              <a:solidFill>
                <a:srgbClr val="4E443C"/>
              </a:solidFill>
              <a:highlight>
                <a:srgbClr val="FCFCFA"/>
              </a:highlight>
            </a:endParaRPr>
          </a:p>
        </p:txBody>
      </p:sp>
      <p:sp>
        <p:nvSpPr>
          <p:cNvPr id="198" name="Shape 198"/>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First step</a:t>
            </a:r>
          </a:p>
        </p:txBody>
      </p:sp>
      <p:pic>
        <p:nvPicPr>
          <p:cNvPr id="199" name="Shape 199" descr="Screen Shot 2017-05-03 at 10.50.46 AM.png"/>
          <p:cNvPicPr preferRelativeResize="0"/>
          <p:nvPr/>
        </p:nvPicPr>
        <p:blipFill>
          <a:blip r:embed="rId3">
            <a:alphaModFix/>
          </a:blip>
          <a:stretch>
            <a:fillRect/>
          </a:stretch>
        </p:blipFill>
        <p:spPr>
          <a:xfrm>
            <a:off x="1840325" y="1763625"/>
            <a:ext cx="5365125" cy="31622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lvl="0" rtl="0">
              <a:spcBef>
                <a:spcPts val="0"/>
              </a:spcBef>
              <a:buNone/>
            </a:pPr>
            <a:r>
              <a:rPr lang="en" sz="2400" b="1"/>
              <a:t>Install git</a:t>
            </a:r>
          </a:p>
          <a:p>
            <a:pPr lvl="0" rtl="0">
              <a:spcBef>
                <a:spcPts val="0"/>
              </a:spcBef>
              <a:buNone/>
            </a:pPr>
            <a:endParaRPr sz="2400" b="1"/>
          </a:p>
          <a:p>
            <a:pPr lvl="0" rtl="0">
              <a:spcBef>
                <a:spcPts val="0"/>
              </a:spcBef>
              <a:buNone/>
            </a:pPr>
            <a:r>
              <a:rPr lang="en" sz="1400">
                <a:solidFill>
                  <a:srgbClr val="006621"/>
                </a:solidFill>
                <a:highlight>
                  <a:srgbClr val="FFFFFF"/>
                </a:highlight>
              </a:rPr>
              <a:t>https://git-scm.com/downloads</a:t>
            </a:r>
          </a:p>
          <a:p>
            <a:pPr lvl="0" rtl="0">
              <a:spcBef>
                <a:spcPts val="0"/>
              </a:spcBef>
              <a:buNone/>
            </a:pPr>
            <a:endParaRPr sz="2400"/>
          </a:p>
          <a:p>
            <a:pPr lvl="0" rtl="0">
              <a:spcBef>
                <a:spcPts val="0"/>
              </a:spcBef>
              <a:buNone/>
            </a:pPr>
            <a:r>
              <a:rPr lang="en" sz="1800"/>
              <a:t>Page on moodle describes steps</a:t>
            </a:r>
          </a:p>
          <a:p>
            <a:pPr marL="457200" lvl="0" indent="-342900" rtl="0">
              <a:spcBef>
                <a:spcPts val="0"/>
              </a:spcBef>
              <a:buSzPct val="100000"/>
            </a:pPr>
            <a:r>
              <a:rPr lang="en" sz="1800"/>
              <a:t>For mac, you may already have it on your computer</a:t>
            </a:r>
          </a:p>
          <a:p>
            <a:pPr lvl="0" rtl="0">
              <a:spcBef>
                <a:spcPts val="0"/>
              </a:spcBef>
              <a:buNone/>
            </a:pPr>
            <a:endParaRPr sz="1800"/>
          </a:p>
          <a:p>
            <a:pPr marL="457200" lvl="0" indent="-342900" rtl="0">
              <a:spcBef>
                <a:spcPts val="0"/>
              </a:spcBef>
              <a:buSzPct val="100000"/>
            </a:pPr>
            <a:r>
              <a:rPr lang="en" sz="1800"/>
              <a:t>For PC, choose git bash; for the rest take the defaults</a:t>
            </a:r>
          </a:p>
          <a:p>
            <a:pPr lvl="0" rtl="0">
              <a:lnSpc>
                <a:spcPct val="150000"/>
              </a:lnSpc>
              <a:spcBef>
                <a:spcPts val="0"/>
              </a:spcBef>
              <a:buNone/>
            </a:pPr>
            <a:endParaRPr sz="2400"/>
          </a:p>
          <a:p>
            <a:pPr lvl="0" rtl="0">
              <a:lnSpc>
                <a:spcPct val="150000"/>
              </a:lnSpc>
              <a:spcBef>
                <a:spcPts val="0"/>
              </a:spcBef>
              <a:buNone/>
            </a:pPr>
            <a:endParaRPr sz="1800"/>
          </a:p>
          <a:p>
            <a:pPr lvl="0" rtl="0">
              <a:lnSpc>
                <a:spcPct val="150000"/>
              </a:lnSpc>
              <a:spcBef>
                <a:spcPts val="0"/>
              </a:spcBef>
              <a:buNone/>
            </a:pPr>
            <a:endParaRPr sz="2400">
              <a:solidFill>
                <a:srgbClr val="4E443C"/>
              </a:solidFill>
              <a:highlight>
                <a:srgbClr val="FCFCFA"/>
              </a:highlight>
            </a:endParaRPr>
          </a:p>
        </p:txBody>
      </p:sp>
      <p:sp>
        <p:nvSpPr>
          <p:cNvPr id="205" name="Shape 205"/>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First step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81000" rtl="0">
              <a:lnSpc>
                <a:spcPct val="150000"/>
              </a:lnSpc>
              <a:spcBef>
                <a:spcPts val="0"/>
              </a:spcBef>
              <a:buSzPct val="100000"/>
            </a:pPr>
            <a:r>
              <a:rPr lang="en" sz="2400" b="1" dirty="0"/>
              <a:t>Install git</a:t>
            </a:r>
          </a:p>
          <a:p>
            <a:pPr marL="914400" lvl="1" indent="-381000" rtl="0">
              <a:lnSpc>
                <a:spcPct val="150000"/>
              </a:lnSpc>
              <a:spcBef>
                <a:spcPts val="0"/>
              </a:spcBef>
              <a:buSzPct val="100000"/>
            </a:pPr>
            <a:r>
              <a:rPr lang="en" dirty="0"/>
              <a:t>Email us if you have problems</a:t>
            </a:r>
          </a:p>
          <a:p>
            <a:pPr marL="914400" lvl="1" indent="-228600" rtl="0">
              <a:lnSpc>
                <a:spcPct val="150000"/>
              </a:lnSpc>
              <a:spcBef>
                <a:spcPts val="0"/>
              </a:spcBef>
            </a:pPr>
            <a:r>
              <a:rPr lang="en" dirty="0"/>
              <a:t>Office Hours</a:t>
            </a:r>
          </a:p>
          <a:p>
            <a:pPr marL="457200" lvl="0" indent="-381000" rtl="0">
              <a:lnSpc>
                <a:spcPct val="150000"/>
              </a:lnSpc>
              <a:spcBef>
                <a:spcPts val="0"/>
              </a:spcBef>
              <a:buSzPct val="100000"/>
            </a:pPr>
            <a:r>
              <a:rPr lang="en" sz="2400" b="1"/>
              <a:t>Introduce yourself on the forum in Moodle</a:t>
            </a:r>
          </a:p>
          <a:p>
            <a:pPr marL="914400" lvl="1" indent="-381000" rtl="0">
              <a:lnSpc>
                <a:spcPct val="150000"/>
              </a:lnSpc>
              <a:spcBef>
                <a:spcPts val="0"/>
              </a:spcBef>
              <a:buSzPct val="100000"/>
            </a:pPr>
            <a:r>
              <a:rPr lang="en" dirty="0"/>
              <a:t>Tell us about what you do &amp; why you want to learn git</a:t>
            </a:r>
          </a:p>
          <a:p>
            <a:pPr lvl="0" rtl="0">
              <a:lnSpc>
                <a:spcPct val="150000"/>
              </a:lnSpc>
              <a:spcBef>
                <a:spcPts val="0"/>
              </a:spcBef>
              <a:buNone/>
            </a:pPr>
            <a:endParaRPr sz="1800" dirty="0"/>
          </a:p>
          <a:p>
            <a:pPr lvl="0" rtl="0">
              <a:lnSpc>
                <a:spcPct val="150000"/>
              </a:lnSpc>
              <a:spcBef>
                <a:spcPts val="0"/>
              </a:spcBef>
              <a:buNone/>
            </a:pPr>
            <a:endParaRPr sz="2400" dirty="0">
              <a:solidFill>
                <a:srgbClr val="4E443C"/>
              </a:solidFill>
              <a:highlight>
                <a:srgbClr val="FCFCFA"/>
              </a:highlight>
            </a:endParaRPr>
          </a:p>
        </p:txBody>
      </p:sp>
      <p:sp>
        <p:nvSpPr>
          <p:cNvPr id="211" name="Shape 21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 next week</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55600" rtl="0">
              <a:spcBef>
                <a:spcPts val="0"/>
              </a:spcBef>
              <a:buSzPct val="100000"/>
            </a:pPr>
            <a:r>
              <a:rPr lang="en" sz="2000"/>
              <a:t>What we learned from the survey</a:t>
            </a:r>
          </a:p>
          <a:p>
            <a:pPr lvl="0">
              <a:spcBef>
                <a:spcPts val="0"/>
              </a:spcBef>
              <a:buNone/>
            </a:pPr>
            <a:endParaRPr sz="2000"/>
          </a:p>
          <a:p>
            <a:pPr marL="457200" lvl="0" indent="-355600" rtl="0">
              <a:spcBef>
                <a:spcPts val="0"/>
              </a:spcBef>
              <a:buSzPct val="100000"/>
            </a:pPr>
            <a:r>
              <a:rPr lang="en" sz="2000"/>
              <a:t>Please introduce yourself on the forum</a:t>
            </a:r>
          </a:p>
          <a:p>
            <a:pPr marL="914400" lvl="1" indent="-355600" rtl="0">
              <a:spcBef>
                <a:spcPts val="0"/>
              </a:spcBef>
              <a:buSzPct val="100000"/>
            </a:pPr>
            <a:r>
              <a:rPr lang="en" sz="2000"/>
              <a:t>Your name</a:t>
            </a:r>
          </a:p>
          <a:p>
            <a:pPr marL="914400" lvl="1" indent="-355600" rtl="0">
              <a:spcBef>
                <a:spcPts val="0"/>
              </a:spcBef>
              <a:buSzPct val="100000"/>
            </a:pPr>
            <a:r>
              <a:rPr lang="en" sz="2000"/>
              <a:t>A bit about where and/or what you do for work</a:t>
            </a:r>
          </a:p>
          <a:p>
            <a:pPr marL="914400" lvl="1" indent="-355600" rtl="0">
              <a:spcBef>
                <a:spcPts val="0"/>
              </a:spcBef>
              <a:buSzPct val="100000"/>
            </a:pPr>
            <a:r>
              <a:rPr lang="en" sz="2000"/>
              <a:t>Why you want to learn git</a:t>
            </a:r>
          </a:p>
        </p:txBody>
      </p:sp>
      <p:sp>
        <p:nvSpPr>
          <p:cNvPr id="51" name="Shape 5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About your classmates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472200" y="1189525"/>
            <a:ext cx="8199600" cy="3766800"/>
          </a:xfrm>
          <a:prstGeom prst="rect">
            <a:avLst/>
          </a:prstGeom>
        </p:spPr>
        <p:txBody>
          <a:bodyPr lIns="91425" tIns="91425" rIns="91425" bIns="91425" anchor="t" anchorCtr="0">
            <a:noAutofit/>
          </a:bodyPr>
          <a:lstStyle/>
          <a:p>
            <a:pPr marL="457200" lvl="0" indent="-342900" rtl="0">
              <a:spcBef>
                <a:spcPts val="0"/>
              </a:spcBef>
              <a:buSzPct val="100000"/>
            </a:pPr>
            <a:r>
              <a:rPr lang="en" sz="1800" b="1"/>
              <a:t>Adobe connect</a:t>
            </a:r>
            <a:r>
              <a:rPr lang="en" sz="1800"/>
              <a:t> for class each week + office hours</a:t>
            </a:r>
          </a:p>
          <a:p>
            <a:pPr lvl="0" rtl="0">
              <a:spcBef>
                <a:spcPts val="0"/>
              </a:spcBef>
              <a:buNone/>
            </a:pPr>
            <a:endParaRPr sz="1800"/>
          </a:p>
          <a:p>
            <a:pPr marL="457200" lvl="0" indent="-342900" rtl="0">
              <a:spcBef>
                <a:spcPts val="0"/>
              </a:spcBef>
              <a:buSzPct val="100000"/>
            </a:pPr>
            <a:r>
              <a:rPr lang="en" sz="1800" b="1"/>
              <a:t>Moodle </a:t>
            </a:r>
            <a:r>
              <a:rPr lang="en" sz="1800"/>
              <a:t>where you’ll find class agendas, class forum, exercises, assignments, the recording from each week and resources for help &amp; extra learning. Link: http://ecourses.ala.org/course/view.php?id=506</a:t>
            </a:r>
          </a:p>
          <a:p>
            <a:pPr lvl="0" rtl="0">
              <a:spcBef>
                <a:spcPts val="0"/>
              </a:spcBef>
              <a:buNone/>
            </a:pPr>
            <a:endParaRPr sz="1800"/>
          </a:p>
          <a:p>
            <a:pPr marL="457200" lvl="0" indent="-342900" rtl="0">
              <a:spcBef>
                <a:spcPts val="0"/>
              </a:spcBef>
              <a:buSzPct val="100000"/>
            </a:pPr>
            <a:r>
              <a:rPr lang="en" sz="1800" b="1"/>
              <a:t>Your own computer </a:t>
            </a:r>
            <a:r>
              <a:rPr lang="en" sz="1800"/>
              <a:t>where you local repositories will be kept and most of your practice will take place</a:t>
            </a:r>
          </a:p>
          <a:p>
            <a:pPr marL="457200" lvl="0" indent="0" rtl="0">
              <a:spcBef>
                <a:spcPts val="0"/>
              </a:spcBef>
              <a:buNone/>
            </a:pPr>
            <a:endParaRPr sz="1800"/>
          </a:p>
          <a:p>
            <a:pPr marL="457200" lvl="0" indent="-342900" rtl="0">
              <a:spcBef>
                <a:spcPts val="0"/>
              </a:spcBef>
              <a:buSzPct val="100000"/>
            </a:pPr>
            <a:r>
              <a:rPr lang="en" sz="1800" b="1"/>
              <a:t>GitHub</a:t>
            </a:r>
            <a:r>
              <a:rPr lang="en" sz="1800"/>
              <a:t> where you’ll host and share your git repositories and also host the site for your final project</a:t>
            </a:r>
          </a:p>
          <a:p>
            <a:pPr lvl="0" rtl="0">
              <a:spcBef>
                <a:spcPts val="0"/>
              </a:spcBef>
              <a:buNone/>
            </a:pPr>
            <a:endParaRPr sz="1800"/>
          </a:p>
          <a:p>
            <a:pPr lvl="0" rtl="0">
              <a:spcBef>
                <a:spcPts val="0"/>
              </a:spcBef>
              <a:buNone/>
            </a:pPr>
            <a:endParaRPr sz="1800"/>
          </a:p>
          <a:p>
            <a:pPr lvl="0" rtl="0">
              <a:spcBef>
                <a:spcPts val="0"/>
              </a:spcBef>
              <a:buNone/>
            </a:pPr>
            <a:endParaRPr sz="1800"/>
          </a:p>
          <a:p>
            <a:pPr lvl="0" rtl="0">
              <a:spcBef>
                <a:spcPts val="0"/>
              </a:spcBef>
              <a:buNone/>
            </a:pPr>
            <a:endParaRPr sz="1800"/>
          </a:p>
        </p:txBody>
      </p:sp>
      <p:sp>
        <p:nvSpPr>
          <p:cNvPr id="57" name="Shape 57"/>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Where we’ll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457200" y="1200150"/>
            <a:ext cx="8229600" cy="3943500"/>
          </a:xfrm>
          <a:prstGeom prst="rect">
            <a:avLst/>
          </a:prstGeom>
        </p:spPr>
        <p:txBody>
          <a:bodyPr lIns="91425" tIns="91425" rIns="91425" bIns="91425" anchor="t" anchorCtr="0">
            <a:noAutofit/>
          </a:bodyPr>
          <a:lstStyle/>
          <a:p>
            <a:pPr marL="457200" lvl="0" indent="-355600" rtl="0">
              <a:spcBef>
                <a:spcPts val="0"/>
              </a:spcBef>
              <a:buSzPct val="100000"/>
            </a:pPr>
            <a:r>
              <a:rPr lang="en" sz="2000"/>
              <a:t>From each other</a:t>
            </a:r>
          </a:p>
          <a:p>
            <a:pPr marL="914400" lvl="1" indent="-355600" rtl="0">
              <a:spcBef>
                <a:spcPts val="0"/>
              </a:spcBef>
              <a:buSzPct val="100000"/>
            </a:pPr>
            <a:r>
              <a:rPr lang="en" sz="2000"/>
              <a:t>Use the class forum to ask questions and help each other</a:t>
            </a:r>
          </a:p>
          <a:p>
            <a:pPr lvl="0" rtl="0">
              <a:spcBef>
                <a:spcPts val="0"/>
              </a:spcBef>
              <a:buNone/>
            </a:pPr>
            <a:endParaRPr sz="2000"/>
          </a:p>
          <a:p>
            <a:pPr marL="457200" lvl="0" indent="-355600" rtl="0">
              <a:spcBef>
                <a:spcPts val="0"/>
              </a:spcBef>
              <a:buSzPct val="100000"/>
            </a:pPr>
            <a:r>
              <a:rPr lang="en" sz="2000"/>
              <a:t>From us</a:t>
            </a:r>
          </a:p>
          <a:p>
            <a:pPr marL="914400" lvl="1" indent="-355600" rtl="0">
              <a:spcBef>
                <a:spcPts val="0"/>
              </a:spcBef>
              <a:buSzPct val="100000"/>
            </a:pPr>
            <a:r>
              <a:rPr lang="en" sz="2000"/>
              <a:t>We will hold office hours each week using Adobe Connect</a:t>
            </a:r>
          </a:p>
          <a:p>
            <a:pPr marL="1371600" lvl="2" indent="-355600" rtl="0">
              <a:spcBef>
                <a:spcPts val="0"/>
              </a:spcBef>
              <a:buSzPct val="100000"/>
            </a:pPr>
            <a:r>
              <a:rPr lang="en" sz="2000"/>
              <a:t>Kate: Mondays 3 - 4pm CST</a:t>
            </a:r>
          </a:p>
          <a:p>
            <a:pPr marL="1371600" lvl="2" indent="-355600" rtl="0">
              <a:spcBef>
                <a:spcPts val="0"/>
              </a:spcBef>
              <a:buSzPct val="100000"/>
            </a:pPr>
            <a:r>
              <a:rPr lang="en" sz="2000"/>
              <a:t>Heather: Wednesdays 2-3pm CST</a:t>
            </a:r>
          </a:p>
          <a:p>
            <a:pPr marL="914400" lvl="1" indent="-355600" rtl="0">
              <a:spcBef>
                <a:spcPts val="0"/>
              </a:spcBef>
              <a:buSzPct val="100000"/>
            </a:pPr>
            <a:r>
              <a:rPr lang="en" sz="2000"/>
              <a:t>Email is an always an option</a:t>
            </a:r>
          </a:p>
          <a:p>
            <a:pPr marL="457200" lvl="0" indent="0" rtl="0">
              <a:spcBef>
                <a:spcPts val="0"/>
              </a:spcBef>
              <a:buNone/>
            </a:pPr>
            <a:endParaRPr sz="2000"/>
          </a:p>
          <a:p>
            <a:pPr marL="457200" lvl="0" indent="-355600" rtl="0">
              <a:spcBef>
                <a:spcPts val="0"/>
              </a:spcBef>
              <a:buSzPct val="100000"/>
            </a:pPr>
            <a:r>
              <a:rPr lang="en" sz="2000"/>
              <a:t>Help with Moodle</a:t>
            </a:r>
          </a:p>
          <a:p>
            <a:pPr marL="914400" lvl="1" indent="-355600" rtl="0">
              <a:spcBef>
                <a:spcPts val="0"/>
              </a:spcBef>
              <a:buSzPct val="100000"/>
            </a:pPr>
            <a:r>
              <a:rPr lang="en" sz="2000"/>
              <a:t>Ask us but we may have to refer you to Mark Beatty</a:t>
            </a:r>
          </a:p>
          <a:p>
            <a:pPr lvl="0" rt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endParaRPr sz="2000"/>
          </a:p>
          <a:p>
            <a:pPr lvl="0" rtl="0">
              <a:spcBef>
                <a:spcPts val="0"/>
              </a:spcBef>
              <a:buNone/>
            </a:pPr>
            <a:endParaRPr sz="2000"/>
          </a:p>
        </p:txBody>
      </p:sp>
      <p:sp>
        <p:nvSpPr>
          <p:cNvPr id="63" name="Shape 6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Where to go for help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457200" y="1200150"/>
            <a:ext cx="8229600" cy="3943500"/>
          </a:xfrm>
          <a:prstGeom prst="rect">
            <a:avLst/>
          </a:prstGeom>
        </p:spPr>
        <p:txBody>
          <a:bodyPr lIns="91425" tIns="91425" rIns="91425" bIns="91425" anchor="t" anchorCtr="0">
            <a:noAutofit/>
          </a:bodyPr>
          <a:lstStyle/>
          <a:p>
            <a:pPr marL="457200" lvl="0" indent="-355600" rtl="0">
              <a:spcBef>
                <a:spcPts val="0"/>
              </a:spcBef>
              <a:buSzPct val="100000"/>
            </a:pPr>
            <a:r>
              <a:rPr lang="en" sz="2000"/>
              <a:t>Class 1: overview of git</a:t>
            </a:r>
          </a:p>
          <a:p>
            <a:pPr lvl="0" rtl="0">
              <a:spcBef>
                <a:spcPts val="0"/>
              </a:spcBef>
              <a:buNone/>
            </a:pPr>
            <a:endParaRPr sz="2000"/>
          </a:p>
          <a:p>
            <a:pPr marL="457200" lvl="0" indent="-355600" rtl="0">
              <a:spcBef>
                <a:spcPts val="0"/>
              </a:spcBef>
              <a:buSzPct val="100000"/>
            </a:pPr>
            <a:r>
              <a:rPr lang="en" sz="2000"/>
              <a:t>Class 2: basic commands</a:t>
            </a:r>
          </a:p>
          <a:p>
            <a:pPr lvl="0" rtl="0">
              <a:spcBef>
                <a:spcPts val="0"/>
              </a:spcBef>
              <a:buNone/>
            </a:pPr>
            <a:endParaRPr sz="2000"/>
          </a:p>
          <a:p>
            <a:pPr marL="457200" lvl="0" indent="-355600" rtl="0">
              <a:spcBef>
                <a:spcPts val="0"/>
              </a:spcBef>
              <a:buSzPct val="100000"/>
            </a:pPr>
            <a:r>
              <a:rPr lang="en" sz="2000"/>
              <a:t>Class 3: working with GitHub</a:t>
            </a:r>
          </a:p>
          <a:p>
            <a:pPr lvl="0" rtl="0">
              <a:spcBef>
                <a:spcPts val="0"/>
              </a:spcBef>
              <a:buNone/>
            </a:pPr>
            <a:endParaRPr sz="2000"/>
          </a:p>
          <a:p>
            <a:pPr marL="457200" lvl="0" indent="-355600" rtl="0">
              <a:spcBef>
                <a:spcPts val="0"/>
              </a:spcBef>
              <a:buSzPct val="100000"/>
            </a:pPr>
            <a:r>
              <a:rPr lang="en" sz="2000"/>
              <a:t>Class 4: merging and branching</a:t>
            </a:r>
          </a:p>
          <a:p>
            <a:pPr lvl="0" rtl="0">
              <a:spcBef>
                <a:spcPts val="0"/>
              </a:spcBef>
              <a:buNone/>
            </a:pPr>
            <a:endParaRPr sz="2000"/>
          </a:p>
          <a:p>
            <a:pPr marL="457200" lvl="0" indent="-355600" rtl="0">
              <a:spcBef>
                <a:spcPts val="0"/>
              </a:spcBef>
              <a:buSzPct val="100000"/>
            </a:pPr>
            <a:r>
              <a:rPr lang="en" sz="2000"/>
              <a:t>Class 5: GitHub pages + final project</a:t>
            </a:r>
          </a:p>
          <a:p>
            <a:pPr lvl="0" rtl="0">
              <a:spcBef>
                <a:spcPts val="0"/>
              </a:spcBef>
              <a:buNone/>
            </a:pPr>
            <a:endParaRPr sz="2000"/>
          </a:p>
          <a:p>
            <a:pPr lvl="0" rtl="0">
              <a:spcBef>
                <a:spcPts val="0"/>
              </a:spcBef>
              <a:buNone/>
            </a:pPr>
            <a:endParaRPr sz="2000"/>
          </a:p>
          <a:p>
            <a:pPr lvl="0" rtl="0">
              <a:spcBef>
                <a:spcPts val="0"/>
              </a:spcBef>
              <a:buNone/>
            </a:pPr>
            <a:endParaRPr sz="2000"/>
          </a:p>
        </p:txBody>
      </p:sp>
      <p:sp>
        <p:nvSpPr>
          <p:cNvPr id="69" name="Shape 69"/>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Class 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457200" y="1200225"/>
            <a:ext cx="8229600" cy="3725700"/>
          </a:xfrm>
          <a:prstGeom prst="rect">
            <a:avLst/>
          </a:prstGeom>
        </p:spPr>
        <p:txBody>
          <a:bodyPr lIns="91425" tIns="91425" rIns="91425" bIns="91425" anchor="t" anchorCtr="0">
            <a:noAutofit/>
          </a:bodyPr>
          <a:lstStyle/>
          <a:p>
            <a:pPr marL="457200" lvl="0" indent="-355600" rtl="0">
              <a:spcBef>
                <a:spcPts val="0"/>
              </a:spcBef>
              <a:buSzPct val="100000"/>
            </a:pPr>
            <a:r>
              <a:rPr lang="en" sz="2000" dirty="0"/>
              <a:t>Incorporate what you’ve learned about Git and GitHub to build a GitHub page</a:t>
            </a:r>
          </a:p>
          <a:p>
            <a:pPr lvl="0" rtl="0">
              <a:spcBef>
                <a:spcPts val="0"/>
              </a:spcBef>
              <a:buNone/>
            </a:pPr>
            <a:endParaRPr sz="2000" dirty="0"/>
          </a:p>
          <a:p>
            <a:pPr lvl="0" rtl="0">
              <a:spcBef>
                <a:spcPts val="0"/>
              </a:spcBef>
              <a:buNone/>
            </a:pPr>
            <a:endParaRPr sz="2000" dirty="0"/>
          </a:p>
          <a:p>
            <a:pPr lvl="0" rtl="0">
              <a:spcBef>
                <a:spcPts val="0"/>
              </a:spcBef>
              <a:buNone/>
            </a:pPr>
            <a:endParaRPr sz="2000" dirty="0"/>
          </a:p>
        </p:txBody>
      </p:sp>
      <p:sp>
        <p:nvSpPr>
          <p:cNvPr id="75" name="Shape 75"/>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Final project</a:t>
            </a:r>
          </a:p>
        </p:txBody>
      </p:sp>
      <p:pic>
        <p:nvPicPr>
          <p:cNvPr id="3" name="Picture 2"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402" y="1834539"/>
            <a:ext cx="3387296" cy="30913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55600" rtl="0">
              <a:spcBef>
                <a:spcPts val="0"/>
              </a:spcBef>
              <a:buSzPct val="100000"/>
            </a:pPr>
            <a:r>
              <a:rPr lang="en" sz="2000"/>
              <a:t>Git is software that helps you track new development on a project</a:t>
            </a:r>
          </a:p>
          <a:p>
            <a:pPr lvl="0" rtl="0">
              <a:spcBef>
                <a:spcPts val="0"/>
              </a:spcBef>
              <a:buNone/>
            </a:pPr>
            <a:endParaRPr sz="2000"/>
          </a:p>
          <a:p>
            <a:pPr marL="457200" lvl="0" indent="-355600" rtl="0">
              <a:spcBef>
                <a:spcPts val="0"/>
              </a:spcBef>
              <a:buSzPct val="100000"/>
            </a:pPr>
            <a:r>
              <a:rPr lang="en" sz="2000"/>
              <a:t>Lets you back up &amp; build upon a project/repository</a:t>
            </a:r>
          </a:p>
          <a:p>
            <a:pPr marL="914400" lvl="1" indent="-355600" rtl="0">
              <a:spcBef>
                <a:spcPts val="0"/>
              </a:spcBef>
              <a:buSzPct val="100000"/>
            </a:pPr>
            <a:r>
              <a:rPr lang="en" sz="2000"/>
              <a:t>Can move back to an earlier version of your project</a:t>
            </a:r>
          </a:p>
          <a:p>
            <a:pPr marL="914400" lvl="1" indent="-355600" rtl="0">
              <a:spcBef>
                <a:spcPts val="0"/>
              </a:spcBef>
              <a:buSzPct val="100000"/>
            </a:pPr>
            <a:r>
              <a:rPr lang="en" sz="2000"/>
              <a:t>Add and test new code in a safe way</a:t>
            </a:r>
          </a:p>
          <a:p>
            <a:pPr marL="914400" lvl="1" indent="-355600" rtl="0">
              <a:spcBef>
                <a:spcPts val="0"/>
              </a:spcBef>
              <a:buSzPct val="100000"/>
            </a:pPr>
            <a:r>
              <a:rPr lang="en" sz="2000"/>
              <a:t>Add messages &amp; tags to help organize</a:t>
            </a:r>
          </a:p>
          <a:p>
            <a:pPr lvl="0" rtl="0">
              <a:spcBef>
                <a:spcPts val="0"/>
              </a:spcBef>
              <a:buNone/>
            </a:pPr>
            <a:endParaRPr sz="2000"/>
          </a:p>
          <a:p>
            <a:pPr lvl="0" rtl="0">
              <a:spcBef>
                <a:spcPts val="0"/>
              </a:spcBef>
              <a:buNone/>
            </a:pPr>
            <a:endParaRPr sz="2000"/>
          </a:p>
          <a:p>
            <a:pPr lvl="0" rtl="0">
              <a:spcBef>
                <a:spcPts val="0"/>
              </a:spcBef>
              <a:buNone/>
            </a:pPr>
            <a:endParaRPr sz="2000"/>
          </a:p>
        </p:txBody>
      </p:sp>
      <p:sp>
        <p:nvSpPr>
          <p:cNvPr id="83" name="Shape 8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What is Git &amp; why use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57200" y="1276350"/>
            <a:ext cx="8229600" cy="3725699"/>
          </a:xfrm>
          <a:prstGeom prst="rect">
            <a:avLst/>
          </a:prstGeom>
        </p:spPr>
        <p:txBody>
          <a:bodyPr lIns="91425" tIns="91425" rIns="91425" bIns="91425" anchor="t" anchorCtr="0">
            <a:noAutofit/>
          </a:bodyPr>
          <a:lstStyle/>
          <a:p>
            <a:pPr marL="457200" lvl="0" indent="-381000" rtl="0">
              <a:lnSpc>
                <a:spcPct val="150000"/>
              </a:lnSpc>
              <a:spcBef>
                <a:spcPts val="0"/>
              </a:spcBef>
              <a:buSzPct val="100000"/>
            </a:pPr>
            <a:r>
              <a:rPr lang="en" sz="2400"/>
              <a:t>Git is not the same as GitHub</a:t>
            </a:r>
          </a:p>
          <a:p>
            <a:pPr lvl="0" rtl="0">
              <a:lnSpc>
                <a:spcPct val="150000"/>
              </a:lnSpc>
              <a:spcBef>
                <a:spcPts val="0"/>
              </a:spcBef>
              <a:buNone/>
            </a:pPr>
            <a:endParaRPr sz="2400">
              <a:solidFill>
                <a:srgbClr val="4E443C"/>
              </a:solidFill>
              <a:highlight>
                <a:srgbClr val="FCFCFA"/>
              </a:highlight>
            </a:endParaRPr>
          </a:p>
        </p:txBody>
      </p:sp>
      <p:sp>
        <p:nvSpPr>
          <p:cNvPr id="89" name="Shape 89"/>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vs. GitHub</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2329</Words>
  <Application>Microsoft Macintosh PowerPoint</Application>
  <PresentationFormat>On-screen Show (16:9)</PresentationFormat>
  <Paragraphs>191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simple-light</vt:lpstr>
      <vt:lpstr>   Beginning Git &amp; GitHub</vt:lpstr>
      <vt:lpstr>   Who We Are</vt:lpstr>
      <vt:lpstr>   About your classmates</vt:lpstr>
      <vt:lpstr>   Where we’ll work</vt:lpstr>
      <vt:lpstr>   Where to go for help</vt:lpstr>
      <vt:lpstr>   Class overview</vt:lpstr>
      <vt:lpstr>   Final project</vt:lpstr>
      <vt:lpstr>   What is Git &amp; why use it?</vt:lpstr>
      <vt:lpstr>   Git vs. GitHub</vt:lpstr>
      <vt:lpstr>   Back to git </vt:lpstr>
      <vt:lpstr>   Version control</vt:lpstr>
      <vt:lpstr>   What is version control</vt:lpstr>
      <vt:lpstr>  How Git Helps</vt:lpstr>
      <vt:lpstr>  How Git Helps</vt:lpstr>
      <vt:lpstr>  How Git Helps</vt:lpstr>
      <vt:lpstr>  How Git Helps</vt:lpstr>
      <vt:lpstr>  How Git Helps</vt:lpstr>
      <vt:lpstr>   How Git Helps</vt:lpstr>
      <vt:lpstr>   Collaboration</vt:lpstr>
      <vt:lpstr>   How you work with Git: an overview</vt:lpstr>
      <vt:lpstr>   How you work with Git: an overview</vt:lpstr>
      <vt:lpstr>   How you work with Git: an overview</vt:lpstr>
      <vt:lpstr>   First step</vt:lpstr>
      <vt:lpstr>   First step</vt:lpstr>
      <vt:lpstr>   For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Beginning Git &amp; GitHub</dc:title>
  <cp:lastModifiedBy>Kate Bronstad</cp:lastModifiedBy>
  <cp:revision>5</cp:revision>
  <dcterms:modified xsi:type="dcterms:W3CDTF">2017-05-05T15:22:08Z</dcterms:modified>
</cp:coreProperties>
</file>