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0973" autoAdjust="0"/>
  </p:normalViewPr>
  <p:slideViewPr>
    <p:cSldViewPr snapToGrid="0" snapToObjects="1">
      <p:cViewPr varScale="1">
        <p:scale>
          <a:sx n="65" d="100"/>
          <a:sy n="65" d="100"/>
        </p:scale>
        <p:origin x="-2288"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5497323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hklish01.github.io/gettingtoknowgit/index.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Welcome to the final class.  I hope you have learned a lot about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If you’re wondering about how long the course material will be up  - you will have access to the Moodle course for a year. Heather and I will keep up our supplementary site for at least a year. And feel free to email us with questions – really, not a lot of you have so far, so it’s not like we are overwhelmed with questions – please don’t hesitate to ask, even if it’s next September.</a:t>
            </a:r>
          </a:p>
          <a:p>
            <a:r>
              <a:rPr lang="en-US" sz="1100" kern="1200" dirty="0" smtClean="0">
                <a:solidFill>
                  <a:schemeClr val="tx1"/>
                </a:solidFill>
                <a:effectLst/>
                <a:latin typeface="+mn-lt"/>
                <a:ea typeface="+mn-ea"/>
                <a:cs typeface="+mn-cs"/>
              </a:rPr>
              <a:t> </a:t>
            </a:r>
          </a:p>
          <a:p>
            <a:pPr lvl="0" rtl="0">
              <a:spcBef>
                <a:spcPts val="0"/>
              </a:spcBef>
              <a:buNone/>
            </a:pPr>
            <a:endParaRPr sz="1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 copied this slide over from last week, and added one last arrow – just to remind you, that in working with forks, you update through your local repository – pulling from the original, that’s usually called upstream- merging with your local work, pushing back up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and then if you are collaborating, then making a pull request via your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fork.</a:t>
            </a:r>
          </a:p>
          <a:p>
            <a:pPr lvl="0" rtl="0">
              <a:spcBef>
                <a:spcPts val="0"/>
              </a:spcBef>
              <a:buNone/>
            </a:pPr>
            <a:endParaRPr sz="14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If you do have direct push access to a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repository – if it’s something that you are working on with a team that trusts each other – you can just all use one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repository to push and pull from. In this scenario you have to trust that anyone pushing to the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repo knows what they are doing. For example, the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repo that I use  for the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pages site I showed you earlier – the one used for this class – is a repository on Heather’s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account, but Heather made me a team member, so I have direct access. </a:t>
            </a:r>
          </a:p>
          <a:p>
            <a:pPr lvl="0" rtl="0">
              <a:spcBef>
                <a:spcPts val="0"/>
              </a:spcBef>
              <a:buNone/>
            </a:pPr>
            <a:endParaRPr sz="14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A branch is a copy of the project within your repository. </a:t>
            </a:r>
          </a:p>
          <a:p>
            <a:r>
              <a:rPr lang="en-US" sz="1100" kern="1200" dirty="0" smtClean="0">
                <a:solidFill>
                  <a:schemeClr val="tx1"/>
                </a:solidFill>
                <a:effectLst/>
                <a:latin typeface="+mn-lt"/>
                <a:ea typeface="+mn-ea"/>
                <a:cs typeface="+mn-cs"/>
              </a:rPr>
              <a:t>Look at the </a:t>
            </a:r>
            <a:r>
              <a:rPr lang="en-US" sz="1100" kern="1200" dirty="0" err="1" smtClean="0">
                <a:solidFill>
                  <a:schemeClr val="tx1"/>
                </a:solidFill>
                <a:effectLst/>
                <a:latin typeface="+mn-lt"/>
                <a:ea typeface="+mn-ea"/>
                <a:cs typeface="+mn-cs"/>
              </a:rPr>
              <a:t>citygram</a:t>
            </a:r>
            <a:r>
              <a:rPr lang="en-US" sz="1100" kern="1200" dirty="0" smtClean="0">
                <a:solidFill>
                  <a:schemeClr val="tx1"/>
                </a:solidFill>
                <a:effectLst/>
                <a:latin typeface="+mn-lt"/>
                <a:ea typeface="+mn-ea"/>
                <a:cs typeface="+mn-cs"/>
              </a:rPr>
              <a:t> repository  (https://</a:t>
            </a:r>
            <a:r>
              <a:rPr lang="en-US" sz="1100" kern="1200" dirty="0" err="1" smtClean="0">
                <a:solidFill>
                  <a:schemeClr val="tx1"/>
                </a:solidFill>
                <a:effectLst/>
                <a:latin typeface="+mn-lt"/>
                <a:ea typeface="+mn-ea"/>
                <a:cs typeface="+mn-cs"/>
              </a:rPr>
              <a:t>github.com</a:t>
            </a: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codeforamerica</a:t>
            </a: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citygram</a:t>
            </a:r>
            <a:r>
              <a:rPr lang="en-US" sz="1100" kern="1200" dirty="0" smtClean="0">
                <a:solidFill>
                  <a:schemeClr val="tx1"/>
                </a:solidFill>
                <a:effectLst/>
                <a:latin typeface="+mn-lt"/>
                <a:ea typeface="+mn-ea"/>
                <a:cs typeface="+mn-cs"/>
              </a:rPr>
              <a:t>)</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and the different branches. Mostly they look the same, but you can use these different branches to do more experimental work. The day the person checked out 208-regional coverage from master – it looked exactly like master but has perhaps diverged in different files. If we like what we see in this branch, we can take the work and put it into the master branch. Or, we can even create a branch off of 208-regional coverage that will look exactly like 208-regional-coverage, but we can work off that branch to do even more experimental things. </a:t>
            </a:r>
          </a:p>
          <a:p>
            <a:pPr lvl="0" rtl="0">
              <a:spcBef>
                <a:spcPts val="0"/>
              </a:spcBef>
              <a:buNone/>
            </a:pPr>
            <a:endParaRPr sz="14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You move between branches by checking them out – at least on the command line. On the GUIs you just click them.</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You can also use checkout a singular file from another branch or commit, if you want to undo something you’ve made a mess of, or for some reason you just want to bring in one file from another branch but not others. In other words, you don’t want to merge the whole branch in.</a:t>
            </a:r>
          </a:p>
          <a:p>
            <a:pPr lvl="0" rtl="0">
              <a:spcBef>
                <a:spcPts val="0"/>
              </a:spcBef>
              <a:buNone/>
            </a:pPr>
            <a:endParaRPr sz="14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0" rtl="0">
              <a:lnSpc>
                <a:spcPct val="115000"/>
              </a:lnSpc>
              <a:spcBef>
                <a:spcPts val="0"/>
              </a:spcBef>
              <a:buNone/>
            </a:pPr>
            <a:endParaRPr sz="1800" dirty="0">
              <a:solidFill>
                <a:schemeClr val="dk1"/>
              </a:solidFill>
            </a:endParaRPr>
          </a:p>
          <a:p>
            <a:r>
              <a:rPr lang="en-US" sz="1100" kern="1200" dirty="0" smtClean="0">
                <a:solidFill>
                  <a:schemeClr val="tx1"/>
                </a:solidFill>
                <a:effectLst/>
                <a:latin typeface="+mn-lt"/>
                <a:ea typeface="+mn-ea"/>
                <a:cs typeface="+mn-cs"/>
              </a:rPr>
              <a:t>To combine code from two different branches, you merge them together. Merging also happens when you push and pull from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or other remote. </a:t>
            </a:r>
          </a:p>
          <a:p>
            <a:r>
              <a:rPr lang="en-US" sz="1100" kern="1200" dirty="0" smtClean="0">
                <a:solidFill>
                  <a:schemeClr val="tx1"/>
                </a:solidFill>
                <a:effectLst/>
                <a:latin typeface="+mn-lt"/>
                <a:ea typeface="+mn-ea"/>
                <a:cs typeface="+mn-cs"/>
              </a:rPr>
              <a:t> </a:t>
            </a:r>
          </a:p>
          <a:p>
            <a:pPr lvl="0" rtl="0">
              <a:lnSpc>
                <a:spcPct val="115000"/>
              </a:lnSpc>
              <a:spcBef>
                <a:spcPts val="0"/>
              </a:spcBef>
              <a:buNone/>
            </a:pPr>
            <a:endParaRPr sz="1200" dirty="0">
              <a:solidFill>
                <a:schemeClr val="dk1"/>
              </a:solidFill>
            </a:endParaRPr>
          </a:p>
          <a:p>
            <a:pPr lvl="0" rtl="0">
              <a:spcBef>
                <a:spcPts val="0"/>
              </a:spcBef>
              <a:buNone/>
            </a:pPr>
            <a:endParaRPr sz="14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0" rtl="0">
              <a:lnSpc>
                <a:spcPct val="115000"/>
              </a:lnSpc>
              <a:spcBef>
                <a:spcPts val="0"/>
              </a:spcBef>
              <a:buNone/>
            </a:pPr>
            <a:endParaRPr sz="1200" dirty="0">
              <a:solidFill>
                <a:schemeClr val="dk1"/>
              </a:solidFill>
            </a:endParaRPr>
          </a:p>
          <a:p>
            <a:pPr lvl="0" rtl="0">
              <a:spcBef>
                <a:spcPts val="0"/>
              </a:spcBef>
              <a:buNone/>
            </a:pPr>
            <a:endParaRPr sz="14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There are things that we don’t have time to cover in this class, but may be helpful for you in the future. A lot of them you might not see the need for unless you are using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 lot, or on a big team of people. If you are feeling overwhelmed with understanding the basics of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think of these as things to know about only as needed, but it’s good to have a general sense of what these terms are since you will seem them referred to.</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Rebasing – a different way to do a merge. If you do a rebase vs. a merge to combine branches, the code will look the same but your commit history will look different – rebasing will leave a “cleaner” history because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rewrites commits for one branch into new commits on the other.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Tags – ways to sort make a note on a commit.  You can then refer to this commit by the tag name instead of the hash or the position away from HEAD. Tagging is especially important if you working with a workflow like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-flow. Each time you merge in a feature branch into the master or production branch, you’ll tag it as a version number, like calling a tag “v1.0”</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Stash – use the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stash command when you are in the middle of something and want to save the work but aren’t ready to commit it yet. This could happen if you need to merge in code from upstream/another branch to do work on the project that isn’t exactly related to what you are doing now.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stash saves the work away, and then you run the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stash apply command when you are ready to bring it back. </a:t>
            </a:r>
          </a:p>
          <a:p>
            <a:r>
              <a:rPr lang="en-US" sz="1100" kern="1200" dirty="0" smtClean="0">
                <a:solidFill>
                  <a:schemeClr val="tx1"/>
                </a:solidFill>
                <a:effectLst/>
                <a:latin typeface="+mn-lt"/>
                <a:ea typeface="+mn-ea"/>
                <a:cs typeface="+mn-cs"/>
              </a:rPr>
              <a:t> </a:t>
            </a:r>
          </a:p>
          <a:p>
            <a:r>
              <a:rPr lang="en-US" sz="1100" kern="1200" dirty="0" err="1" smtClean="0">
                <a:solidFill>
                  <a:schemeClr val="tx1"/>
                </a:solidFill>
                <a:effectLst/>
                <a:latin typeface="+mn-lt"/>
                <a:ea typeface="+mn-ea"/>
                <a:cs typeface="+mn-cs"/>
              </a:rPr>
              <a:t>Cherrypick</a:t>
            </a:r>
            <a:r>
              <a:rPr lang="en-US" sz="1100" kern="1200" dirty="0" smtClean="0">
                <a:solidFill>
                  <a:schemeClr val="tx1"/>
                </a:solidFill>
                <a:effectLst/>
                <a:latin typeface="+mn-lt"/>
                <a:ea typeface="+mn-ea"/>
                <a:cs typeface="+mn-cs"/>
              </a:rPr>
              <a:t> – in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the cherry pick command lets you take commit from one branch and apply it to another branch. This is like a light-weight merging – you aren’t merging in all the files in a branch, just the changes in one commit.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Comparison of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with other types of version control – someone asked about this on the survey, and the best source on this is the first chapter of the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Pro book. </a:t>
            </a:r>
          </a:p>
          <a:p>
            <a:pPr lvl="0" rtl="0">
              <a:spcBef>
                <a:spcPts val="0"/>
              </a:spcBef>
              <a:buNone/>
            </a:pPr>
            <a:endParaRPr sz="14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I’m going to go over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pages – and your final project, which includes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pages. We will talk about your final project – which is obviously more for you, than us – but you may as well work on it while the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material is still fresh in your mind. It’s not very complicated to do at all – especially since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has made stuff easier on their side in the last couple of years.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We will also spend a bit of time looking at some GUI clients to use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 so instead of using the command line, using a program where you click buttons and menus to interact with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Someone in the survey said they were having a bit of trouble understanding the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concepts – so I thought it would be helpful to have a review. </a:t>
            </a:r>
          </a:p>
          <a:p>
            <a:pPr lvl="0" rtl="0">
              <a:spcBef>
                <a:spcPts val="0"/>
              </a:spcBef>
              <a:buNone/>
            </a:pPr>
            <a:endParaRPr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Someone mentioned wanting to know how to get help with the command line after class – we have some links up on our supplementary website – you can get to it from the “Resources” link in </a:t>
            </a:r>
            <a:r>
              <a:rPr lang="en-US" sz="1100" kern="1200" dirty="0" err="1" smtClean="0">
                <a:solidFill>
                  <a:schemeClr val="tx1"/>
                </a:solidFill>
                <a:effectLst/>
                <a:latin typeface="+mn-lt"/>
                <a:ea typeface="+mn-ea"/>
                <a:cs typeface="+mn-cs"/>
              </a:rPr>
              <a:t>moodle</a:t>
            </a:r>
            <a:r>
              <a:rPr lang="en-US" sz="1100" kern="1200" dirty="0" smtClean="0">
                <a:solidFill>
                  <a:schemeClr val="tx1"/>
                </a:solidFill>
                <a:effectLst/>
                <a:latin typeface="+mn-lt"/>
                <a:ea typeface="+mn-ea"/>
                <a:cs typeface="+mn-cs"/>
              </a:rPr>
              <a:t>. There are some cheat sheets and quick tutorials.</a:t>
            </a:r>
          </a:p>
          <a:p>
            <a:pPr lvl="0" rtl="0">
              <a:spcBef>
                <a:spcPts val="0"/>
              </a:spcBef>
              <a:buNone/>
            </a:pPr>
            <a:endParaRPr lang="x-none" sz="1400" dirty="0" smtClean="0"/>
          </a:p>
          <a:p>
            <a:pPr lvl="0" rtl="0">
              <a:spcBef>
                <a:spcPts val="0"/>
              </a:spcBef>
              <a:buNone/>
            </a:pPr>
            <a:endParaRPr lang="x-none" sz="1400" dirty="0" smtClean="0"/>
          </a:p>
          <a:p>
            <a:pPr lvl="0" rtl="0">
              <a:spcBef>
                <a:spcPts val="0"/>
              </a:spcBef>
              <a:buNone/>
            </a:pPr>
            <a:r>
              <a:rPr lang="x-none" sz="1400" dirty="0" smtClean="0"/>
              <a:t>A note that </a:t>
            </a:r>
            <a:r>
              <a:rPr lang="en-US" sz="1400" dirty="0" smtClean="0"/>
              <a:t>I</a:t>
            </a:r>
            <a:r>
              <a:rPr lang="x-none" sz="1400" dirty="0" smtClean="0"/>
              <a:t> forgot to</a:t>
            </a:r>
            <a:r>
              <a:rPr lang="x-none" sz="1400" baseline="0" dirty="0" smtClean="0"/>
              <a:t> mention in class: you can fork this repository (</a:t>
            </a:r>
            <a:r>
              <a:rPr lang="en-US" sz="1400" baseline="0" dirty="0" smtClean="0"/>
              <a:t>https://</a:t>
            </a:r>
            <a:r>
              <a:rPr lang="en-US" sz="1400" baseline="0" dirty="0" err="1" smtClean="0"/>
              <a:t>github.com</a:t>
            </a:r>
            <a:r>
              <a:rPr lang="en-US" sz="1400" baseline="0" dirty="0" smtClean="0"/>
              <a:t>/hklish01/</a:t>
            </a:r>
            <a:r>
              <a:rPr lang="en-US" sz="1400" baseline="0" dirty="0" err="1" smtClean="0"/>
              <a:t>gettingtoknowgit</a:t>
            </a:r>
            <a:r>
              <a:rPr lang="en-US" sz="1400" baseline="0" smtClean="0"/>
              <a:t>)</a:t>
            </a:r>
            <a:r>
              <a:rPr lang="x-none" sz="1400" baseline="0" smtClean="0"/>
              <a:t> </a:t>
            </a:r>
            <a:r>
              <a:rPr lang="x-none" sz="1400" baseline="0" dirty="0" smtClean="0"/>
              <a:t>&amp; issue a pull request if you have a resource to add to our resources page.</a:t>
            </a:r>
            <a:endParaRPr sz="14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One feature of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that’s really nice is that they will host small, static websites directly from your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code – this is called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pages. You can have a user page and also a website for each project. The limitations are that it has to be a static site – so you can’t use server-side languages like Python, PHP or Ruby – and it has to be under 1GB. You can, however, link it up to a custom domain – you’ll see that be default the domain will be something like </a:t>
            </a:r>
            <a:r>
              <a:rPr lang="en-US" sz="1100" kern="1200" dirty="0" err="1" smtClean="0">
                <a:solidFill>
                  <a:schemeClr val="tx1"/>
                </a:solidFill>
                <a:effectLst/>
                <a:latin typeface="+mn-lt"/>
                <a:ea typeface="+mn-ea"/>
                <a:cs typeface="+mn-cs"/>
              </a:rPr>
              <a:t>username.github.io</a:t>
            </a:r>
            <a:r>
              <a:rPr lang="en-US" sz="1100" kern="1200" dirty="0" smtClean="0">
                <a:solidFill>
                  <a:schemeClr val="tx1"/>
                </a:solidFill>
                <a:effectLst/>
                <a:latin typeface="+mn-lt"/>
                <a:ea typeface="+mn-ea"/>
                <a:cs typeface="+mn-cs"/>
              </a:rPr>
              <a:t> – but it doesn’t have to be.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An example of a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page is our supplemental website at </a:t>
            </a:r>
            <a:r>
              <a:rPr lang="en-US" sz="1100" u="sng" kern="1200" dirty="0" smtClean="0">
                <a:solidFill>
                  <a:schemeClr val="tx1"/>
                </a:solidFill>
                <a:effectLst/>
                <a:latin typeface="+mn-lt"/>
                <a:ea typeface="+mn-ea"/>
                <a:cs typeface="+mn-cs"/>
                <a:hlinkClick r:id="rId3"/>
              </a:rPr>
              <a:t>http://hklish01.github.io/gettingtoknowgit/index.html</a:t>
            </a:r>
            <a:r>
              <a:rPr lang="en-US" sz="1100" kern="1200" dirty="0" smtClean="0">
                <a:solidFill>
                  <a:schemeClr val="tx1"/>
                </a:solidFill>
                <a:effectLst/>
                <a:latin typeface="+mn-lt"/>
                <a:ea typeface="+mn-ea"/>
                <a:cs typeface="+mn-cs"/>
              </a:rPr>
              <a:t>. I’m actually working on this on local, and pushing up to Heather’s repository on the </a:t>
            </a:r>
            <a:r>
              <a:rPr lang="en-US" sz="1100" kern="1200" dirty="0" err="1" smtClean="0">
                <a:solidFill>
                  <a:schemeClr val="tx1"/>
                </a:solidFill>
                <a:effectLst/>
                <a:latin typeface="+mn-lt"/>
                <a:ea typeface="+mn-ea"/>
                <a:cs typeface="+mn-cs"/>
              </a:rPr>
              <a:t>gh</a:t>
            </a:r>
            <a:r>
              <a:rPr lang="en-US" sz="1100" kern="1200" dirty="0" smtClean="0">
                <a:solidFill>
                  <a:schemeClr val="tx1"/>
                </a:solidFill>
                <a:effectLst/>
                <a:latin typeface="+mn-lt"/>
                <a:ea typeface="+mn-ea"/>
                <a:cs typeface="+mn-cs"/>
              </a:rPr>
              <a:t>-pages branch – which is kind of an artifact of how long ago we put up this repository – you’ll see in a bit we don’t necessarily need to use this </a:t>
            </a:r>
            <a:r>
              <a:rPr lang="en-US" sz="1100" kern="1200" dirty="0" err="1" smtClean="0">
                <a:solidFill>
                  <a:schemeClr val="tx1"/>
                </a:solidFill>
                <a:effectLst/>
                <a:latin typeface="+mn-lt"/>
                <a:ea typeface="+mn-ea"/>
                <a:cs typeface="+mn-cs"/>
              </a:rPr>
              <a:t>gh</a:t>
            </a:r>
            <a:r>
              <a:rPr lang="en-US" sz="1100" kern="1200" dirty="0" smtClean="0">
                <a:solidFill>
                  <a:schemeClr val="tx1"/>
                </a:solidFill>
                <a:effectLst/>
                <a:latin typeface="+mn-lt"/>
                <a:ea typeface="+mn-ea"/>
                <a:cs typeface="+mn-cs"/>
              </a:rPr>
              <a:t>-pages branch anymore. </a:t>
            </a:r>
          </a:p>
          <a:p>
            <a:pPr lvl="0" rtl="0">
              <a:spcBef>
                <a:spcPts val="0"/>
              </a:spcBef>
              <a:buNone/>
            </a:pPr>
            <a:endParaRPr sz="14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differentiates between a user page and a project page  - the main difference between these is how the URL is set up. With user, it’s just </a:t>
            </a:r>
            <a:r>
              <a:rPr lang="en-US" sz="1100" kern="1200" dirty="0" err="1" smtClean="0">
                <a:solidFill>
                  <a:schemeClr val="tx1"/>
                </a:solidFill>
                <a:effectLst/>
                <a:latin typeface="+mn-lt"/>
                <a:ea typeface="+mn-ea"/>
                <a:cs typeface="+mn-cs"/>
              </a:rPr>
              <a:t>github.username.io</a:t>
            </a:r>
            <a:r>
              <a:rPr lang="en-US" sz="1100" kern="1200" dirty="0" smtClean="0">
                <a:solidFill>
                  <a:schemeClr val="tx1"/>
                </a:solidFill>
                <a:effectLst/>
                <a:latin typeface="+mn-lt"/>
                <a:ea typeface="+mn-ea"/>
                <a:cs typeface="+mn-cs"/>
              </a:rPr>
              <a:t>, with projects you will have something different on the end of the path (like Heather’s </a:t>
            </a:r>
            <a:r>
              <a:rPr lang="en-US" sz="1100" kern="1200" dirty="0" err="1" smtClean="0">
                <a:solidFill>
                  <a:schemeClr val="tx1"/>
                </a:solidFill>
                <a:effectLst/>
                <a:latin typeface="+mn-lt"/>
                <a:ea typeface="+mn-ea"/>
                <a:cs typeface="+mn-cs"/>
              </a:rPr>
              <a:t>gettingtoknowgit</a:t>
            </a:r>
            <a:r>
              <a:rPr lang="en-US" sz="1100" kern="1200" dirty="0" smtClean="0">
                <a:solidFill>
                  <a:schemeClr val="tx1"/>
                </a:solidFill>
                <a:effectLst/>
                <a:latin typeface="+mn-lt"/>
                <a:ea typeface="+mn-ea"/>
                <a:cs typeface="+mn-cs"/>
              </a:rPr>
              <a:t> site). We’ll actually be using a project page for the final project, even though the project acts like a user page, I don’t want to assume that’s what you’d like your user page to look like. You can always change the repository to be a user page if you’d like.</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To work on a user page, you create a repository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and name it the same as your user name, with </a:t>
            </a:r>
            <a:r>
              <a:rPr lang="en-US" sz="1100" kern="1200" dirty="0" err="1" smtClean="0">
                <a:solidFill>
                  <a:schemeClr val="tx1"/>
                </a:solidFill>
                <a:effectLst/>
                <a:latin typeface="+mn-lt"/>
                <a:ea typeface="+mn-ea"/>
                <a:cs typeface="+mn-cs"/>
              </a:rPr>
              <a:t>github.io</a:t>
            </a:r>
            <a:r>
              <a:rPr lang="en-US" sz="1100" kern="1200" dirty="0" smtClean="0">
                <a:solidFill>
                  <a:schemeClr val="tx1"/>
                </a:solidFill>
                <a:effectLst/>
                <a:latin typeface="+mn-lt"/>
                <a:ea typeface="+mn-ea"/>
                <a:cs typeface="+mn-cs"/>
              </a:rPr>
              <a:t> at the end so – </a:t>
            </a:r>
            <a:r>
              <a:rPr lang="en-US" sz="1100" kern="1200" dirty="0" err="1" smtClean="0">
                <a:solidFill>
                  <a:schemeClr val="tx1"/>
                </a:solidFill>
                <a:effectLst/>
                <a:latin typeface="+mn-lt"/>
                <a:ea typeface="+mn-ea"/>
                <a:cs typeface="+mn-cs"/>
              </a:rPr>
              <a:t>username.github.io</a:t>
            </a:r>
            <a:r>
              <a:rPr lang="en-US" sz="1100" kern="1200" dirty="0" smtClean="0">
                <a:solidFill>
                  <a:schemeClr val="tx1"/>
                </a:solidFill>
                <a:effectLst/>
                <a:latin typeface="+mn-lt"/>
                <a:ea typeface="+mn-ea"/>
                <a:cs typeface="+mn-cs"/>
              </a:rPr>
              <a:t> – like with other projects you’ll want to clone it to your local repository and add files, and then push it back up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 should have mentioned last week, however, that you can edit any file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 it’s easy for small changes but again for most realistic development you probably want to see how it looks on local – you can’t really test out your code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 at least not without making a commit.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So the last point is for the user type of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page, you can use the master branch to populate your website - they have changed it in the last couple of years where you actually can have a user page attached to your repository, and also you can have a website for each project. It used to be that you had to put an </a:t>
            </a:r>
            <a:r>
              <a:rPr lang="en-US" sz="1100" kern="1200" dirty="0" err="1" smtClean="0">
                <a:solidFill>
                  <a:schemeClr val="tx1"/>
                </a:solidFill>
                <a:effectLst/>
                <a:latin typeface="+mn-lt"/>
                <a:ea typeface="+mn-ea"/>
                <a:cs typeface="+mn-cs"/>
              </a:rPr>
              <a:t>index.html</a:t>
            </a:r>
            <a:r>
              <a:rPr lang="en-US" sz="1100" kern="1200" dirty="0" smtClean="0">
                <a:solidFill>
                  <a:schemeClr val="tx1"/>
                </a:solidFill>
                <a:effectLst/>
                <a:latin typeface="+mn-lt"/>
                <a:ea typeface="+mn-ea"/>
                <a:cs typeface="+mn-cs"/>
              </a:rPr>
              <a:t> file in a special branch called </a:t>
            </a:r>
            <a:r>
              <a:rPr lang="en-US" sz="1100" kern="1200" dirty="0" err="1" smtClean="0">
                <a:solidFill>
                  <a:schemeClr val="tx1"/>
                </a:solidFill>
                <a:effectLst/>
                <a:latin typeface="+mn-lt"/>
                <a:ea typeface="+mn-ea"/>
                <a:cs typeface="+mn-cs"/>
              </a:rPr>
              <a:t>gh</a:t>
            </a:r>
            <a:r>
              <a:rPr lang="en-US" sz="1100" kern="1200" dirty="0" smtClean="0">
                <a:solidFill>
                  <a:schemeClr val="tx1"/>
                </a:solidFill>
                <a:effectLst/>
                <a:latin typeface="+mn-lt"/>
                <a:ea typeface="+mn-ea"/>
                <a:cs typeface="+mn-cs"/>
              </a:rPr>
              <a:t>-pages – now you can just put your index file right in the master branch – or if needed, in the /docs folder. For those of you new to HTML, the index file is the default file servers look for to render HTML pages – if you have an </a:t>
            </a:r>
            <a:r>
              <a:rPr lang="en-US" sz="1100" kern="1200" dirty="0" err="1" smtClean="0">
                <a:solidFill>
                  <a:schemeClr val="tx1"/>
                </a:solidFill>
                <a:effectLst/>
                <a:latin typeface="+mn-lt"/>
                <a:ea typeface="+mn-ea"/>
                <a:cs typeface="+mn-cs"/>
              </a:rPr>
              <a:t>index.html</a:t>
            </a:r>
            <a:r>
              <a:rPr lang="en-US" sz="1100" kern="1200" dirty="0" smtClean="0">
                <a:solidFill>
                  <a:schemeClr val="tx1"/>
                </a:solidFill>
                <a:effectLst/>
                <a:latin typeface="+mn-lt"/>
                <a:ea typeface="+mn-ea"/>
                <a:cs typeface="+mn-cs"/>
              </a:rPr>
              <a:t> file in the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repository, it gets rendered as a web page in the browser.</a:t>
            </a:r>
          </a:p>
          <a:p>
            <a:pPr lvl="0">
              <a:spcBef>
                <a:spcPts val="0"/>
              </a:spcBef>
              <a:buNone/>
            </a:pPr>
            <a:endParaRPr sz="1400" dirty="0"/>
          </a:p>
          <a:p>
            <a:pPr lvl="0" rtl="0">
              <a:spcBef>
                <a:spcPts val="0"/>
              </a:spcBef>
              <a:buNone/>
            </a:pPr>
            <a:endParaRPr sz="1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Project pages – you can have one per project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Again, our class site is a project site of sorts, even though it’s using an older set up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You can put your files on the master branch – and if that doesn’t work with your project, you can put it in a /docs folder or create a branch and name it </a:t>
            </a:r>
            <a:r>
              <a:rPr lang="en-US" sz="1100" kern="1200" dirty="0" err="1" smtClean="0">
                <a:solidFill>
                  <a:schemeClr val="tx1"/>
                </a:solidFill>
                <a:effectLst/>
                <a:latin typeface="+mn-lt"/>
                <a:ea typeface="+mn-ea"/>
                <a:cs typeface="+mn-cs"/>
              </a:rPr>
              <a:t>gh</a:t>
            </a:r>
            <a:r>
              <a:rPr lang="en-US" sz="1100" kern="1200" dirty="0" smtClean="0">
                <a:solidFill>
                  <a:schemeClr val="tx1"/>
                </a:solidFill>
                <a:effectLst/>
                <a:latin typeface="+mn-lt"/>
                <a:ea typeface="+mn-ea"/>
                <a:cs typeface="+mn-cs"/>
              </a:rPr>
              <a:t>-pages.</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With project sites, you can choose a theme and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will create the style for you. I actually don’t love the styles they have – for the project I have a specific site to fork, but of course if any of these styles speak to you, go ahead and use this for your project instead.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One more thing – any user or project page you create will now automatically be with HTTPS instead of http, like our old project page – we have to switch it over but I haven’t done that yet.  HTTPS is more secure than regular old HTTP so it’s a good switch, and you don’t have to worry about changing anything yourself.</a:t>
            </a:r>
          </a:p>
          <a:p>
            <a:pPr lvl="0" rtl="0">
              <a:spcBef>
                <a:spcPts val="0"/>
              </a:spcBef>
              <a:buNone/>
            </a:pPr>
            <a:endParaRPr sz="14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For the final project, you’re going to fork an existing website, which is my fork of another person’s website. I updated it a little because I think a few things have changed since this person put it up.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So what you’ll do is fork my fork, clone it to your local machine, tweak it with your name, </a:t>
            </a:r>
            <a:r>
              <a:rPr lang="en-US" sz="1100" kern="1200" dirty="0" err="1" smtClean="0">
                <a:solidFill>
                  <a:schemeClr val="tx1"/>
                </a:solidFill>
                <a:effectLst/>
                <a:latin typeface="+mn-lt"/>
                <a:ea typeface="+mn-ea"/>
                <a:cs typeface="+mn-cs"/>
              </a:rPr>
              <a:t>etc</a:t>
            </a:r>
            <a:r>
              <a:rPr lang="en-US" sz="1100" kern="1200" dirty="0" smtClean="0">
                <a:solidFill>
                  <a:schemeClr val="tx1"/>
                </a:solidFill>
                <a:effectLst/>
                <a:latin typeface="+mn-lt"/>
                <a:ea typeface="+mn-ea"/>
                <a:cs typeface="+mn-cs"/>
              </a:rPr>
              <a:t>, change the styles if you like – and in the README, there is an instruction for a second style that you can hook up to if you object to this pink one – add and commit your changes, and then push back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There are more instructions in the README file – which you probably want to change as well – it’s actually in markdown, not HTML – I think a lot of people find markdown easier than HTML – we have instructions on how to use markdown, but both with markdown and HTML, you’ll really only have to change words and not even touch the more code-y parts of the file.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One quick note to those people who have never worked with HTML files before – you can preview how they look on your local machine by just opening the files up with a browser.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When I originally thought of this project, I thought you’d be able to practice with branches – you won’t actually have to create any new branches, but since this fork is a little bit old, you will actually be on the </a:t>
            </a:r>
            <a:r>
              <a:rPr lang="en-US" sz="1100" kern="1200" dirty="0" err="1" smtClean="0">
                <a:solidFill>
                  <a:schemeClr val="tx1"/>
                </a:solidFill>
                <a:effectLst/>
                <a:latin typeface="+mn-lt"/>
                <a:ea typeface="+mn-ea"/>
                <a:cs typeface="+mn-cs"/>
              </a:rPr>
              <a:t>gh</a:t>
            </a:r>
            <a:r>
              <a:rPr lang="en-US" sz="1100" kern="1200" dirty="0" smtClean="0">
                <a:solidFill>
                  <a:schemeClr val="tx1"/>
                </a:solidFill>
                <a:effectLst/>
                <a:latin typeface="+mn-lt"/>
                <a:ea typeface="+mn-ea"/>
                <a:cs typeface="+mn-cs"/>
              </a:rPr>
              <a:t>-pages branch when you clone it to your local machine- just keep that in mind when you push back up to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in case anything doesn’t go according to plan.</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So now Heather is going to talk about using </a:t>
            </a:r>
            <a:r>
              <a:rPr lang="en-US" sz="1100" kern="1200" dirty="0" err="1" smtClean="0">
                <a:solidFill>
                  <a:schemeClr val="tx1"/>
                </a:solidFill>
                <a:effectLst/>
                <a:latin typeface="+mn-lt"/>
                <a:ea typeface="+mn-ea"/>
                <a:cs typeface="+mn-cs"/>
              </a:rPr>
              <a:t>git</a:t>
            </a:r>
            <a:r>
              <a:rPr lang="en-US" sz="1100" kern="1200" dirty="0" smtClean="0">
                <a:solidFill>
                  <a:schemeClr val="tx1"/>
                </a:solidFill>
                <a:effectLst/>
                <a:latin typeface="+mn-lt"/>
                <a:ea typeface="+mn-ea"/>
                <a:cs typeface="+mn-cs"/>
              </a:rPr>
              <a:t> through a program with a graphical interface – so instead of using the command line, you use a mouse to click buttons and menus. </a:t>
            </a:r>
          </a:p>
          <a:p>
            <a:pPr lvl="0" rtl="0">
              <a:spcBef>
                <a:spcPts val="0"/>
              </a:spcBef>
              <a:buNone/>
            </a:pPr>
            <a:endParaRPr sz="14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x-none" sz="1400" dirty="0" smtClean="0"/>
              <a:t>Heather’s DEMO: 13:40 – 25:00</a:t>
            </a:r>
            <a:endParaRPr sz="14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sz="1400" dirty="0"/>
          </a:p>
          <a:p>
            <a:pPr lvl="0" rtl="0">
              <a:spcBef>
                <a:spcPts val="0"/>
              </a:spcBef>
              <a:buNone/>
            </a:pPr>
            <a:r>
              <a:rPr lang="x-none" sz="1400" dirty="0" smtClean="0"/>
              <a:t>Heather’s demo:</a:t>
            </a:r>
            <a:r>
              <a:rPr lang="x-none" sz="1400" baseline="0" dirty="0" smtClean="0"/>
              <a:t> 25:17 – 38:30</a:t>
            </a:r>
            <a:endParaRPr sz="14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lvl="0" indent="0" rtl="0">
              <a:lnSpc>
                <a:spcPct val="115000"/>
              </a:lnSpc>
              <a:spcBef>
                <a:spcPts val="0"/>
              </a:spcBef>
              <a:buNone/>
            </a:pPr>
            <a:endParaRPr sz="1800" dirty="0">
              <a:solidFill>
                <a:schemeClr val="dk1"/>
              </a:solidFill>
            </a:endParaRPr>
          </a:p>
          <a:p>
            <a:r>
              <a:rPr lang="en-US" sz="1100" kern="1200" dirty="0" smtClean="0">
                <a:solidFill>
                  <a:schemeClr val="tx1"/>
                </a:solidFill>
                <a:effectLst/>
                <a:latin typeface="+mn-lt"/>
                <a:ea typeface="+mn-ea"/>
                <a:cs typeface="+mn-cs"/>
              </a:rPr>
              <a:t>We talked about forks – so, forking is making a copy of a project in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The copy is placed in your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account, and linked to the original project. This way you can work on this forked copy without touching the original – but if you want to contribute back to the original, you can issue a pull request through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The general workflow of working with a fork is to fork the repository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make a clone of your copy of the fork on your local machine, and push and pull to and from your own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fork.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To keep the fork up to date with the original project – this is especially important if you are going to contribute back to it, and issue pull requests – you do this through your local copy and then push it back up to your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fork. </a:t>
            </a:r>
          </a:p>
          <a:p>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Last week we talked about how keeping a fork up to date with the original project wasn’t that easy to do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itself – it turns out that it’s equally not as easy on </a:t>
            </a:r>
            <a:r>
              <a:rPr lang="en-US" sz="1100" kern="1200" dirty="0" err="1" smtClean="0">
                <a:solidFill>
                  <a:schemeClr val="tx1"/>
                </a:solidFill>
                <a:effectLst/>
                <a:latin typeface="+mn-lt"/>
                <a:ea typeface="+mn-ea"/>
                <a:cs typeface="+mn-cs"/>
              </a:rPr>
              <a:t>GitHub</a:t>
            </a:r>
            <a:r>
              <a:rPr lang="en-US" sz="1100" kern="1200" dirty="0" smtClean="0">
                <a:solidFill>
                  <a:schemeClr val="tx1"/>
                </a:solidFill>
                <a:effectLst/>
                <a:latin typeface="+mn-lt"/>
                <a:ea typeface="+mn-ea"/>
                <a:cs typeface="+mn-cs"/>
              </a:rPr>
              <a:t> Desktop. It’s doable on some of the other clients – but I did want to do a demo on the command line to give you a better idea of what it looks like.</a:t>
            </a:r>
          </a:p>
          <a:p>
            <a:endParaRPr lang="en-US" sz="11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You might want to checkout a branch to pull these in – or have a branch that has your local work  - to have safer merges in case of conflicts. So if you are working on a </a:t>
            </a:r>
            <a:r>
              <a:rPr lang="en-US" sz="1100" kern="1200" dirty="0" err="1" smtClean="0">
                <a:solidFill>
                  <a:schemeClr val="tx1"/>
                </a:solidFill>
                <a:effectLst/>
                <a:latin typeface="+mn-lt"/>
                <a:ea typeface="+mn-ea"/>
                <a:cs typeface="+mn-cs"/>
              </a:rPr>
              <a:t>dev</a:t>
            </a:r>
            <a:r>
              <a:rPr lang="en-US" sz="1100" kern="1200" dirty="0" smtClean="0">
                <a:solidFill>
                  <a:schemeClr val="tx1"/>
                </a:solidFill>
                <a:effectLst/>
                <a:latin typeface="+mn-lt"/>
                <a:ea typeface="+mn-ea"/>
                <a:cs typeface="+mn-cs"/>
              </a:rPr>
              <a:t> branch, switch to master to pull in the changes from upstream, and then merge in your local changes from </a:t>
            </a:r>
            <a:r>
              <a:rPr lang="en-US" sz="1100" kern="1200" dirty="0" err="1" smtClean="0">
                <a:solidFill>
                  <a:schemeClr val="tx1"/>
                </a:solidFill>
                <a:effectLst/>
                <a:latin typeface="+mn-lt"/>
                <a:ea typeface="+mn-ea"/>
                <a:cs typeface="+mn-cs"/>
              </a:rPr>
              <a:t>dev</a:t>
            </a:r>
            <a:r>
              <a:rPr lang="en-US" sz="1100" kern="1200" dirty="0" smtClean="0">
                <a:solidFill>
                  <a:schemeClr val="tx1"/>
                </a:solidFill>
                <a:effectLst/>
                <a:latin typeface="+mn-lt"/>
                <a:ea typeface="+mn-ea"/>
                <a:cs typeface="+mn-cs"/>
              </a:rPr>
              <a:t> – that way if you accidentally wipe out something you didn’t mean to in the merge commit, your work will still be on the </a:t>
            </a:r>
            <a:r>
              <a:rPr lang="en-US" sz="1100" kern="1200" dirty="0" err="1" smtClean="0">
                <a:solidFill>
                  <a:schemeClr val="tx1"/>
                </a:solidFill>
                <a:effectLst/>
                <a:latin typeface="+mn-lt"/>
                <a:ea typeface="+mn-ea"/>
                <a:cs typeface="+mn-cs"/>
              </a:rPr>
              <a:t>dev</a:t>
            </a:r>
            <a:r>
              <a:rPr lang="en-US" sz="1100" kern="1200" dirty="0" smtClean="0">
                <a:solidFill>
                  <a:schemeClr val="tx1"/>
                </a:solidFill>
                <a:effectLst/>
                <a:latin typeface="+mn-lt"/>
                <a:ea typeface="+mn-ea"/>
                <a:cs typeface="+mn-cs"/>
              </a:rPr>
              <a:t> to try again.</a:t>
            </a:r>
          </a:p>
          <a:p>
            <a:endParaRPr lang="en-US" sz="1100" kern="1200" dirty="0" smtClean="0">
              <a:solidFill>
                <a:schemeClr val="tx1"/>
              </a:solidFill>
              <a:effectLst/>
              <a:latin typeface="+mn-lt"/>
              <a:ea typeface="+mn-ea"/>
              <a:cs typeface="+mn-cs"/>
            </a:endParaRPr>
          </a:p>
          <a:p>
            <a:pPr lvl="0" rtl="0">
              <a:spcBef>
                <a:spcPts val="0"/>
              </a:spcBef>
              <a:buNone/>
            </a:pPr>
            <a:endParaRPr sz="14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lvl="0" algn="ctr" rtl="0">
              <a:spcBef>
                <a:spcPts val="0"/>
              </a:spcBef>
              <a:buSzPct val="100000"/>
              <a:defRPr sz="4800"/>
            </a:lvl1pPr>
            <a:lvl2pPr lvl="1" algn="ctr" rtl="0">
              <a:spcBef>
                <a:spcPts val="0"/>
              </a:spcBef>
              <a:buSzPct val="100000"/>
              <a:defRPr sz="4800"/>
            </a:lvl2pPr>
            <a:lvl3pPr lvl="2" algn="ctr" rtl="0">
              <a:spcBef>
                <a:spcPts val="0"/>
              </a:spcBef>
              <a:buSzPct val="100000"/>
              <a:defRPr sz="4800"/>
            </a:lvl3pPr>
            <a:lvl4pPr lvl="3" algn="ctr" rtl="0">
              <a:spcBef>
                <a:spcPts val="0"/>
              </a:spcBef>
              <a:buSzPct val="100000"/>
              <a:defRPr sz="4800"/>
            </a:lvl4pPr>
            <a:lvl5pPr lvl="4" algn="ctr" rtl="0">
              <a:spcBef>
                <a:spcPts val="0"/>
              </a:spcBef>
              <a:buSzPct val="100000"/>
              <a:defRPr sz="4800"/>
            </a:lvl5pPr>
            <a:lvl6pPr lvl="5" algn="ctr" rtl="0">
              <a:spcBef>
                <a:spcPts val="0"/>
              </a:spcBef>
              <a:buSzPct val="100000"/>
              <a:defRPr sz="4800"/>
            </a:lvl6pPr>
            <a:lvl7pPr lvl="6" algn="ctr" rtl="0">
              <a:spcBef>
                <a:spcPts val="0"/>
              </a:spcBef>
              <a:buSzPct val="100000"/>
              <a:defRPr sz="4800"/>
            </a:lvl7pPr>
            <a:lvl8pPr lvl="7" algn="ctr" rtl="0">
              <a:spcBef>
                <a:spcPts val="0"/>
              </a:spcBef>
              <a:buSzPct val="100000"/>
              <a:defRPr sz="4800"/>
            </a:lvl8pPr>
            <a:lvl9pPr lvl="8" algn="ctr" rtl="0">
              <a:spcBef>
                <a:spcPts val="0"/>
              </a:spcBef>
              <a:buSzPct val="100000"/>
              <a:defRPr sz="4800"/>
            </a:lvl9pPr>
          </a:lstStyle>
          <a:p>
            <a:endParaRPr/>
          </a:p>
        </p:txBody>
      </p:sp>
      <p:sp>
        <p:nvSpPr>
          <p:cNvPr id="11" name="Shape 11"/>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lvl="0" algn="ctr" rtl="0">
              <a:spcBef>
                <a:spcPts val="0"/>
              </a:spcBef>
              <a:buClr>
                <a:schemeClr val="dk2"/>
              </a:buClr>
              <a:buNone/>
              <a:defRPr>
                <a:solidFill>
                  <a:schemeClr val="dk2"/>
                </a:solidFill>
              </a:defRPr>
            </a:lvl1pPr>
            <a:lvl2pPr lvl="1" algn="ctr" rtl="0">
              <a:spcBef>
                <a:spcPts val="0"/>
              </a:spcBef>
              <a:buClr>
                <a:schemeClr val="dk2"/>
              </a:buClr>
              <a:buSzPct val="100000"/>
              <a:buNone/>
              <a:defRPr sz="3000">
                <a:solidFill>
                  <a:schemeClr val="dk2"/>
                </a:solidFill>
              </a:defRPr>
            </a:lvl2pPr>
            <a:lvl3pPr lvl="2" algn="ctr" rtl="0">
              <a:spcBef>
                <a:spcPts val="0"/>
              </a:spcBef>
              <a:buClr>
                <a:schemeClr val="dk2"/>
              </a:buClr>
              <a:buSzPct val="100000"/>
              <a:buNone/>
              <a:defRPr sz="3000">
                <a:solidFill>
                  <a:schemeClr val="dk2"/>
                </a:solidFill>
              </a:defRPr>
            </a:lvl3pPr>
            <a:lvl4pPr lvl="3" algn="ctr" rtl="0">
              <a:spcBef>
                <a:spcPts val="0"/>
              </a:spcBef>
              <a:buClr>
                <a:schemeClr val="dk2"/>
              </a:buClr>
              <a:buSzPct val="100000"/>
              <a:buNone/>
              <a:defRPr sz="3000">
                <a:solidFill>
                  <a:schemeClr val="dk2"/>
                </a:solidFill>
              </a:defRPr>
            </a:lvl4pPr>
            <a:lvl5pPr lvl="4" algn="ctr" rtl="0">
              <a:spcBef>
                <a:spcPts val="0"/>
              </a:spcBef>
              <a:buClr>
                <a:schemeClr val="dk2"/>
              </a:buClr>
              <a:buSzPct val="100000"/>
              <a:buNone/>
              <a:defRPr sz="3000">
                <a:solidFill>
                  <a:schemeClr val="dk2"/>
                </a:solidFill>
              </a:defRPr>
            </a:lvl5pPr>
            <a:lvl6pPr lvl="5" algn="ctr" rtl="0">
              <a:spcBef>
                <a:spcPts val="0"/>
              </a:spcBef>
              <a:buClr>
                <a:schemeClr val="dk2"/>
              </a:buClr>
              <a:buSzPct val="100000"/>
              <a:buNone/>
              <a:defRPr sz="3000">
                <a:solidFill>
                  <a:schemeClr val="dk2"/>
                </a:solidFill>
              </a:defRPr>
            </a:lvl6pPr>
            <a:lvl7pPr lvl="6" algn="ctr" rtl="0">
              <a:spcBef>
                <a:spcPts val="0"/>
              </a:spcBef>
              <a:buClr>
                <a:schemeClr val="dk2"/>
              </a:buClr>
              <a:buSzPct val="100000"/>
              <a:buNone/>
              <a:defRPr sz="3000">
                <a:solidFill>
                  <a:schemeClr val="dk2"/>
                </a:solidFill>
              </a:defRPr>
            </a:lvl7pPr>
            <a:lvl8pPr lvl="7" algn="ctr" rtl="0">
              <a:spcBef>
                <a:spcPts val="0"/>
              </a:spcBef>
              <a:buClr>
                <a:schemeClr val="dk2"/>
              </a:buClr>
              <a:buSzPct val="100000"/>
              <a:buNone/>
              <a:defRPr sz="3000">
                <a:solidFill>
                  <a:schemeClr val="dk2"/>
                </a:solidFill>
              </a:defRPr>
            </a:lvl8pPr>
            <a:lvl9pPr lvl="8" algn="ctr" rtl="0">
              <a:spcBef>
                <a:spcPts val="0"/>
              </a:spcBef>
              <a:buClr>
                <a:schemeClr val="dk2"/>
              </a:buClr>
              <a:buSzPct val="100000"/>
              <a:buNone/>
              <a:defRPr sz="3000">
                <a:solidFill>
                  <a:schemeClr val="dk2"/>
                </a:solidFill>
              </a:defRPr>
            </a:lvl9pPr>
          </a:lstStyle>
          <a:p>
            <a:endParaRPr/>
          </a:p>
        </p:txBody>
      </p:sp>
      <p:sp>
        <p:nvSpPr>
          <p:cNvPr id="12" name="Shape 12"/>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5" name="Shape 15"/>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9" name="Shape 19"/>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0" name="Shape 20"/>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1" name="Shape 2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4" name="Shape 2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rtl="0">
              <a:spcBef>
                <a:spcPts val="360"/>
              </a:spcBef>
              <a:buSzPct val="100000"/>
              <a:buNone/>
              <a:defRPr sz="1800"/>
            </a:lvl1pPr>
          </a:lstStyle>
          <a:p>
            <a:endParaRPr/>
          </a:p>
        </p:txBody>
      </p:sp>
      <p:sp>
        <p:nvSpPr>
          <p:cNvPr id="27" name="Shape 2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8"/>
        <p:cNvGrpSpPr/>
        <p:nvPr/>
      </p:nvGrpSpPr>
      <p:grpSpPr>
        <a:xfrm>
          <a:off x="0" y="0"/>
          <a:ext cx="0" cy="0"/>
          <a:chOff x="0" y="0"/>
          <a:chExt cx="0" cy="0"/>
        </a:xfrm>
      </p:grpSpPr>
      <p:sp>
        <p:nvSpPr>
          <p:cNvPr id="29" name="Shape 2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rtl="0">
              <a:spcBef>
                <a:spcPts val="0"/>
              </a:spcBef>
              <a:buClr>
                <a:schemeClr val="dk1"/>
              </a:buClr>
              <a:buSzPct val="100000"/>
              <a:buNone/>
              <a:defRPr sz="3600" b="1">
                <a:solidFill>
                  <a:schemeClr val="dk1"/>
                </a:solidFill>
              </a:defRPr>
            </a:lvl1pPr>
            <a:lvl2pPr lvl="1" rtl="0">
              <a:spcBef>
                <a:spcPts val="0"/>
              </a:spcBef>
              <a:buClr>
                <a:schemeClr val="dk1"/>
              </a:buClr>
              <a:buSzPct val="100000"/>
              <a:buNone/>
              <a:defRPr sz="3600" b="1">
                <a:solidFill>
                  <a:schemeClr val="dk1"/>
                </a:solidFill>
              </a:defRPr>
            </a:lvl2pPr>
            <a:lvl3pPr lvl="2" rtl="0">
              <a:spcBef>
                <a:spcPts val="0"/>
              </a:spcBef>
              <a:buClr>
                <a:schemeClr val="dk1"/>
              </a:buClr>
              <a:buSzPct val="100000"/>
              <a:buNone/>
              <a:defRPr sz="3600" b="1">
                <a:solidFill>
                  <a:schemeClr val="dk1"/>
                </a:solidFill>
              </a:defRPr>
            </a:lvl3pPr>
            <a:lvl4pPr lvl="3" rtl="0">
              <a:spcBef>
                <a:spcPts val="0"/>
              </a:spcBef>
              <a:buClr>
                <a:schemeClr val="dk1"/>
              </a:buClr>
              <a:buSzPct val="100000"/>
              <a:buNone/>
              <a:defRPr sz="3600" b="1">
                <a:solidFill>
                  <a:schemeClr val="dk1"/>
                </a:solidFill>
              </a:defRPr>
            </a:lvl4pPr>
            <a:lvl5pPr lvl="4" rtl="0">
              <a:spcBef>
                <a:spcPts val="0"/>
              </a:spcBef>
              <a:buClr>
                <a:schemeClr val="dk1"/>
              </a:buClr>
              <a:buSzPct val="100000"/>
              <a:buNone/>
              <a:defRPr sz="3600" b="1">
                <a:solidFill>
                  <a:schemeClr val="dk1"/>
                </a:solidFill>
              </a:defRPr>
            </a:lvl5pPr>
            <a:lvl6pPr lvl="5" rtl="0">
              <a:spcBef>
                <a:spcPts val="0"/>
              </a:spcBef>
              <a:buClr>
                <a:schemeClr val="dk1"/>
              </a:buClr>
              <a:buSzPct val="100000"/>
              <a:buNone/>
              <a:defRPr sz="3600" b="1">
                <a:solidFill>
                  <a:schemeClr val="dk1"/>
                </a:solidFill>
              </a:defRPr>
            </a:lvl6pPr>
            <a:lvl7pPr lvl="6" rtl="0">
              <a:spcBef>
                <a:spcPts val="0"/>
              </a:spcBef>
              <a:buClr>
                <a:schemeClr val="dk1"/>
              </a:buClr>
              <a:buSzPct val="100000"/>
              <a:buNone/>
              <a:defRPr sz="3600" b="1">
                <a:solidFill>
                  <a:schemeClr val="dk1"/>
                </a:solidFill>
              </a:defRPr>
            </a:lvl7pPr>
            <a:lvl8pPr lvl="7" rtl="0">
              <a:spcBef>
                <a:spcPts val="0"/>
              </a:spcBef>
              <a:buClr>
                <a:schemeClr val="dk1"/>
              </a:buClr>
              <a:buSzPct val="100000"/>
              <a:buNone/>
              <a:defRPr sz="3600" b="1">
                <a:solidFill>
                  <a:schemeClr val="dk1"/>
                </a:solidFill>
              </a:defRPr>
            </a:lvl8pPr>
            <a:lvl9pPr lvl="8" rtl="0">
              <a:spcBef>
                <a:spcPts val="0"/>
              </a:spcBef>
              <a:buClr>
                <a:schemeClr val="dk1"/>
              </a:buClr>
              <a:buSzPct val="100000"/>
              <a:buNone/>
              <a:defRPr sz="3600" b="1">
                <a:solidFill>
                  <a:schemeClr val="dk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a:endParaRPr/>
          </a:p>
        </p:txBody>
      </p:sp>
      <p:sp>
        <p:nvSpPr>
          <p:cNvPr id="8" name="Shape 8"/>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help.github.com/articles/syncing-a-for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hyperlink" Target="https://www.atlassian.com/git/tutorials/merging-vs-rebasing" TargetMode="External"/><Relationship Id="rId4" Type="http://schemas.openxmlformats.org/officeDocument/2006/relationships/hyperlink" Target="https://git-scm.com/book/en/v2/Git-Basics-Tagging" TargetMode="External"/><Relationship Id="rId5" Type="http://schemas.openxmlformats.org/officeDocument/2006/relationships/hyperlink" Target="https://git-scm.com/docs/git-stash" TargetMode="External"/><Relationship Id="rId6" Type="http://schemas.openxmlformats.org/officeDocument/2006/relationships/hyperlink" Target="https://git-scm.com/docs/git-cherry-pick" TargetMode="External"/><Relationship Id="rId7" Type="http://schemas.openxmlformats.org/officeDocument/2006/relationships/hyperlink" Target="https://git-scm.com/book/en/v2/Getting-Started-About-Version-Control" TargetMode="External"/><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urveymonkey.com/r/MWQK237" TargetMode="External"/><Relationship Id="rId4" Type="http://schemas.openxmlformats.org/officeDocument/2006/relationships/hyperlink" Target="http://hklish01.github.io/gettingtoknowgit/class5.html" TargetMode="External"/><Relationship Id="rId5" Type="http://schemas.openxmlformats.org/officeDocument/2006/relationships/hyperlink" Target="http://hklish01.github.io/gettingtoknowgit/resources.html" TargetMode="External"/><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katebron/demo_website" TargetMode="External"/><Relationship Id="rId4" Type="http://schemas.openxmlformats.org/officeDocument/2006/relationships/hyperlink" Target="https://katebron.github.io/demo_website/" TargetMode="External"/><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lvl="0" algn="l" rtl="0">
              <a:lnSpc>
                <a:spcPct val="115000"/>
              </a:lnSpc>
              <a:spcBef>
                <a:spcPts val="0"/>
              </a:spcBef>
              <a:buNone/>
            </a:pPr>
            <a:r>
              <a:rPr lang="en">
                <a:solidFill>
                  <a:srgbClr val="000000"/>
                </a:solidFill>
              </a:rPr>
              <a:t>Class 5 of 5</a:t>
            </a:r>
          </a:p>
          <a:p>
            <a:pPr lvl="0" algn="l" rtl="0">
              <a:lnSpc>
                <a:spcPct val="115000"/>
              </a:lnSpc>
              <a:spcBef>
                <a:spcPts val="0"/>
              </a:spcBef>
              <a:buNone/>
            </a:pPr>
            <a:r>
              <a:rPr lang="en" i="1">
                <a:solidFill>
                  <a:srgbClr val="000000"/>
                </a:solidFill>
              </a:rPr>
              <a:t>Last class</a:t>
            </a:r>
          </a:p>
        </p:txBody>
      </p:sp>
      <p:sp>
        <p:nvSpPr>
          <p:cNvPr id="35" name="Shape 35"/>
          <p:cNvSpPr txBox="1">
            <a:spLocks noGrp="1"/>
          </p:cNvSpPr>
          <p:nvPr>
            <p:ph type="title" idx="4294967295"/>
          </p:nvPr>
        </p:nvSpPr>
        <p:spPr>
          <a:xfrm>
            <a:off x="0" y="0"/>
            <a:ext cx="9144000" cy="1063499"/>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Final class: </a:t>
            </a:r>
            <a:r>
              <a:rPr lang="en" sz="3000">
                <a:solidFill>
                  <a:srgbClr val="FFFFFF"/>
                </a:solidFill>
              </a:rPr>
              <a:t>Project, GUI clients,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rgbClr val="000000"/>
              </a:buClr>
              <a:buChar char="●"/>
            </a:pPr>
            <a:r>
              <a:rPr lang="en">
                <a:solidFill>
                  <a:srgbClr val="000000"/>
                </a:solidFill>
              </a:rPr>
              <a:t>GitHub client doesn’t have a good way to keep in sync with upstream</a:t>
            </a:r>
          </a:p>
          <a:p>
            <a:pPr marL="1371600" marR="0" lvl="1" indent="-381000" algn="l" rtl="0">
              <a:lnSpc>
                <a:spcPct val="115000"/>
              </a:lnSpc>
              <a:spcBef>
                <a:spcPts val="0"/>
              </a:spcBef>
              <a:spcAft>
                <a:spcPts val="0"/>
              </a:spcAft>
              <a:buClr>
                <a:srgbClr val="000000"/>
              </a:buClr>
              <a:buSzPct val="100000"/>
              <a:buChar char="○"/>
            </a:pPr>
            <a:r>
              <a:rPr lang="en" sz="2400">
                <a:solidFill>
                  <a:srgbClr val="000000"/>
                </a:solidFill>
              </a:rPr>
              <a:t>Can use command line or Gitkraken, SourceTree</a:t>
            </a:r>
          </a:p>
          <a:p>
            <a:pPr marL="1371600" marR="0" lvl="1" indent="-381000" algn="l" rtl="0">
              <a:lnSpc>
                <a:spcPct val="115000"/>
              </a:lnSpc>
              <a:spcBef>
                <a:spcPts val="0"/>
              </a:spcBef>
              <a:spcAft>
                <a:spcPts val="0"/>
              </a:spcAft>
              <a:buClr>
                <a:srgbClr val="000000"/>
              </a:buClr>
              <a:buSzPct val="100000"/>
              <a:buChar char="○"/>
            </a:pPr>
            <a:r>
              <a:rPr lang="en" sz="2400">
                <a:solidFill>
                  <a:srgbClr val="000000"/>
                </a:solidFill>
              </a:rPr>
              <a:t>Command line: </a:t>
            </a:r>
            <a:r>
              <a:rPr lang="en" sz="2400" u="sng">
                <a:solidFill>
                  <a:schemeClr val="hlink"/>
                </a:solidFill>
                <a:hlinkClick r:id="rId3"/>
              </a:rPr>
              <a:t>https://help.github.com/articles/syncing-a-fork/</a:t>
            </a:r>
          </a:p>
          <a:p>
            <a:pPr marL="457200" marR="0" lvl="0" indent="0" algn="l" rtl="0">
              <a:lnSpc>
                <a:spcPct val="115000"/>
              </a:lnSpc>
              <a:spcBef>
                <a:spcPts val="0"/>
              </a:spcBef>
              <a:spcAft>
                <a:spcPts val="0"/>
              </a:spcAft>
              <a:buNone/>
            </a:pPr>
            <a:endParaRPr>
              <a:solidFill>
                <a:srgbClr val="000000"/>
              </a:solidFill>
            </a:endParaRPr>
          </a:p>
        </p:txBody>
      </p:sp>
      <p:sp>
        <p:nvSpPr>
          <p:cNvPr id="89" name="Shape 89"/>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Dealing with Forks/Remotes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Workflow of updating original fork </a:t>
            </a:r>
          </a:p>
        </p:txBody>
      </p:sp>
      <p:sp>
        <p:nvSpPr>
          <p:cNvPr id="95" name="Shape 95"/>
          <p:cNvSpPr txBox="1"/>
          <p:nvPr/>
        </p:nvSpPr>
        <p:spPr>
          <a:xfrm>
            <a:off x="6511375" y="406542"/>
            <a:ext cx="2178300" cy="800999"/>
          </a:xfrm>
          <a:prstGeom prst="rect">
            <a:avLst/>
          </a:prstGeom>
          <a:noFill/>
          <a:ln>
            <a:noFill/>
          </a:ln>
        </p:spPr>
        <p:txBody>
          <a:bodyPr lIns="91425" tIns="91425" rIns="91425" bIns="91425" anchor="t" anchorCtr="0">
            <a:noAutofit/>
          </a:bodyPr>
          <a:lstStyle/>
          <a:p>
            <a:pPr lvl="0" rtl="0">
              <a:spcBef>
                <a:spcPts val="0"/>
              </a:spcBef>
              <a:buNone/>
            </a:pPr>
            <a:endParaRPr sz="2400" i="1"/>
          </a:p>
        </p:txBody>
      </p:sp>
      <p:sp>
        <p:nvSpPr>
          <p:cNvPr id="96" name="Shape 96"/>
          <p:cNvSpPr txBox="1"/>
          <p:nvPr/>
        </p:nvSpPr>
        <p:spPr>
          <a:xfrm>
            <a:off x="5487628" y="1362205"/>
            <a:ext cx="7342500" cy="856500"/>
          </a:xfrm>
          <a:prstGeom prst="rect">
            <a:avLst/>
          </a:prstGeom>
          <a:noFill/>
          <a:ln>
            <a:noFill/>
          </a:ln>
        </p:spPr>
        <p:txBody>
          <a:bodyPr lIns="91425" tIns="91425" rIns="91425" bIns="91425" anchor="t" anchorCtr="0">
            <a:noAutofit/>
          </a:bodyPr>
          <a:lstStyle/>
          <a:p>
            <a:pPr lvl="0" rtl="0">
              <a:spcBef>
                <a:spcPts val="0"/>
              </a:spcBef>
              <a:buNone/>
            </a:pPr>
            <a:endParaRPr sz="3600"/>
          </a:p>
        </p:txBody>
      </p:sp>
      <p:sp>
        <p:nvSpPr>
          <p:cNvPr id="97" name="Shape 97"/>
          <p:cNvSpPr/>
          <p:nvPr/>
        </p:nvSpPr>
        <p:spPr>
          <a:xfrm>
            <a:off x="514050" y="1551934"/>
            <a:ext cx="2600400" cy="15297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98" name="Shape 98" descr="Screen Shot 2017-05-21 at 7.28.00 PM.png"/>
          <p:cNvPicPr preferRelativeResize="0"/>
          <p:nvPr/>
        </p:nvPicPr>
        <p:blipFill>
          <a:blip r:embed="rId3">
            <a:alphaModFix/>
          </a:blip>
          <a:stretch>
            <a:fillRect/>
          </a:stretch>
        </p:blipFill>
        <p:spPr>
          <a:xfrm>
            <a:off x="628750" y="1686682"/>
            <a:ext cx="2370999" cy="1260125"/>
          </a:xfrm>
          <a:prstGeom prst="rect">
            <a:avLst/>
          </a:prstGeom>
          <a:noFill/>
          <a:ln>
            <a:noFill/>
          </a:ln>
        </p:spPr>
      </p:pic>
      <p:sp>
        <p:nvSpPr>
          <p:cNvPr id="99" name="Shape 99"/>
          <p:cNvSpPr txBox="1"/>
          <p:nvPr/>
        </p:nvSpPr>
        <p:spPr>
          <a:xfrm>
            <a:off x="628750" y="1233387"/>
            <a:ext cx="2834400" cy="92100"/>
          </a:xfrm>
          <a:prstGeom prst="rect">
            <a:avLst/>
          </a:prstGeom>
          <a:noFill/>
          <a:ln>
            <a:noFill/>
          </a:ln>
        </p:spPr>
        <p:txBody>
          <a:bodyPr lIns="91425" tIns="91425" rIns="91425" bIns="91425" anchor="t" anchorCtr="0">
            <a:noAutofit/>
          </a:bodyPr>
          <a:lstStyle/>
          <a:p>
            <a:pPr lvl="0" rtl="0">
              <a:spcBef>
                <a:spcPts val="0"/>
              </a:spcBef>
              <a:buNone/>
            </a:pPr>
            <a:r>
              <a:rPr lang="en"/>
              <a:t>Original repository on Github</a:t>
            </a:r>
          </a:p>
        </p:txBody>
      </p:sp>
      <p:cxnSp>
        <p:nvCxnSpPr>
          <p:cNvPr id="100" name="Shape 100"/>
          <p:cNvCxnSpPr/>
          <p:nvPr/>
        </p:nvCxnSpPr>
        <p:spPr>
          <a:xfrm>
            <a:off x="1814350" y="3331062"/>
            <a:ext cx="1761300" cy="1143300"/>
          </a:xfrm>
          <a:prstGeom prst="straightConnector1">
            <a:avLst/>
          </a:prstGeom>
          <a:noFill/>
          <a:ln w="114300" cap="flat" cmpd="sng">
            <a:solidFill>
              <a:srgbClr val="666666"/>
            </a:solidFill>
            <a:prstDash val="solid"/>
            <a:round/>
            <a:headEnd type="none" w="lg" len="lg"/>
            <a:tailEnd type="triangle" w="lg" len="lg"/>
          </a:ln>
        </p:spPr>
      </p:cxnSp>
      <p:sp>
        <p:nvSpPr>
          <p:cNvPr id="101" name="Shape 101"/>
          <p:cNvSpPr/>
          <p:nvPr/>
        </p:nvSpPr>
        <p:spPr>
          <a:xfrm>
            <a:off x="5957441" y="1538955"/>
            <a:ext cx="2600400" cy="1529700"/>
          </a:xfrm>
          <a:prstGeom prst="rect">
            <a:avLst/>
          </a:prstGeom>
          <a:solidFill>
            <a:srgbClr val="6AA84F"/>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02" name="Shape 102" descr="Screen Shot 2017-05-21 at 7.33.46 PM.png"/>
          <p:cNvPicPr preferRelativeResize="0"/>
          <p:nvPr/>
        </p:nvPicPr>
        <p:blipFill>
          <a:blip r:embed="rId4">
            <a:alphaModFix/>
          </a:blip>
          <a:stretch>
            <a:fillRect/>
          </a:stretch>
        </p:blipFill>
        <p:spPr>
          <a:xfrm>
            <a:off x="6129003" y="1673743"/>
            <a:ext cx="2257275" cy="1260123"/>
          </a:xfrm>
          <a:prstGeom prst="rect">
            <a:avLst/>
          </a:prstGeom>
          <a:noFill/>
          <a:ln>
            <a:noFill/>
          </a:ln>
        </p:spPr>
      </p:pic>
      <p:pic>
        <p:nvPicPr>
          <p:cNvPr id="103" name="Shape 103" descr="Screen Shot 2017-05-21 at 7.38.27 PM.png"/>
          <p:cNvPicPr preferRelativeResize="0"/>
          <p:nvPr/>
        </p:nvPicPr>
        <p:blipFill>
          <a:blip r:embed="rId5">
            <a:alphaModFix/>
          </a:blip>
          <a:stretch>
            <a:fillRect/>
          </a:stretch>
        </p:blipFill>
        <p:spPr>
          <a:xfrm>
            <a:off x="4009687" y="3565475"/>
            <a:ext cx="1385701" cy="1344007"/>
          </a:xfrm>
          <a:prstGeom prst="rect">
            <a:avLst/>
          </a:prstGeom>
          <a:noFill/>
          <a:ln>
            <a:noFill/>
          </a:ln>
        </p:spPr>
      </p:pic>
      <p:cxnSp>
        <p:nvCxnSpPr>
          <p:cNvPr id="104" name="Shape 104"/>
          <p:cNvCxnSpPr/>
          <p:nvPr/>
        </p:nvCxnSpPr>
        <p:spPr>
          <a:xfrm flipH="1">
            <a:off x="3463125" y="2252625"/>
            <a:ext cx="1955700" cy="25500"/>
          </a:xfrm>
          <a:prstGeom prst="straightConnector1">
            <a:avLst/>
          </a:prstGeom>
          <a:noFill/>
          <a:ln w="114300" cap="flat" cmpd="sng">
            <a:solidFill>
              <a:srgbClr val="E06666"/>
            </a:solidFill>
            <a:prstDash val="solid"/>
            <a:round/>
            <a:headEnd type="none" w="lg" len="lg"/>
            <a:tailEnd type="triangle" w="lg" len="lg"/>
          </a:ln>
        </p:spPr>
      </p:cxnSp>
      <p:sp>
        <p:nvSpPr>
          <p:cNvPr id="105" name="Shape 105"/>
          <p:cNvSpPr txBox="1"/>
          <p:nvPr/>
        </p:nvSpPr>
        <p:spPr>
          <a:xfrm>
            <a:off x="5938288" y="1228942"/>
            <a:ext cx="2600399" cy="220800"/>
          </a:xfrm>
          <a:prstGeom prst="rect">
            <a:avLst/>
          </a:prstGeom>
          <a:noFill/>
          <a:ln>
            <a:noFill/>
          </a:ln>
        </p:spPr>
        <p:txBody>
          <a:bodyPr lIns="91425" tIns="91425" rIns="91425" bIns="91425" anchor="t" anchorCtr="0">
            <a:noAutofit/>
          </a:bodyPr>
          <a:lstStyle/>
          <a:p>
            <a:pPr lvl="0" rtl="0">
              <a:spcBef>
                <a:spcPts val="0"/>
              </a:spcBef>
              <a:buNone/>
            </a:pPr>
            <a:r>
              <a:rPr lang="en"/>
              <a:t>Forked repository on GitHub</a:t>
            </a:r>
          </a:p>
        </p:txBody>
      </p:sp>
      <p:sp>
        <p:nvSpPr>
          <p:cNvPr id="106" name="Shape 106"/>
          <p:cNvSpPr txBox="1"/>
          <p:nvPr/>
        </p:nvSpPr>
        <p:spPr>
          <a:xfrm>
            <a:off x="188975" y="3544100"/>
            <a:ext cx="7342500" cy="856500"/>
          </a:xfrm>
          <a:prstGeom prst="rect">
            <a:avLst/>
          </a:prstGeom>
          <a:noFill/>
          <a:ln>
            <a:noFill/>
          </a:ln>
        </p:spPr>
        <p:txBody>
          <a:bodyPr lIns="91425" tIns="91425" rIns="91425" bIns="91425" anchor="t" anchorCtr="0">
            <a:noAutofit/>
          </a:bodyPr>
          <a:lstStyle/>
          <a:p>
            <a:pPr lvl="0" rtl="0">
              <a:spcBef>
                <a:spcPts val="0"/>
              </a:spcBef>
              <a:buNone/>
            </a:pPr>
            <a:r>
              <a:rPr lang="en" sz="1800" i="1"/>
              <a:t>Fetch from original;</a:t>
            </a:r>
          </a:p>
          <a:p>
            <a:pPr lvl="0" rtl="0">
              <a:spcBef>
                <a:spcPts val="0"/>
              </a:spcBef>
              <a:buNone/>
            </a:pPr>
            <a:r>
              <a:rPr lang="en" sz="1800" i="1"/>
              <a:t>Merge to local</a:t>
            </a:r>
          </a:p>
        </p:txBody>
      </p:sp>
      <p:sp>
        <p:nvSpPr>
          <p:cNvPr id="107" name="Shape 107"/>
          <p:cNvSpPr txBox="1"/>
          <p:nvPr/>
        </p:nvSpPr>
        <p:spPr>
          <a:xfrm>
            <a:off x="6558575" y="3914675"/>
            <a:ext cx="2370900" cy="645600"/>
          </a:xfrm>
          <a:prstGeom prst="rect">
            <a:avLst/>
          </a:prstGeom>
          <a:noFill/>
          <a:ln>
            <a:noFill/>
          </a:ln>
        </p:spPr>
        <p:txBody>
          <a:bodyPr lIns="91425" tIns="91425" rIns="91425" bIns="91425" anchor="t" anchorCtr="0">
            <a:noAutofit/>
          </a:bodyPr>
          <a:lstStyle/>
          <a:p>
            <a:pPr lvl="0" rtl="0">
              <a:spcBef>
                <a:spcPts val="0"/>
              </a:spcBef>
              <a:buNone/>
            </a:pPr>
            <a:r>
              <a:rPr lang="en" sz="1800" i="1"/>
              <a:t>Push merged branch </a:t>
            </a:r>
          </a:p>
          <a:p>
            <a:pPr lvl="0" rtl="0">
              <a:spcBef>
                <a:spcPts val="0"/>
              </a:spcBef>
              <a:buNone/>
            </a:pPr>
            <a:r>
              <a:rPr lang="en" sz="1800" i="1"/>
              <a:t>up to GitHub forked version</a:t>
            </a:r>
          </a:p>
        </p:txBody>
      </p:sp>
      <p:sp>
        <p:nvSpPr>
          <p:cNvPr id="108" name="Shape 108"/>
          <p:cNvSpPr txBox="1"/>
          <p:nvPr/>
        </p:nvSpPr>
        <p:spPr>
          <a:xfrm>
            <a:off x="3665875" y="3196208"/>
            <a:ext cx="2370900" cy="511199"/>
          </a:xfrm>
          <a:prstGeom prst="rect">
            <a:avLst/>
          </a:prstGeom>
          <a:noFill/>
          <a:ln>
            <a:noFill/>
          </a:ln>
        </p:spPr>
        <p:txBody>
          <a:bodyPr lIns="91425" tIns="91425" rIns="91425" bIns="91425" anchor="t" anchorCtr="0">
            <a:noAutofit/>
          </a:bodyPr>
          <a:lstStyle/>
          <a:p>
            <a:pPr lvl="0" rtl="0">
              <a:spcBef>
                <a:spcPts val="0"/>
              </a:spcBef>
              <a:buNone/>
            </a:pPr>
            <a:r>
              <a:rPr lang="en"/>
              <a:t>Local clone of forked repo</a:t>
            </a:r>
          </a:p>
        </p:txBody>
      </p:sp>
      <p:cxnSp>
        <p:nvCxnSpPr>
          <p:cNvPr id="109" name="Shape 109"/>
          <p:cNvCxnSpPr/>
          <p:nvPr/>
        </p:nvCxnSpPr>
        <p:spPr>
          <a:xfrm rot="10800000" flipH="1">
            <a:off x="5831295" y="3403000"/>
            <a:ext cx="1586999" cy="1147200"/>
          </a:xfrm>
          <a:prstGeom prst="straightConnector1">
            <a:avLst/>
          </a:prstGeom>
          <a:noFill/>
          <a:ln w="114300" cap="flat" cmpd="sng">
            <a:solidFill>
              <a:srgbClr val="666666"/>
            </a:solidFill>
            <a:prstDash val="solid"/>
            <a:round/>
            <a:headEnd type="none" w="lg" len="lg"/>
            <a:tailEnd type="triangle" w="lg" len="lg"/>
          </a:ln>
        </p:spPr>
      </p:cxnSp>
      <p:sp>
        <p:nvSpPr>
          <p:cNvPr id="110" name="Shape 110"/>
          <p:cNvSpPr txBox="1"/>
          <p:nvPr/>
        </p:nvSpPr>
        <p:spPr>
          <a:xfrm>
            <a:off x="3465500" y="1495400"/>
            <a:ext cx="2474100" cy="840900"/>
          </a:xfrm>
          <a:prstGeom prst="rect">
            <a:avLst/>
          </a:prstGeom>
          <a:noFill/>
          <a:ln>
            <a:noFill/>
          </a:ln>
        </p:spPr>
        <p:txBody>
          <a:bodyPr lIns="91425" tIns="91425" rIns="91425" bIns="91425" anchor="t" anchorCtr="0">
            <a:noAutofit/>
          </a:bodyPr>
          <a:lstStyle/>
          <a:p>
            <a:pPr lvl="0">
              <a:spcBef>
                <a:spcPts val="0"/>
              </a:spcBef>
              <a:buNone/>
            </a:pPr>
            <a:r>
              <a:rPr lang="en">
                <a:solidFill>
                  <a:srgbClr val="FF0000"/>
                </a:solidFill>
              </a:rPr>
              <a:t>Pull request to original project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Team workflow without forks</a:t>
            </a:r>
          </a:p>
        </p:txBody>
      </p:sp>
      <p:sp>
        <p:nvSpPr>
          <p:cNvPr id="116" name="Shape 116"/>
          <p:cNvSpPr txBox="1"/>
          <p:nvPr/>
        </p:nvSpPr>
        <p:spPr>
          <a:xfrm>
            <a:off x="6511375" y="406542"/>
            <a:ext cx="2178300" cy="800999"/>
          </a:xfrm>
          <a:prstGeom prst="rect">
            <a:avLst/>
          </a:prstGeom>
          <a:noFill/>
          <a:ln>
            <a:noFill/>
          </a:ln>
        </p:spPr>
        <p:txBody>
          <a:bodyPr lIns="91425" tIns="91425" rIns="91425" bIns="91425" anchor="t" anchorCtr="0">
            <a:noAutofit/>
          </a:bodyPr>
          <a:lstStyle/>
          <a:p>
            <a:pPr lvl="0" rtl="0">
              <a:spcBef>
                <a:spcPts val="0"/>
              </a:spcBef>
              <a:buNone/>
            </a:pPr>
            <a:endParaRPr sz="2400" i="1"/>
          </a:p>
        </p:txBody>
      </p:sp>
      <p:sp>
        <p:nvSpPr>
          <p:cNvPr id="117" name="Shape 117"/>
          <p:cNvSpPr txBox="1"/>
          <p:nvPr/>
        </p:nvSpPr>
        <p:spPr>
          <a:xfrm>
            <a:off x="5487628" y="1362205"/>
            <a:ext cx="7342500" cy="856500"/>
          </a:xfrm>
          <a:prstGeom prst="rect">
            <a:avLst/>
          </a:prstGeom>
          <a:noFill/>
          <a:ln>
            <a:noFill/>
          </a:ln>
        </p:spPr>
        <p:txBody>
          <a:bodyPr lIns="91425" tIns="91425" rIns="91425" bIns="91425" anchor="t" anchorCtr="0">
            <a:noAutofit/>
          </a:bodyPr>
          <a:lstStyle/>
          <a:p>
            <a:pPr lvl="0" rtl="0">
              <a:spcBef>
                <a:spcPts val="0"/>
              </a:spcBef>
              <a:buNone/>
            </a:pPr>
            <a:endParaRPr sz="3600"/>
          </a:p>
        </p:txBody>
      </p:sp>
      <p:sp>
        <p:nvSpPr>
          <p:cNvPr id="118" name="Shape 118"/>
          <p:cNvSpPr/>
          <p:nvPr/>
        </p:nvSpPr>
        <p:spPr>
          <a:xfrm>
            <a:off x="514050" y="1551934"/>
            <a:ext cx="2600400" cy="1529700"/>
          </a:xfrm>
          <a:prstGeom prst="rect">
            <a:avLst/>
          </a:prstGeom>
          <a:solidFill>
            <a:srgbClr val="CCCCCC"/>
          </a:solidFill>
          <a:ln w="9525" cap="flat" cmpd="sng">
            <a:solidFill>
              <a:srgbClr val="66666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119" name="Shape 119" descr="Screen Shot 2017-05-21 at 7.28.00 PM.png"/>
          <p:cNvPicPr preferRelativeResize="0"/>
          <p:nvPr/>
        </p:nvPicPr>
        <p:blipFill>
          <a:blip r:embed="rId3">
            <a:alphaModFix/>
          </a:blip>
          <a:stretch>
            <a:fillRect/>
          </a:stretch>
        </p:blipFill>
        <p:spPr>
          <a:xfrm>
            <a:off x="628750" y="1686682"/>
            <a:ext cx="2370999" cy="1260125"/>
          </a:xfrm>
          <a:prstGeom prst="rect">
            <a:avLst/>
          </a:prstGeom>
          <a:noFill/>
          <a:ln>
            <a:noFill/>
          </a:ln>
        </p:spPr>
      </p:pic>
      <p:sp>
        <p:nvSpPr>
          <p:cNvPr id="120" name="Shape 120"/>
          <p:cNvSpPr txBox="1"/>
          <p:nvPr/>
        </p:nvSpPr>
        <p:spPr>
          <a:xfrm>
            <a:off x="628750" y="1233387"/>
            <a:ext cx="2834400" cy="92100"/>
          </a:xfrm>
          <a:prstGeom prst="rect">
            <a:avLst/>
          </a:prstGeom>
          <a:noFill/>
          <a:ln>
            <a:noFill/>
          </a:ln>
        </p:spPr>
        <p:txBody>
          <a:bodyPr lIns="91425" tIns="91425" rIns="91425" bIns="91425" anchor="t" anchorCtr="0">
            <a:noAutofit/>
          </a:bodyPr>
          <a:lstStyle/>
          <a:p>
            <a:pPr lvl="0" rtl="0">
              <a:spcBef>
                <a:spcPts val="0"/>
              </a:spcBef>
              <a:buNone/>
            </a:pPr>
            <a:r>
              <a:rPr lang="en"/>
              <a:t>Original repository on Github</a:t>
            </a:r>
          </a:p>
        </p:txBody>
      </p:sp>
      <p:cxnSp>
        <p:nvCxnSpPr>
          <p:cNvPr id="121" name="Shape 121"/>
          <p:cNvCxnSpPr/>
          <p:nvPr/>
        </p:nvCxnSpPr>
        <p:spPr>
          <a:xfrm>
            <a:off x="3522650" y="1959437"/>
            <a:ext cx="3116400" cy="714600"/>
          </a:xfrm>
          <a:prstGeom prst="straightConnector1">
            <a:avLst/>
          </a:prstGeom>
          <a:noFill/>
          <a:ln w="114300" cap="flat" cmpd="sng">
            <a:solidFill>
              <a:srgbClr val="666666"/>
            </a:solidFill>
            <a:prstDash val="solid"/>
            <a:round/>
            <a:headEnd type="none" w="lg" len="lg"/>
            <a:tailEnd type="triangle" w="lg" len="lg"/>
          </a:ln>
        </p:spPr>
      </p:cxnSp>
      <p:pic>
        <p:nvPicPr>
          <p:cNvPr id="122" name="Shape 122" descr="Screen Shot 2017-05-21 at 7.38.27 PM.png"/>
          <p:cNvPicPr preferRelativeResize="0"/>
          <p:nvPr/>
        </p:nvPicPr>
        <p:blipFill>
          <a:blip r:embed="rId4">
            <a:alphaModFix/>
          </a:blip>
          <a:stretch>
            <a:fillRect/>
          </a:stretch>
        </p:blipFill>
        <p:spPr>
          <a:xfrm>
            <a:off x="6979087" y="2665000"/>
            <a:ext cx="1385701" cy="1344007"/>
          </a:xfrm>
          <a:prstGeom prst="rect">
            <a:avLst/>
          </a:prstGeom>
          <a:noFill/>
          <a:ln>
            <a:noFill/>
          </a:ln>
        </p:spPr>
      </p:pic>
      <p:sp>
        <p:nvSpPr>
          <p:cNvPr id="123" name="Shape 123"/>
          <p:cNvSpPr txBox="1"/>
          <p:nvPr/>
        </p:nvSpPr>
        <p:spPr>
          <a:xfrm>
            <a:off x="3557510" y="1175324"/>
            <a:ext cx="2238900" cy="856500"/>
          </a:xfrm>
          <a:prstGeom prst="rect">
            <a:avLst/>
          </a:prstGeom>
          <a:noFill/>
          <a:ln>
            <a:noFill/>
          </a:ln>
        </p:spPr>
        <p:txBody>
          <a:bodyPr lIns="91425" tIns="91425" rIns="91425" bIns="91425" anchor="t" anchorCtr="0">
            <a:noAutofit/>
          </a:bodyPr>
          <a:lstStyle/>
          <a:p>
            <a:pPr lvl="0" rtl="0">
              <a:spcBef>
                <a:spcPts val="0"/>
              </a:spcBef>
              <a:buNone/>
            </a:pPr>
            <a:r>
              <a:rPr lang="en" sz="1800" i="1"/>
              <a:t>Fetch from original;</a:t>
            </a:r>
          </a:p>
          <a:p>
            <a:pPr lvl="0" rtl="0">
              <a:spcBef>
                <a:spcPts val="0"/>
              </a:spcBef>
              <a:buNone/>
            </a:pPr>
            <a:r>
              <a:rPr lang="en" sz="1800" i="1"/>
              <a:t>Merge to local</a:t>
            </a:r>
          </a:p>
        </p:txBody>
      </p:sp>
      <p:sp>
        <p:nvSpPr>
          <p:cNvPr id="124" name="Shape 124"/>
          <p:cNvSpPr txBox="1"/>
          <p:nvPr/>
        </p:nvSpPr>
        <p:spPr>
          <a:xfrm>
            <a:off x="4528427" y="3598572"/>
            <a:ext cx="2370899" cy="856500"/>
          </a:xfrm>
          <a:prstGeom prst="rect">
            <a:avLst/>
          </a:prstGeom>
          <a:noFill/>
          <a:ln>
            <a:noFill/>
          </a:ln>
        </p:spPr>
        <p:txBody>
          <a:bodyPr lIns="91425" tIns="91425" rIns="91425" bIns="91425" anchor="t" anchorCtr="0">
            <a:noAutofit/>
          </a:bodyPr>
          <a:lstStyle/>
          <a:p>
            <a:pPr lvl="0" rtl="0">
              <a:spcBef>
                <a:spcPts val="0"/>
              </a:spcBef>
              <a:buNone/>
            </a:pPr>
            <a:r>
              <a:rPr lang="en" sz="1800" i="1"/>
              <a:t>Push merged branch </a:t>
            </a:r>
          </a:p>
          <a:p>
            <a:pPr lvl="0" rtl="0">
              <a:spcBef>
                <a:spcPts val="0"/>
              </a:spcBef>
              <a:buNone/>
            </a:pPr>
            <a:r>
              <a:rPr lang="en" sz="1800" i="1"/>
              <a:t>up to GitHub repo</a:t>
            </a:r>
          </a:p>
        </p:txBody>
      </p:sp>
      <p:sp>
        <p:nvSpPr>
          <p:cNvPr id="125" name="Shape 125"/>
          <p:cNvSpPr txBox="1"/>
          <p:nvPr/>
        </p:nvSpPr>
        <p:spPr>
          <a:xfrm>
            <a:off x="6836900" y="4009008"/>
            <a:ext cx="2370900" cy="511200"/>
          </a:xfrm>
          <a:prstGeom prst="rect">
            <a:avLst/>
          </a:prstGeom>
          <a:noFill/>
          <a:ln>
            <a:noFill/>
          </a:ln>
        </p:spPr>
        <p:txBody>
          <a:bodyPr lIns="91425" tIns="91425" rIns="91425" bIns="91425" anchor="t" anchorCtr="0">
            <a:noAutofit/>
          </a:bodyPr>
          <a:lstStyle/>
          <a:p>
            <a:pPr lvl="0" rtl="0">
              <a:spcBef>
                <a:spcPts val="0"/>
              </a:spcBef>
              <a:buNone/>
            </a:pPr>
            <a:r>
              <a:rPr lang="en"/>
              <a:t>Local clone of repo</a:t>
            </a:r>
          </a:p>
        </p:txBody>
      </p:sp>
      <p:cxnSp>
        <p:nvCxnSpPr>
          <p:cNvPr id="126" name="Shape 126"/>
          <p:cNvCxnSpPr/>
          <p:nvPr/>
        </p:nvCxnSpPr>
        <p:spPr>
          <a:xfrm rot="10800000">
            <a:off x="3463225" y="2909750"/>
            <a:ext cx="3081900" cy="732000"/>
          </a:xfrm>
          <a:prstGeom prst="straightConnector1">
            <a:avLst/>
          </a:prstGeom>
          <a:noFill/>
          <a:ln w="114300" cap="flat" cmpd="sng">
            <a:solidFill>
              <a:srgbClr val="666666"/>
            </a:solidFill>
            <a:prstDash val="solid"/>
            <a:round/>
            <a:headEnd type="none" w="lg" len="lg"/>
            <a:tailEnd type="triangle" w="lg" len="lg"/>
          </a:ln>
        </p:spPr>
      </p:cxnSp>
      <p:sp>
        <p:nvSpPr>
          <p:cNvPr id="127" name="Shape 127"/>
          <p:cNvSpPr txBox="1"/>
          <p:nvPr/>
        </p:nvSpPr>
        <p:spPr>
          <a:xfrm>
            <a:off x="3268360" y="1212024"/>
            <a:ext cx="471299" cy="429900"/>
          </a:xfrm>
          <a:prstGeom prst="rect">
            <a:avLst/>
          </a:prstGeom>
          <a:noFill/>
          <a:ln>
            <a:noFill/>
          </a:ln>
        </p:spPr>
        <p:txBody>
          <a:bodyPr lIns="91425" tIns="91425" rIns="91425" bIns="91425" anchor="t" anchorCtr="0">
            <a:noAutofit/>
          </a:bodyPr>
          <a:lstStyle/>
          <a:p>
            <a:pPr lvl="0">
              <a:spcBef>
                <a:spcPts val="0"/>
              </a:spcBef>
              <a:buNone/>
            </a:pPr>
            <a:r>
              <a:rPr lang="en" sz="3000">
                <a:latin typeface="Cambria"/>
                <a:ea typeface="Cambria"/>
                <a:cs typeface="Cambria"/>
                <a:sym typeface="Cambria"/>
              </a:rPr>
              <a:t>1</a:t>
            </a:r>
          </a:p>
        </p:txBody>
      </p:sp>
      <p:sp>
        <p:nvSpPr>
          <p:cNvPr id="128" name="Shape 128"/>
          <p:cNvSpPr txBox="1"/>
          <p:nvPr/>
        </p:nvSpPr>
        <p:spPr>
          <a:xfrm>
            <a:off x="4217402" y="3578720"/>
            <a:ext cx="471300" cy="840900"/>
          </a:xfrm>
          <a:prstGeom prst="rect">
            <a:avLst/>
          </a:prstGeom>
          <a:noFill/>
          <a:ln>
            <a:noFill/>
          </a:ln>
        </p:spPr>
        <p:txBody>
          <a:bodyPr lIns="91425" tIns="91425" rIns="91425" bIns="91425" anchor="t" anchorCtr="0">
            <a:noAutofit/>
          </a:bodyPr>
          <a:lstStyle/>
          <a:p>
            <a:pPr lvl="0">
              <a:spcBef>
                <a:spcPts val="0"/>
              </a:spcBef>
              <a:buNone/>
            </a:pPr>
            <a:r>
              <a:rPr lang="en" sz="3000">
                <a:latin typeface="Cambria"/>
                <a:ea typeface="Cambria"/>
                <a:cs typeface="Cambria"/>
                <a:sym typeface="Cambria"/>
              </a:rPr>
              <a:t>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subTitle" idx="1"/>
          </p:nvPr>
        </p:nvSpPr>
        <p:spPr>
          <a:xfrm>
            <a:off x="544475" y="1511775"/>
            <a:ext cx="4495200" cy="2743200"/>
          </a:xfrm>
          <a:prstGeom prst="rect">
            <a:avLst/>
          </a:prstGeom>
        </p:spPr>
        <p:txBody>
          <a:bodyPr lIns="91425" tIns="91425" rIns="91425" bIns="91425" anchor="t" anchorCtr="0">
            <a:noAutofit/>
          </a:bodyPr>
          <a:lstStyle/>
          <a:p>
            <a:pPr marR="0" lvl="0" algn="l" rtl="0">
              <a:lnSpc>
                <a:spcPct val="115000"/>
              </a:lnSpc>
              <a:spcBef>
                <a:spcPts val="0"/>
              </a:spcBef>
              <a:spcAft>
                <a:spcPts val="0"/>
              </a:spcAft>
              <a:buNone/>
            </a:pPr>
            <a:r>
              <a:rPr lang="en">
                <a:solidFill>
                  <a:srgbClr val="000000"/>
                </a:solidFill>
              </a:rPr>
              <a:t>Use branches for new development and testing code from collaborators</a:t>
            </a:r>
          </a:p>
          <a:p>
            <a:pPr marR="0" lvl="0" algn="l" rtl="0">
              <a:lnSpc>
                <a:spcPct val="115000"/>
              </a:lnSpc>
              <a:spcBef>
                <a:spcPts val="0"/>
              </a:spcBef>
              <a:spcAft>
                <a:spcPts val="0"/>
              </a:spcAft>
              <a:buNone/>
            </a:pPr>
            <a:endParaRPr sz="2400" i="1">
              <a:solidFill>
                <a:srgbClr val="000000"/>
              </a:solidFill>
            </a:endParaRPr>
          </a:p>
          <a:p>
            <a:pPr marL="457200" marR="0" lvl="0" indent="0" algn="l" rtl="0">
              <a:lnSpc>
                <a:spcPct val="115000"/>
              </a:lnSpc>
              <a:spcBef>
                <a:spcPts val="0"/>
              </a:spcBef>
              <a:spcAft>
                <a:spcPts val="0"/>
              </a:spcAft>
              <a:buNone/>
            </a:pPr>
            <a:endParaRPr>
              <a:solidFill>
                <a:srgbClr val="000000"/>
              </a:solidFill>
            </a:endParaRPr>
          </a:p>
        </p:txBody>
      </p:sp>
      <p:sp>
        <p:nvSpPr>
          <p:cNvPr id="134" name="Shape 134"/>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Working with branches</a:t>
            </a:r>
          </a:p>
        </p:txBody>
      </p:sp>
      <p:pic>
        <p:nvPicPr>
          <p:cNvPr id="135" name="Shape 135" descr="repositorydiagram.png"/>
          <p:cNvPicPr preferRelativeResize="0"/>
          <p:nvPr/>
        </p:nvPicPr>
        <p:blipFill>
          <a:blip r:embed="rId3">
            <a:alphaModFix/>
          </a:blip>
          <a:stretch>
            <a:fillRect/>
          </a:stretch>
        </p:blipFill>
        <p:spPr>
          <a:xfrm>
            <a:off x="5432549" y="1191448"/>
            <a:ext cx="2884200" cy="3744674"/>
          </a:xfrm>
          <a:prstGeom prst="rect">
            <a:avLst/>
          </a:prstGeom>
          <a:noFill/>
          <a:ln>
            <a:noFill/>
          </a:ln>
        </p:spPr>
      </p:pic>
      <p:sp>
        <p:nvSpPr>
          <p:cNvPr id="136" name="Shape 136"/>
          <p:cNvSpPr txBox="1"/>
          <p:nvPr/>
        </p:nvSpPr>
        <p:spPr>
          <a:xfrm>
            <a:off x="5039675" y="4832425"/>
            <a:ext cx="7350300" cy="857400"/>
          </a:xfrm>
          <a:prstGeom prst="rect">
            <a:avLst/>
          </a:prstGeom>
          <a:noFill/>
          <a:ln>
            <a:noFill/>
          </a:ln>
        </p:spPr>
        <p:txBody>
          <a:bodyPr lIns="91425" tIns="91425" rIns="91425" bIns="91425" anchor="t" anchorCtr="0">
            <a:noAutofit/>
          </a:bodyPr>
          <a:lstStyle/>
          <a:p>
            <a:pPr lvl="0">
              <a:spcBef>
                <a:spcPts val="0"/>
              </a:spcBef>
              <a:buNone/>
            </a:pPr>
            <a:r>
              <a:rPr lang="en"/>
              <a:t>Image from https://www.drupal.org/node/991716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marR="0" lvl="0" indent="-419100" algn="l" rtl="0">
              <a:lnSpc>
                <a:spcPct val="115000"/>
              </a:lnSpc>
              <a:spcBef>
                <a:spcPts val="0"/>
              </a:spcBef>
              <a:spcAft>
                <a:spcPts val="0"/>
              </a:spcAft>
              <a:buClr>
                <a:srgbClr val="000000"/>
              </a:buClr>
              <a:buSzPct val="100000"/>
              <a:buFont typeface="Arial"/>
              <a:buChar char="●"/>
            </a:pPr>
            <a:r>
              <a:rPr lang="en">
                <a:solidFill>
                  <a:srgbClr val="000000"/>
                </a:solidFill>
              </a:rPr>
              <a:t>Move to a branch or commit by check out</a:t>
            </a:r>
          </a:p>
          <a:p>
            <a:pPr marL="457200" marR="0" lvl="0" indent="-228600" algn="l" rtl="0">
              <a:lnSpc>
                <a:spcPct val="115000"/>
              </a:lnSpc>
              <a:spcBef>
                <a:spcPts val="0"/>
              </a:spcBef>
              <a:spcAft>
                <a:spcPts val="0"/>
              </a:spcAft>
              <a:buClr>
                <a:srgbClr val="000000"/>
              </a:buClr>
              <a:buChar char="●"/>
            </a:pPr>
            <a:r>
              <a:rPr lang="en">
                <a:solidFill>
                  <a:srgbClr val="000000"/>
                </a:solidFill>
              </a:rPr>
              <a:t>You can also check out individual files from another branch or commit</a:t>
            </a:r>
          </a:p>
          <a:p>
            <a:pPr marL="914400" marR="0" lvl="0" indent="0" algn="l" rtl="0">
              <a:lnSpc>
                <a:spcPct val="115000"/>
              </a:lnSpc>
              <a:spcBef>
                <a:spcPts val="0"/>
              </a:spcBef>
              <a:spcAft>
                <a:spcPts val="0"/>
              </a:spcAft>
              <a:buNone/>
            </a:pPr>
            <a:endParaRPr>
              <a:solidFill>
                <a:srgbClr val="000000"/>
              </a:solidFill>
            </a:endParaRPr>
          </a:p>
        </p:txBody>
      </p:sp>
      <p:sp>
        <p:nvSpPr>
          <p:cNvPr id="142" name="Shape 142"/>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Checkout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rgbClr val="000000"/>
              </a:buClr>
              <a:buChar char="●"/>
            </a:pPr>
            <a:r>
              <a:rPr lang="en">
                <a:solidFill>
                  <a:srgbClr val="000000"/>
                </a:solidFill>
              </a:rPr>
              <a:t>HEAD is pointer to the most recent commit</a:t>
            </a:r>
          </a:p>
          <a:p>
            <a:pPr marL="457200" marR="0" lvl="0" indent="-228600" algn="l" rtl="0">
              <a:lnSpc>
                <a:spcPct val="115000"/>
              </a:lnSpc>
              <a:spcBef>
                <a:spcPts val="0"/>
              </a:spcBef>
              <a:spcAft>
                <a:spcPts val="0"/>
              </a:spcAft>
              <a:buClr>
                <a:srgbClr val="000000"/>
              </a:buClr>
              <a:buChar char="●"/>
            </a:pPr>
            <a:r>
              <a:rPr lang="en">
                <a:solidFill>
                  <a:srgbClr val="000000"/>
                </a:solidFill>
              </a:rPr>
              <a:t>Can use HEAD as a reference and refer to n away from HEAD</a:t>
            </a:r>
          </a:p>
          <a:p>
            <a:pPr marL="1828800" marR="0" lvl="1" indent="-342900" algn="l" rtl="0">
              <a:lnSpc>
                <a:spcPct val="115000"/>
              </a:lnSpc>
              <a:spcBef>
                <a:spcPts val="0"/>
              </a:spcBef>
              <a:spcAft>
                <a:spcPts val="0"/>
              </a:spcAft>
              <a:buClr>
                <a:srgbClr val="000000"/>
              </a:buClr>
              <a:buSzPct val="100000"/>
              <a:buChar char="○"/>
            </a:pPr>
            <a:r>
              <a:rPr lang="en" sz="1800">
                <a:solidFill>
                  <a:srgbClr val="000000"/>
                </a:solidFill>
              </a:rPr>
              <a:t>2 commits from most recent is HEAD~2 </a:t>
            </a:r>
          </a:p>
        </p:txBody>
      </p:sp>
      <p:sp>
        <p:nvSpPr>
          <p:cNvPr id="148" name="Shape 148"/>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HEAD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subTitle" idx="1"/>
          </p:nvPr>
        </p:nvSpPr>
        <p:spPr>
          <a:xfrm>
            <a:off x="544475" y="1283650"/>
            <a:ext cx="7295100" cy="2743200"/>
          </a:xfrm>
          <a:prstGeom prst="rect">
            <a:avLst/>
          </a:prstGeom>
        </p:spPr>
        <p:txBody>
          <a:bodyPr lIns="91425" tIns="91425" rIns="91425" bIns="91425" anchor="t" anchorCtr="0">
            <a:noAutofit/>
          </a:bodyPr>
          <a:lstStyle/>
          <a:p>
            <a:pPr marR="0" lvl="0" algn="l" rtl="0">
              <a:lnSpc>
                <a:spcPct val="115000"/>
              </a:lnSpc>
              <a:spcBef>
                <a:spcPts val="0"/>
              </a:spcBef>
              <a:spcAft>
                <a:spcPts val="0"/>
              </a:spcAft>
              <a:buNone/>
            </a:pPr>
            <a:r>
              <a:rPr lang="en">
                <a:solidFill>
                  <a:srgbClr val="000000"/>
                </a:solidFill>
              </a:rPr>
              <a:t>Git combines branches by merging the code.</a:t>
            </a:r>
          </a:p>
          <a:p>
            <a:pPr marL="457200" marR="0" lvl="0" indent="0" algn="l" rtl="0">
              <a:lnSpc>
                <a:spcPct val="115000"/>
              </a:lnSpc>
              <a:spcBef>
                <a:spcPts val="0"/>
              </a:spcBef>
              <a:spcAft>
                <a:spcPts val="0"/>
              </a:spcAft>
              <a:buNone/>
            </a:pPr>
            <a:endParaRPr>
              <a:solidFill>
                <a:srgbClr val="000000"/>
              </a:solidFill>
            </a:endParaRPr>
          </a:p>
        </p:txBody>
      </p:sp>
      <p:sp>
        <p:nvSpPr>
          <p:cNvPr id="154" name="Shape 154"/>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Merging</a:t>
            </a:r>
          </a:p>
        </p:txBody>
      </p:sp>
      <p:pic>
        <p:nvPicPr>
          <p:cNvPr id="155" name="Shape 155" descr="branches.png"/>
          <p:cNvPicPr preferRelativeResize="0"/>
          <p:nvPr/>
        </p:nvPicPr>
        <p:blipFill>
          <a:blip r:embed="rId3">
            <a:alphaModFix/>
          </a:blip>
          <a:stretch>
            <a:fillRect/>
          </a:stretch>
        </p:blipFill>
        <p:spPr>
          <a:xfrm>
            <a:off x="1437962" y="2452950"/>
            <a:ext cx="6268074" cy="2228650"/>
          </a:xfrm>
          <a:prstGeom prst="rect">
            <a:avLst/>
          </a:prstGeom>
          <a:noFill/>
          <a:ln>
            <a:noFill/>
          </a:ln>
        </p:spPr>
      </p:pic>
      <p:sp>
        <p:nvSpPr>
          <p:cNvPr id="156" name="Shape 156"/>
          <p:cNvSpPr txBox="1"/>
          <p:nvPr/>
        </p:nvSpPr>
        <p:spPr>
          <a:xfrm>
            <a:off x="1437974" y="4681600"/>
            <a:ext cx="4052700" cy="857400"/>
          </a:xfrm>
          <a:prstGeom prst="rect">
            <a:avLst/>
          </a:prstGeom>
          <a:noFill/>
          <a:ln>
            <a:noFill/>
          </a:ln>
        </p:spPr>
        <p:txBody>
          <a:bodyPr lIns="91425" tIns="91425" rIns="91425" bIns="91425" anchor="t" anchorCtr="0">
            <a:noAutofit/>
          </a:bodyPr>
          <a:lstStyle/>
          <a:p>
            <a:pPr lvl="0">
              <a:spcBef>
                <a:spcPts val="0"/>
              </a:spcBef>
              <a:buNone/>
            </a:pPr>
            <a:r>
              <a:rPr lang="en"/>
              <a:t>Image from http://rogerdudler.github.io/git-guide/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rgbClr val="000000"/>
              </a:buClr>
              <a:buChar char="●"/>
            </a:pPr>
            <a:r>
              <a:rPr lang="en">
                <a:solidFill>
                  <a:srgbClr val="000000"/>
                </a:solidFill>
              </a:rPr>
              <a:t>Click on branch you want to merge to</a:t>
            </a:r>
          </a:p>
          <a:p>
            <a:pPr marL="914400" marR="0" lvl="1" indent="-381000" algn="l" rtl="0">
              <a:lnSpc>
                <a:spcPct val="115000"/>
              </a:lnSpc>
              <a:spcBef>
                <a:spcPts val="0"/>
              </a:spcBef>
              <a:spcAft>
                <a:spcPts val="0"/>
              </a:spcAft>
              <a:buClr>
                <a:srgbClr val="000000"/>
              </a:buClr>
              <a:buSzPct val="100000"/>
              <a:buChar char="○"/>
            </a:pPr>
            <a:r>
              <a:rPr lang="en" sz="2400">
                <a:solidFill>
                  <a:srgbClr val="000000"/>
                </a:solidFill>
              </a:rPr>
              <a:t>Go to “Branch” -&gt; “Merge into current branch”</a:t>
            </a:r>
          </a:p>
          <a:p>
            <a:pPr marL="914400" marR="0" lvl="1" indent="-381000" algn="l" rtl="0">
              <a:lnSpc>
                <a:spcPct val="115000"/>
              </a:lnSpc>
              <a:spcBef>
                <a:spcPts val="0"/>
              </a:spcBef>
              <a:spcAft>
                <a:spcPts val="0"/>
              </a:spcAft>
              <a:buClr>
                <a:srgbClr val="000000"/>
              </a:buClr>
              <a:buSzPct val="100000"/>
              <a:buChar char="○"/>
            </a:pPr>
            <a:r>
              <a:rPr lang="en" sz="2400">
                <a:solidFill>
                  <a:srgbClr val="000000"/>
                </a:solidFill>
              </a:rPr>
              <a:t>Brings up list of branches. Choose branch you want to merge in.</a:t>
            </a:r>
          </a:p>
        </p:txBody>
      </p:sp>
      <p:sp>
        <p:nvSpPr>
          <p:cNvPr id="162" name="Shape 162"/>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Merging Branches in a GUI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marR="0" lvl="0" indent="-342900" algn="l" rtl="0">
              <a:lnSpc>
                <a:spcPct val="115000"/>
              </a:lnSpc>
              <a:spcBef>
                <a:spcPts val="0"/>
              </a:spcBef>
              <a:spcAft>
                <a:spcPts val="0"/>
              </a:spcAft>
              <a:buClr>
                <a:srgbClr val="000000"/>
              </a:buClr>
              <a:buSzPct val="100000"/>
              <a:buFont typeface="Arial"/>
              <a:buChar char="●"/>
            </a:pPr>
            <a:r>
              <a:rPr lang="en" sz="1800">
                <a:solidFill>
                  <a:srgbClr val="000000"/>
                </a:solidFill>
              </a:rPr>
              <a:t>GitHub Desktop client will show you the conflicts but you will have to open them up in a text editor</a:t>
            </a:r>
          </a:p>
          <a:p>
            <a:pPr marR="0" lvl="0" algn="l" rtl="0">
              <a:lnSpc>
                <a:spcPct val="115000"/>
              </a:lnSpc>
              <a:spcBef>
                <a:spcPts val="0"/>
              </a:spcBef>
              <a:spcAft>
                <a:spcPts val="0"/>
              </a:spcAft>
              <a:buNone/>
            </a:pPr>
            <a:endParaRPr sz="1800">
              <a:solidFill>
                <a:srgbClr val="000000"/>
              </a:solidFill>
            </a:endParaRPr>
          </a:p>
          <a:p>
            <a:pPr marL="457200" marR="0" lvl="0" indent="-342900" algn="l" rtl="0">
              <a:lnSpc>
                <a:spcPct val="115000"/>
              </a:lnSpc>
              <a:spcBef>
                <a:spcPts val="0"/>
              </a:spcBef>
              <a:spcAft>
                <a:spcPts val="0"/>
              </a:spcAft>
              <a:buClr>
                <a:srgbClr val="000000"/>
              </a:buClr>
              <a:buSzPct val="100000"/>
              <a:buChar char="●"/>
            </a:pPr>
            <a:r>
              <a:rPr lang="en" sz="1800">
                <a:solidFill>
                  <a:srgbClr val="000000"/>
                </a:solidFill>
              </a:rPr>
              <a:t>GitKraken </a:t>
            </a:r>
          </a:p>
          <a:p>
            <a:pPr marL="914400" marR="0" lvl="1" indent="-342900" algn="l" rtl="0">
              <a:lnSpc>
                <a:spcPct val="115000"/>
              </a:lnSpc>
              <a:spcBef>
                <a:spcPts val="0"/>
              </a:spcBef>
              <a:spcAft>
                <a:spcPts val="0"/>
              </a:spcAft>
              <a:buClr>
                <a:srgbClr val="000000"/>
              </a:buClr>
              <a:buSzPct val="100000"/>
              <a:buChar char="○"/>
            </a:pPr>
            <a:r>
              <a:rPr lang="en" sz="1800">
                <a:solidFill>
                  <a:srgbClr val="000000"/>
                </a:solidFill>
              </a:rPr>
              <a:t>Pro offers in-app editing</a:t>
            </a:r>
          </a:p>
          <a:p>
            <a:pPr marL="914400" marR="0" lvl="1" indent="-342900" algn="l" rtl="0">
              <a:lnSpc>
                <a:spcPct val="115000"/>
              </a:lnSpc>
              <a:spcBef>
                <a:spcPts val="0"/>
              </a:spcBef>
              <a:spcAft>
                <a:spcPts val="0"/>
              </a:spcAft>
              <a:buClr>
                <a:srgbClr val="000000"/>
              </a:buClr>
              <a:buSzPct val="100000"/>
              <a:buChar char="○"/>
            </a:pPr>
            <a:r>
              <a:rPr lang="en" sz="1800">
                <a:solidFill>
                  <a:srgbClr val="000000"/>
                </a:solidFill>
              </a:rPr>
              <a:t>Can also set Preferences to default “FileMerge” program</a:t>
            </a:r>
          </a:p>
        </p:txBody>
      </p:sp>
      <p:sp>
        <p:nvSpPr>
          <p:cNvPr id="168" name="Shape 168"/>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Merge conflicts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rgbClr val="000000"/>
              </a:buClr>
              <a:buFont typeface="Arial"/>
              <a:buChar char="●"/>
            </a:pPr>
            <a:r>
              <a:rPr lang="en" u="sng">
                <a:solidFill>
                  <a:schemeClr val="hlink"/>
                </a:solidFill>
                <a:hlinkClick r:id="rId3"/>
              </a:rPr>
              <a:t>Rebasing</a:t>
            </a:r>
          </a:p>
          <a:p>
            <a:pPr marL="457200" marR="0" lvl="0" indent="-228600" algn="l" rtl="0">
              <a:lnSpc>
                <a:spcPct val="115000"/>
              </a:lnSpc>
              <a:spcBef>
                <a:spcPts val="0"/>
              </a:spcBef>
              <a:spcAft>
                <a:spcPts val="0"/>
              </a:spcAft>
              <a:buClr>
                <a:srgbClr val="000000"/>
              </a:buClr>
              <a:buChar char="●"/>
            </a:pPr>
            <a:r>
              <a:rPr lang="en">
                <a:solidFill>
                  <a:srgbClr val="000000"/>
                </a:solidFill>
              </a:rPr>
              <a:t>Working with </a:t>
            </a:r>
            <a:r>
              <a:rPr lang="en" u="sng">
                <a:solidFill>
                  <a:schemeClr val="hlink"/>
                </a:solidFill>
                <a:hlinkClick r:id="rId4"/>
              </a:rPr>
              <a:t>tags</a:t>
            </a:r>
          </a:p>
          <a:p>
            <a:pPr marL="457200" marR="0" lvl="0" indent="-228600" algn="l" rtl="0">
              <a:lnSpc>
                <a:spcPct val="115000"/>
              </a:lnSpc>
              <a:spcBef>
                <a:spcPts val="0"/>
              </a:spcBef>
              <a:spcAft>
                <a:spcPts val="0"/>
              </a:spcAft>
              <a:buClr>
                <a:srgbClr val="000000"/>
              </a:buClr>
              <a:buChar char="●"/>
            </a:pPr>
            <a:r>
              <a:rPr lang="en">
                <a:solidFill>
                  <a:srgbClr val="000000"/>
                </a:solidFill>
              </a:rPr>
              <a:t>Git </a:t>
            </a:r>
            <a:r>
              <a:rPr lang="en" u="sng">
                <a:solidFill>
                  <a:schemeClr val="hlink"/>
                </a:solidFill>
                <a:hlinkClick r:id="rId5"/>
              </a:rPr>
              <a:t>stash</a:t>
            </a:r>
          </a:p>
          <a:p>
            <a:pPr marL="457200" marR="0" lvl="0" indent="-228600" algn="l" rtl="0">
              <a:lnSpc>
                <a:spcPct val="115000"/>
              </a:lnSpc>
              <a:spcBef>
                <a:spcPts val="0"/>
              </a:spcBef>
              <a:spcAft>
                <a:spcPts val="0"/>
              </a:spcAft>
              <a:buClr>
                <a:srgbClr val="000000"/>
              </a:buClr>
              <a:buChar char="●"/>
            </a:pPr>
            <a:r>
              <a:rPr lang="en">
                <a:solidFill>
                  <a:srgbClr val="000000"/>
                </a:solidFill>
              </a:rPr>
              <a:t>Git </a:t>
            </a:r>
            <a:r>
              <a:rPr lang="en" u="sng">
                <a:solidFill>
                  <a:schemeClr val="hlink"/>
                </a:solidFill>
                <a:hlinkClick r:id="rId6"/>
              </a:rPr>
              <a:t>cherry-pick</a:t>
            </a:r>
          </a:p>
          <a:p>
            <a:pPr marL="457200" marR="0" lvl="0" indent="-228600" algn="l" rtl="0">
              <a:lnSpc>
                <a:spcPct val="115000"/>
              </a:lnSpc>
              <a:spcBef>
                <a:spcPts val="0"/>
              </a:spcBef>
              <a:spcAft>
                <a:spcPts val="0"/>
              </a:spcAft>
              <a:buClr>
                <a:srgbClr val="000000"/>
              </a:buClr>
              <a:buChar char="●"/>
            </a:pPr>
            <a:r>
              <a:rPr lang="en">
                <a:solidFill>
                  <a:srgbClr val="000000"/>
                </a:solidFill>
              </a:rPr>
              <a:t>Comparison of </a:t>
            </a:r>
            <a:r>
              <a:rPr lang="en" u="sng">
                <a:solidFill>
                  <a:schemeClr val="hlink"/>
                </a:solidFill>
                <a:hlinkClick r:id="rId7"/>
              </a:rPr>
              <a:t>git with other types of version control</a:t>
            </a:r>
          </a:p>
        </p:txBody>
      </p:sp>
      <p:sp>
        <p:nvSpPr>
          <p:cNvPr id="174" name="Shape 174"/>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Topics to look into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381000" algn="l" rtl="0">
              <a:lnSpc>
                <a:spcPct val="115000"/>
              </a:lnSpc>
              <a:spcBef>
                <a:spcPts val="0"/>
              </a:spcBef>
              <a:buClr>
                <a:srgbClr val="000000"/>
              </a:buClr>
              <a:buSzPct val="100000"/>
              <a:buChar char="●"/>
            </a:pPr>
            <a:r>
              <a:rPr lang="en" sz="2400">
                <a:solidFill>
                  <a:srgbClr val="000000"/>
                </a:solidFill>
              </a:rPr>
              <a:t>GitHub pages	</a:t>
            </a:r>
          </a:p>
          <a:p>
            <a:pPr marL="457200" lvl="0" indent="-381000" algn="l" rtl="0">
              <a:lnSpc>
                <a:spcPct val="115000"/>
              </a:lnSpc>
              <a:spcBef>
                <a:spcPts val="0"/>
              </a:spcBef>
              <a:buClr>
                <a:srgbClr val="000000"/>
              </a:buClr>
              <a:buSzPct val="100000"/>
              <a:buChar char="●"/>
            </a:pPr>
            <a:r>
              <a:rPr lang="en" sz="2400">
                <a:solidFill>
                  <a:srgbClr val="000000"/>
                </a:solidFill>
              </a:rPr>
              <a:t>The final project</a:t>
            </a:r>
          </a:p>
          <a:p>
            <a:pPr marL="457200" lvl="0" indent="-381000" algn="l" rtl="0">
              <a:lnSpc>
                <a:spcPct val="115000"/>
              </a:lnSpc>
              <a:spcBef>
                <a:spcPts val="0"/>
              </a:spcBef>
              <a:buClr>
                <a:srgbClr val="000000"/>
              </a:buClr>
              <a:buSzPct val="100000"/>
              <a:buChar char="●"/>
            </a:pPr>
            <a:r>
              <a:rPr lang="en" sz="2400">
                <a:solidFill>
                  <a:srgbClr val="000000"/>
                </a:solidFill>
              </a:rPr>
              <a:t>GUI clients</a:t>
            </a:r>
          </a:p>
          <a:p>
            <a:pPr marL="457200" lvl="0" indent="-381000" algn="l" rtl="0">
              <a:lnSpc>
                <a:spcPct val="115000"/>
              </a:lnSpc>
              <a:spcBef>
                <a:spcPts val="0"/>
              </a:spcBef>
              <a:buClr>
                <a:srgbClr val="000000"/>
              </a:buClr>
              <a:buSzPct val="100000"/>
              <a:buChar char="●"/>
            </a:pPr>
            <a:r>
              <a:rPr lang="en" sz="2400">
                <a:solidFill>
                  <a:srgbClr val="000000"/>
                </a:solidFill>
              </a:rPr>
              <a:t>Review </a:t>
            </a:r>
          </a:p>
          <a:p>
            <a:pPr marL="0" marR="0" lvl="0" indent="0" algn="l" rtl="0">
              <a:lnSpc>
                <a:spcPct val="115000"/>
              </a:lnSpc>
              <a:spcBef>
                <a:spcPts val="0"/>
              </a:spcBef>
              <a:spcAft>
                <a:spcPts val="0"/>
              </a:spcAft>
              <a:buNone/>
            </a:pPr>
            <a:endParaRPr sz="2400">
              <a:solidFill>
                <a:srgbClr val="000000"/>
              </a:solidFill>
            </a:endParaRPr>
          </a:p>
          <a:p>
            <a:pPr lvl="0" algn="l" rtl="0">
              <a:lnSpc>
                <a:spcPct val="115000"/>
              </a:lnSpc>
              <a:spcBef>
                <a:spcPts val="0"/>
              </a:spcBef>
              <a:buNone/>
            </a:pPr>
            <a:endParaRPr>
              <a:solidFill>
                <a:srgbClr val="000000"/>
              </a:solidFill>
            </a:endParaRPr>
          </a:p>
        </p:txBody>
      </p:sp>
      <p:sp>
        <p:nvSpPr>
          <p:cNvPr id="41" name="Shape 41"/>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What we’ll cover today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subTitle" idx="1"/>
          </p:nvPr>
        </p:nvSpPr>
        <p:spPr>
          <a:xfrm>
            <a:off x="544475" y="1511775"/>
            <a:ext cx="8332200" cy="27432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rgbClr val="000000"/>
              </a:buClr>
              <a:buChar char="●"/>
            </a:pPr>
            <a:r>
              <a:rPr lang="en" u="sng">
                <a:solidFill>
                  <a:schemeClr val="hlink"/>
                </a:solidFill>
                <a:hlinkClick r:id="rId3"/>
              </a:rPr>
              <a:t>LITA survey</a:t>
            </a:r>
          </a:p>
          <a:p>
            <a:pPr marL="457200" marR="0" lvl="0" indent="-228600" algn="l" rtl="0">
              <a:lnSpc>
                <a:spcPct val="115000"/>
              </a:lnSpc>
              <a:spcBef>
                <a:spcPts val="0"/>
              </a:spcBef>
              <a:spcAft>
                <a:spcPts val="0"/>
              </a:spcAft>
              <a:buClr>
                <a:srgbClr val="000000"/>
              </a:buClr>
              <a:buChar char="●"/>
            </a:pPr>
            <a:r>
              <a:rPr lang="en">
                <a:solidFill>
                  <a:srgbClr val="000000"/>
                </a:solidFill>
              </a:rPr>
              <a:t>Email us with questions</a:t>
            </a:r>
          </a:p>
          <a:p>
            <a:pPr marL="457200" marR="0" lvl="0" indent="-228600" algn="l" rtl="0">
              <a:lnSpc>
                <a:spcPct val="115000"/>
              </a:lnSpc>
              <a:spcBef>
                <a:spcPts val="0"/>
              </a:spcBef>
              <a:spcAft>
                <a:spcPts val="0"/>
              </a:spcAft>
              <a:buClr>
                <a:srgbClr val="000000"/>
              </a:buClr>
              <a:buChar char="●"/>
            </a:pPr>
            <a:r>
              <a:rPr lang="en">
                <a:solidFill>
                  <a:srgbClr val="000000"/>
                </a:solidFill>
              </a:rPr>
              <a:t>Final project: </a:t>
            </a:r>
            <a:r>
              <a:rPr lang="en" sz="2400" u="sng">
                <a:solidFill>
                  <a:schemeClr val="hlink"/>
                </a:solidFill>
                <a:hlinkClick r:id="rId4"/>
              </a:rPr>
              <a:t>http://hklish01.github.io/gettingtoknowgit/class5.html</a:t>
            </a:r>
          </a:p>
          <a:p>
            <a:pPr marL="457200" marR="0" lvl="0" indent="-228600" algn="l" rtl="0">
              <a:lnSpc>
                <a:spcPct val="115000"/>
              </a:lnSpc>
              <a:spcBef>
                <a:spcPts val="0"/>
              </a:spcBef>
              <a:spcAft>
                <a:spcPts val="0"/>
              </a:spcAft>
              <a:buClr>
                <a:srgbClr val="000000"/>
              </a:buClr>
              <a:buChar char="●"/>
            </a:pPr>
            <a:r>
              <a:rPr lang="en">
                <a:solidFill>
                  <a:srgbClr val="000000"/>
                </a:solidFill>
              </a:rPr>
              <a:t>Resources: </a:t>
            </a:r>
            <a:r>
              <a:rPr lang="en" sz="2400" u="sng">
                <a:solidFill>
                  <a:schemeClr val="hlink"/>
                </a:solidFill>
                <a:hlinkClick r:id="rId5"/>
              </a:rPr>
              <a:t>http://hklish01.github.io/gettingtoknowgit/resources.html</a:t>
            </a:r>
          </a:p>
        </p:txBody>
      </p:sp>
      <p:sp>
        <p:nvSpPr>
          <p:cNvPr id="180" name="Shape 180"/>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subTitle" idx="1"/>
          </p:nvPr>
        </p:nvSpPr>
        <p:spPr>
          <a:xfrm>
            <a:off x="544475" y="1200141"/>
            <a:ext cx="7772400" cy="2743200"/>
          </a:xfrm>
          <a:prstGeom prst="rect">
            <a:avLst/>
          </a:prstGeom>
        </p:spPr>
        <p:txBody>
          <a:bodyPr lIns="91425" tIns="91425" rIns="91425" bIns="91425" anchor="t" anchorCtr="0">
            <a:noAutofit/>
          </a:bodyPr>
          <a:lstStyle/>
          <a:p>
            <a:pPr marL="457200" lvl="0" indent="-381000" algn="l" rtl="0">
              <a:lnSpc>
                <a:spcPct val="115000"/>
              </a:lnSpc>
              <a:spcBef>
                <a:spcPts val="0"/>
              </a:spcBef>
              <a:buClr>
                <a:srgbClr val="000000"/>
              </a:buClr>
              <a:buSzPct val="100000"/>
              <a:buChar char="●"/>
            </a:pPr>
            <a:r>
              <a:rPr lang="en" sz="2400">
                <a:solidFill>
                  <a:srgbClr val="000000"/>
                </a:solidFill>
              </a:rPr>
              <a:t>Host a website in GitHub</a:t>
            </a:r>
          </a:p>
          <a:p>
            <a:pPr lvl="0" algn="l" rtl="0">
              <a:lnSpc>
                <a:spcPct val="115000"/>
              </a:lnSpc>
              <a:spcBef>
                <a:spcPts val="0"/>
              </a:spcBef>
              <a:buNone/>
            </a:pPr>
            <a:endParaRPr sz="2400">
              <a:solidFill>
                <a:srgbClr val="000000"/>
              </a:solidFill>
            </a:endParaRPr>
          </a:p>
          <a:p>
            <a:pPr marL="457200" lvl="0" indent="-381000" algn="l" rtl="0">
              <a:lnSpc>
                <a:spcPct val="115000"/>
              </a:lnSpc>
              <a:spcBef>
                <a:spcPts val="0"/>
              </a:spcBef>
              <a:buClr>
                <a:srgbClr val="000000"/>
              </a:buClr>
              <a:buSzPct val="100000"/>
              <a:buChar char="●"/>
            </a:pPr>
            <a:r>
              <a:rPr lang="en" sz="2400">
                <a:solidFill>
                  <a:srgbClr val="000000"/>
                </a:solidFill>
              </a:rPr>
              <a:t>Default user &amp; project pages</a:t>
            </a:r>
            <a:br>
              <a:rPr lang="en" sz="2400">
                <a:solidFill>
                  <a:srgbClr val="000000"/>
                </a:solidFill>
              </a:rPr>
            </a:br>
            <a:endParaRPr lang="en" sz="2400">
              <a:solidFill>
                <a:srgbClr val="000000"/>
              </a:solidFill>
            </a:endParaRPr>
          </a:p>
          <a:p>
            <a:pPr marL="457200" lvl="0" indent="-381000" algn="l" rtl="0">
              <a:lnSpc>
                <a:spcPct val="115000"/>
              </a:lnSpc>
              <a:spcBef>
                <a:spcPts val="0"/>
              </a:spcBef>
              <a:buClr>
                <a:srgbClr val="000000"/>
              </a:buClr>
              <a:buSzPct val="100000"/>
              <a:buChar char="●"/>
            </a:pPr>
            <a:r>
              <a:rPr lang="en" sz="2400">
                <a:solidFill>
                  <a:srgbClr val="000000"/>
                </a:solidFill>
              </a:rPr>
              <a:t>Static sites only, 1GB max</a:t>
            </a:r>
            <a:br>
              <a:rPr lang="en" sz="2400">
                <a:solidFill>
                  <a:srgbClr val="000000"/>
                </a:solidFill>
              </a:rPr>
            </a:br>
            <a:endParaRPr lang="en" sz="2400">
              <a:solidFill>
                <a:srgbClr val="000000"/>
              </a:solidFill>
            </a:endParaRPr>
          </a:p>
          <a:p>
            <a:pPr marL="457200" lvl="0" indent="-381000" algn="l" rtl="0">
              <a:lnSpc>
                <a:spcPct val="115000"/>
              </a:lnSpc>
              <a:spcBef>
                <a:spcPts val="0"/>
              </a:spcBef>
              <a:buClr>
                <a:srgbClr val="000000"/>
              </a:buClr>
              <a:buSzPct val="100000"/>
              <a:buChar char="●"/>
            </a:pPr>
            <a:r>
              <a:rPr lang="en" sz="2400">
                <a:solidFill>
                  <a:srgbClr val="000000"/>
                </a:solidFill>
              </a:rPr>
              <a:t>Can use custom domains</a:t>
            </a:r>
          </a:p>
          <a:p>
            <a:pPr lvl="0" algn="l" rtl="0">
              <a:lnSpc>
                <a:spcPct val="115000"/>
              </a:lnSpc>
              <a:spcBef>
                <a:spcPts val="0"/>
              </a:spcBef>
              <a:buNone/>
            </a:pPr>
            <a:endParaRPr>
              <a:solidFill>
                <a:srgbClr val="000000"/>
              </a:solidFill>
            </a:endParaRPr>
          </a:p>
        </p:txBody>
      </p:sp>
      <p:sp>
        <p:nvSpPr>
          <p:cNvPr id="47" name="Shape 47"/>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GitHub Pages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subTitle" idx="1"/>
          </p:nvPr>
        </p:nvSpPr>
        <p:spPr>
          <a:xfrm>
            <a:off x="544475" y="1511775"/>
            <a:ext cx="8283300" cy="2743200"/>
          </a:xfrm>
          <a:prstGeom prst="rect">
            <a:avLst/>
          </a:prstGeom>
        </p:spPr>
        <p:txBody>
          <a:bodyPr lIns="91425" tIns="91425" rIns="91425" bIns="91425" anchor="t" anchorCtr="0">
            <a:noAutofit/>
          </a:bodyPr>
          <a:lstStyle/>
          <a:p>
            <a:pPr marL="457200" lvl="0" indent="-406400" algn="l" rtl="0">
              <a:lnSpc>
                <a:spcPct val="115000"/>
              </a:lnSpc>
              <a:spcBef>
                <a:spcPts val="0"/>
              </a:spcBef>
              <a:buClr>
                <a:srgbClr val="000000"/>
              </a:buClr>
              <a:buSzPct val="100000"/>
              <a:buChar char="●"/>
            </a:pPr>
            <a:r>
              <a:rPr lang="en" sz="2800">
                <a:solidFill>
                  <a:srgbClr val="000000"/>
                </a:solidFill>
              </a:rPr>
              <a:t>URL will be something like github.username.io</a:t>
            </a:r>
          </a:p>
          <a:p>
            <a:pPr marL="457200" lvl="0" indent="-406400" algn="l" rtl="0">
              <a:lnSpc>
                <a:spcPct val="115000"/>
              </a:lnSpc>
              <a:spcBef>
                <a:spcPts val="0"/>
              </a:spcBef>
              <a:buClr>
                <a:srgbClr val="000000"/>
              </a:buClr>
              <a:buSzPct val="100000"/>
              <a:buChar char="●"/>
            </a:pPr>
            <a:r>
              <a:rPr lang="en" sz="2800">
                <a:solidFill>
                  <a:srgbClr val="000000"/>
                </a:solidFill>
              </a:rPr>
              <a:t>How to set it up:</a:t>
            </a:r>
          </a:p>
          <a:p>
            <a:pPr marL="914400" lvl="1" indent="-381000" algn="l" rtl="0">
              <a:lnSpc>
                <a:spcPct val="115000"/>
              </a:lnSpc>
              <a:spcBef>
                <a:spcPts val="0"/>
              </a:spcBef>
              <a:buClr>
                <a:srgbClr val="000000"/>
              </a:buClr>
              <a:buSzPct val="100000"/>
              <a:buChar char="○"/>
            </a:pPr>
            <a:r>
              <a:rPr lang="en" sz="2400">
                <a:solidFill>
                  <a:srgbClr val="000000"/>
                </a:solidFill>
              </a:rPr>
              <a:t>Create a repository that is the same as your user name + github.io (so mine would be </a:t>
            </a:r>
            <a:r>
              <a:rPr lang="en" sz="2400" i="1">
                <a:solidFill>
                  <a:srgbClr val="000000"/>
                </a:solidFill>
              </a:rPr>
              <a:t>katebron.github.io</a:t>
            </a:r>
            <a:r>
              <a:rPr lang="en" sz="2400">
                <a:solidFill>
                  <a:srgbClr val="000000"/>
                </a:solidFill>
              </a:rPr>
              <a:t>)</a:t>
            </a:r>
          </a:p>
          <a:p>
            <a:pPr marL="914400" lvl="1" indent="-381000" algn="l" rtl="0">
              <a:lnSpc>
                <a:spcPct val="115000"/>
              </a:lnSpc>
              <a:spcBef>
                <a:spcPts val="0"/>
              </a:spcBef>
              <a:buClr>
                <a:srgbClr val="000000"/>
              </a:buClr>
              <a:buSzPct val="100000"/>
              <a:buChar char="○"/>
            </a:pPr>
            <a:r>
              <a:rPr lang="en" sz="2400">
                <a:solidFill>
                  <a:srgbClr val="000000"/>
                </a:solidFill>
              </a:rPr>
              <a:t>Work on project locally, push back up</a:t>
            </a:r>
          </a:p>
          <a:p>
            <a:pPr marL="914400" lvl="1" indent="-381000" algn="l" rtl="0">
              <a:lnSpc>
                <a:spcPct val="115000"/>
              </a:lnSpc>
              <a:spcBef>
                <a:spcPts val="0"/>
              </a:spcBef>
              <a:buClr>
                <a:srgbClr val="000000"/>
              </a:buClr>
              <a:buSzPct val="100000"/>
              <a:buChar char="○"/>
            </a:pPr>
            <a:r>
              <a:rPr lang="en" sz="2400">
                <a:solidFill>
                  <a:srgbClr val="000000"/>
                </a:solidFill>
              </a:rPr>
              <a:t>Uses master branch</a:t>
            </a:r>
          </a:p>
        </p:txBody>
      </p:sp>
      <p:sp>
        <p:nvSpPr>
          <p:cNvPr id="53" name="Shape 53"/>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GitHub Pages: User pages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228600" algn="l" rtl="0">
              <a:lnSpc>
                <a:spcPct val="115000"/>
              </a:lnSpc>
              <a:spcBef>
                <a:spcPts val="0"/>
              </a:spcBef>
              <a:buClr>
                <a:srgbClr val="000000"/>
              </a:buClr>
              <a:buChar char="●"/>
            </a:pPr>
            <a:r>
              <a:rPr lang="en">
                <a:solidFill>
                  <a:srgbClr val="000000"/>
                </a:solidFill>
              </a:rPr>
              <a:t>Project pages</a:t>
            </a:r>
          </a:p>
          <a:p>
            <a:pPr marL="914400" lvl="1" indent="-381000" algn="l" rtl="0">
              <a:lnSpc>
                <a:spcPct val="115000"/>
              </a:lnSpc>
              <a:spcBef>
                <a:spcPts val="0"/>
              </a:spcBef>
              <a:buClr>
                <a:srgbClr val="000000"/>
              </a:buClr>
              <a:buSzPct val="100000"/>
              <a:buChar char="○"/>
            </a:pPr>
            <a:r>
              <a:rPr lang="en" sz="2400">
                <a:solidFill>
                  <a:srgbClr val="000000"/>
                </a:solidFill>
              </a:rPr>
              <a:t>Uses master branch, gh-pages branch or /docs on master </a:t>
            </a:r>
          </a:p>
          <a:p>
            <a:pPr marL="914400" lvl="1" indent="-381000" algn="l" rtl="0">
              <a:lnSpc>
                <a:spcPct val="115000"/>
              </a:lnSpc>
              <a:spcBef>
                <a:spcPts val="0"/>
              </a:spcBef>
              <a:buClr>
                <a:srgbClr val="000000"/>
              </a:buClr>
              <a:buSzPct val="100000"/>
              <a:buChar char="○"/>
            </a:pPr>
            <a:r>
              <a:rPr lang="en" sz="2400">
                <a:solidFill>
                  <a:srgbClr val="000000"/>
                </a:solidFill>
              </a:rPr>
              <a:t>Can use a pre-made theme or work from scratch</a:t>
            </a:r>
          </a:p>
          <a:p>
            <a:pPr marL="914400" lvl="1" indent="-381000" algn="l" rtl="0">
              <a:lnSpc>
                <a:spcPct val="115000"/>
              </a:lnSpc>
              <a:spcBef>
                <a:spcPts val="0"/>
              </a:spcBef>
              <a:buClr>
                <a:schemeClr val="dk1"/>
              </a:buClr>
              <a:buSzPct val="100000"/>
              <a:buChar char="○"/>
            </a:pPr>
            <a:r>
              <a:rPr lang="en" sz="2400">
                <a:solidFill>
                  <a:schemeClr val="dk1"/>
                </a:solidFill>
              </a:rPr>
              <a:t>Example: </a:t>
            </a:r>
            <a:r>
              <a:rPr lang="en" sz="1800">
                <a:solidFill>
                  <a:schemeClr val="dk1"/>
                </a:solidFill>
              </a:rPr>
              <a:t>http://hklish01.github.io/gettingtoknowgit/</a:t>
            </a:r>
          </a:p>
          <a:p>
            <a:pPr marL="457200" lvl="0" indent="0" algn="l" rtl="0">
              <a:lnSpc>
                <a:spcPct val="115000"/>
              </a:lnSpc>
              <a:spcBef>
                <a:spcPts val="0"/>
              </a:spcBef>
              <a:buNone/>
            </a:pPr>
            <a:endParaRPr sz="2400">
              <a:solidFill>
                <a:srgbClr val="000000"/>
              </a:solidFill>
            </a:endParaRPr>
          </a:p>
        </p:txBody>
      </p:sp>
      <p:sp>
        <p:nvSpPr>
          <p:cNvPr id="59" name="Shape 59"/>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GitHub Pages: Project page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lvl="0" indent="-381000" algn="l" rtl="0">
              <a:lnSpc>
                <a:spcPct val="115000"/>
              </a:lnSpc>
              <a:spcBef>
                <a:spcPts val="0"/>
              </a:spcBef>
              <a:buClr>
                <a:srgbClr val="000000"/>
              </a:buClr>
              <a:buSzPct val="80000"/>
              <a:buChar char="●"/>
            </a:pPr>
            <a:r>
              <a:rPr lang="en">
                <a:solidFill>
                  <a:srgbClr val="000000"/>
                </a:solidFill>
              </a:rPr>
              <a:t>Fork a website and make it your own site on GitHub</a:t>
            </a:r>
          </a:p>
          <a:p>
            <a:pPr marL="1371600" marR="0" lvl="1" indent="-342900" algn="l" rtl="0">
              <a:lnSpc>
                <a:spcPct val="115000"/>
              </a:lnSpc>
              <a:spcBef>
                <a:spcPts val="0"/>
              </a:spcBef>
              <a:spcAft>
                <a:spcPts val="0"/>
              </a:spcAft>
              <a:buClr>
                <a:srgbClr val="000000"/>
              </a:buClr>
              <a:buSzPct val="100000"/>
              <a:buChar char="○"/>
            </a:pPr>
            <a:r>
              <a:rPr lang="en" sz="1800">
                <a:solidFill>
                  <a:srgbClr val="000000"/>
                </a:solidFill>
              </a:rPr>
              <a:t>Fork this demo: </a:t>
            </a:r>
            <a:r>
              <a:rPr lang="en" sz="1100" u="sng">
                <a:solidFill>
                  <a:schemeClr val="hlink"/>
                </a:solidFill>
                <a:hlinkClick r:id="rId3"/>
              </a:rPr>
              <a:t>https://github.com/katebron/demo_website</a:t>
            </a:r>
          </a:p>
          <a:p>
            <a:pPr marL="1828800" marR="0" lvl="2" indent="-342900" algn="l" rtl="0">
              <a:lnSpc>
                <a:spcPct val="115000"/>
              </a:lnSpc>
              <a:spcBef>
                <a:spcPts val="0"/>
              </a:spcBef>
              <a:spcAft>
                <a:spcPts val="0"/>
              </a:spcAft>
              <a:buClr>
                <a:srgbClr val="000000"/>
              </a:buClr>
              <a:buSzPct val="100000"/>
              <a:buChar char="■"/>
            </a:pPr>
            <a:r>
              <a:rPr lang="en" sz="1800">
                <a:solidFill>
                  <a:srgbClr val="000000"/>
                </a:solidFill>
              </a:rPr>
              <a:t>Website: </a:t>
            </a:r>
            <a:r>
              <a:rPr lang="en" sz="1200" u="sng">
                <a:solidFill>
                  <a:schemeClr val="hlink"/>
                </a:solidFill>
                <a:hlinkClick r:id="rId4"/>
              </a:rPr>
              <a:t>https://katebron.github.io/demo_website/</a:t>
            </a:r>
          </a:p>
          <a:p>
            <a:pPr marL="1371600" marR="0" lvl="1" indent="-342900" algn="l" rtl="0">
              <a:lnSpc>
                <a:spcPct val="115000"/>
              </a:lnSpc>
              <a:spcBef>
                <a:spcPts val="0"/>
              </a:spcBef>
              <a:spcAft>
                <a:spcPts val="0"/>
              </a:spcAft>
              <a:buClr>
                <a:srgbClr val="000000"/>
              </a:buClr>
              <a:buSzPct val="100000"/>
              <a:buChar char="○"/>
            </a:pPr>
            <a:r>
              <a:rPr lang="en" sz="1800">
                <a:solidFill>
                  <a:srgbClr val="000000"/>
                </a:solidFill>
              </a:rPr>
              <a:t>Tweak the code to your liking</a:t>
            </a:r>
          </a:p>
          <a:p>
            <a:pPr marL="1371600" marR="0" lvl="1" indent="-342900" algn="l" rtl="0">
              <a:lnSpc>
                <a:spcPct val="115000"/>
              </a:lnSpc>
              <a:spcBef>
                <a:spcPts val="0"/>
              </a:spcBef>
              <a:spcAft>
                <a:spcPts val="0"/>
              </a:spcAft>
              <a:buClr>
                <a:srgbClr val="000000"/>
              </a:buClr>
              <a:buSzPct val="100000"/>
              <a:buChar char="○"/>
            </a:pPr>
            <a:r>
              <a:rPr lang="en" sz="1800">
                <a:solidFill>
                  <a:srgbClr val="000000"/>
                </a:solidFill>
              </a:rPr>
              <a:t>Push back to your GitHub fork &amp; visit URL</a:t>
            </a:r>
          </a:p>
          <a:p>
            <a:pPr marL="1828800" marR="0" lvl="2" indent="-342900" algn="l" rtl="0">
              <a:lnSpc>
                <a:spcPct val="115000"/>
              </a:lnSpc>
              <a:spcBef>
                <a:spcPts val="0"/>
              </a:spcBef>
              <a:spcAft>
                <a:spcPts val="0"/>
              </a:spcAft>
              <a:buClr>
                <a:srgbClr val="000000"/>
              </a:buClr>
              <a:buSzPct val="100000"/>
              <a:buChar char="■"/>
            </a:pPr>
            <a:r>
              <a:rPr lang="en" sz="1800">
                <a:solidFill>
                  <a:srgbClr val="000000"/>
                </a:solidFill>
              </a:rPr>
              <a:t>URL will be https://github.com/</a:t>
            </a:r>
            <a:r>
              <a:rPr lang="en" sz="1800" i="1">
                <a:solidFill>
                  <a:srgbClr val="000000"/>
                </a:solidFill>
              </a:rPr>
              <a:t>your_user_name</a:t>
            </a:r>
            <a:r>
              <a:rPr lang="en" sz="1800">
                <a:solidFill>
                  <a:srgbClr val="000000"/>
                </a:solidFill>
              </a:rPr>
              <a:t>/</a:t>
            </a:r>
            <a:r>
              <a:rPr lang="en" sz="1800" i="1">
                <a:solidFill>
                  <a:srgbClr val="000000"/>
                </a:solidFill>
              </a:rPr>
              <a:t>name_of_repository</a:t>
            </a:r>
          </a:p>
        </p:txBody>
      </p:sp>
      <p:sp>
        <p:nvSpPr>
          <p:cNvPr id="65" name="Shape 65"/>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Final Project: GitHub Pages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marR="0" lvl="0" indent="-381000" algn="l" rtl="0">
              <a:lnSpc>
                <a:spcPct val="115000"/>
              </a:lnSpc>
              <a:spcBef>
                <a:spcPts val="0"/>
              </a:spcBef>
              <a:spcAft>
                <a:spcPts val="0"/>
              </a:spcAft>
              <a:buClr>
                <a:srgbClr val="000000"/>
              </a:buClr>
              <a:buSzPct val="80000"/>
              <a:buFont typeface="Arial"/>
              <a:buChar char="●"/>
            </a:pPr>
            <a:r>
              <a:rPr lang="en">
                <a:solidFill>
                  <a:srgbClr val="000000"/>
                </a:solidFill>
              </a:rPr>
              <a:t>GitHub Desktop client</a:t>
            </a:r>
          </a:p>
          <a:p>
            <a:pPr marL="457200" marR="0" lvl="0" indent="0" algn="l" rtl="0">
              <a:lnSpc>
                <a:spcPct val="115000"/>
              </a:lnSpc>
              <a:spcBef>
                <a:spcPts val="0"/>
              </a:spcBef>
              <a:spcAft>
                <a:spcPts val="0"/>
              </a:spcAft>
              <a:buNone/>
            </a:pPr>
            <a:endParaRPr>
              <a:solidFill>
                <a:srgbClr val="000000"/>
              </a:solidFill>
            </a:endParaRPr>
          </a:p>
          <a:p>
            <a:pPr marL="457200" marR="0" lvl="0" indent="-228600" algn="l" rtl="0">
              <a:lnSpc>
                <a:spcPct val="115000"/>
              </a:lnSpc>
              <a:spcBef>
                <a:spcPts val="0"/>
              </a:spcBef>
              <a:spcAft>
                <a:spcPts val="0"/>
              </a:spcAft>
              <a:buClr>
                <a:srgbClr val="000000"/>
              </a:buClr>
              <a:buChar char="●"/>
            </a:pPr>
            <a:r>
              <a:rPr lang="en">
                <a:solidFill>
                  <a:srgbClr val="000000"/>
                </a:solidFill>
              </a:rPr>
              <a:t>Other programs</a:t>
            </a:r>
          </a:p>
          <a:p>
            <a:pPr marL="1371600" marR="0" lvl="1" indent="-228600" algn="l" rtl="0">
              <a:lnSpc>
                <a:spcPct val="115000"/>
              </a:lnSpc>
              <a:spcBef>
                <a:spcPts val="0"/>
              </a:spcBef>
              <a:spcAft>
                <a:spcPts val="0"/>
              </a:spcAft>
              <a:buClr>
                <a:srgbClr val="000000"/>
              </a:buClr>
              <a:buChar char="○"/>
            </a:pPr>
            <a:r>
              <a:rPr lang="en">
                <a:solidFill>
                  <a:srgbClr val="000000"/>
                </a:solidFill>
              </a:rPr>
              <a:t>Source Tree</a:t>
            </a:r>
          </a:p>
          <a:p>
            <a:pPr marL="1371600" marR="0" lvl="1" indent="-228600" algn="l" rtl="0">
              <a:lnSpc>
                <a:spcPct val="115000"/>
              </a:lnSpc>
              <a:spcBef>
                <a:spcPts val="0"/>
              </a:spcBef>
              <a:spcAft>
                <a:spcPts val="0"/>
              </a:spcAft>
              <a:buClr>
                <a:srgbClr val="000000"/>
              </a:buClr>
              <a:buChar char="○"/>
            </a:pPr>
            <a:r>
              <a:rPr lang="en">
                <a:solidFill>
                  <a:srgbClr val="000000"/>
                </a:solidFill>
              </a:rPr>
              <a:t>Gitkraken</a:t>
            </a:r>
          </a:p>
        </p:txBody>
      </p:sp>
      <p:sp>
        <p:nvSpPr>
          <p:cNvPr id="71" name="Shape 71"/>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Git GUI Apps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R="0" lvl="0" algn="l" rtl="0">
              <a:lnSpc>
                <a:spcPct val="115000"/>
              </a:lnSpc>
              <a:spcBef>
                <a:spcPts val="0"/>
              </a:spcBef>
              <a:spcAft>
                <a:spcPts val="0"/>
              </a:spcAft>
              <a:buNone/>
            </a:pPr>
            <a:r>
              <a:rPr lang="en">
                <a:solidFill>
                  <a:srgbClr val="000000"/>
                </a:solidFill>
              </a:rPr>
              <a:t>Demo of git basics</a:t>
            </a:r>
          </a:p>
          <a:p>
            <a:pPr marL="457200" marR="0" lvl="0" indent="-342900" algn="l" rtl="0">
              <a:lnSpc>
                <a:spcPct val="115000"/>
              </a:lnSpc>
              <a:spcBef>
                <a:spcPts val="0"/>
              </a:spcBef>
              <a:spcAft>
                <a:spcPts val="0"/>
              </a:spcAft>
              <a:buClr>
                <a:srgbClr val="000000"/>
              </a:buClr>
              <a:buSzPct val="100000"/>
              <a:buChar char="●"/>
            </a:pPr>
            <a:r>
              <a:rPr lang="en" sz="1800">
                <a:solidFill>
                  <a:srgbClr val="000000"/>
                </a:solidFill>
              </a:rPr>
              <a:t>Git set up &amp; configuration for your computer</a:t>
            </a:r>
          </a:p>
          <a:p>
            <a:pPr marL="457200" marR="0" lvl="0" indent="-342900" algn="l" rtl="0">
              <a:lnSpc>
                <a:spcPct val="115000"/>
              </a:lnSpc>
              <a:spcBef>
                <a:spcPts val="0"/>
              </a:spcBef>
              <a:spcAft>
                <a:spcPts val="0"/>
              </a:spcAft>
              <a:buClr>
                <a:srgbClr val="000000"/>
              </a:buClr>
              <a:buSzPct val="100000"/>
              <a:buChar char="●"/>
            </a:pPr>
            <a:r>
              <a:rPr lang="en" sz="1800">
                <a:solidFill>
                  <a:srgbClr val="000000"/>
                </a:solidFill>
              </a:rPr>
              <a:t>Setting up a git project: init, remotes</a:t>
            </a:r>
          </a:p>
          <a:p>
            <a:pPr marL="457200" marR="0" lvl="0" indent="-342900" algn="l" rtl="0">
              <a:lnSpc>
                <a:spcPct val="115000"/>
              </a:lnSpc>
              <a:spcBef>
                <a:spcPts val="0"/>
              </a:spcBef>
              <a:spcAft>
                <a:spcPts val="0"/>
              </a:spcAft>
              <a:buClr>
                <a:srgbClr val="000000"/>
              </a:buClr>
              <a:buSzPct val="100000"/>
              <a:buChar char="●"/>
            </a:pPr>
            <a:r>
              <a:rPr lang="en" sz="1800">
                <a:solidFill>
                  <a:srgbClr val="000000"/>
                </a:solidFill>
              </a:rPr>
              <a:t>Adding and committing</a:t>
            </a:r>
          </a:p>
          <a:p>
            <a:pPr marL="457200" marR="0" lvl="0" indent="-342900" algn="l" rtl="0">
              <a:lnSpc>
                <a:spcPct val="115000"/>
              </a:lnSpc>
              <a:spcBef>
                <a:spcPts val="0"/>
              </a:spcBef>
              <a:spcAft>
                <a:spcPts val="0"/>
              </a:spcAft>
              <a:buClr>
                <a:srgbClr val="000000"/>
              </a:buClr>
              <a:buSzPct val="100000"/>
              <a:buChar char="●"/>
            </a:pPr>
            <a:r>
              <a:rPr lang="en" sz="1800">
                <a:solidFill>
                  <a:srgbClr val="000000"/>
                </a:solidFill>
              </a:rPr>
              <a:t>GitHub: accounts, cloning</a:t>
            </a:r>
          </a:p>
        </p:txBody>
      </p:sp>
      <p:sp>
        <p:nvSpPr>
          <p:cNvPr id="77" name="Shape 77"/>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Review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subTitle" idx="1"/>
          </p:nvPr>
        </p:nvSpPr>
        <p:spPr>
          <a:xfrm>
            <a:off x="544475" y="1511766"/>
            <a:ext cx="7772400" cy="2743200"/>
          </a:xfrm>
          <a:prstGeom prst="rect">
            <a:avLst/>
          </a:prstGeom>
        </p:spPr>
        <p:txBody>
          <a:bodyPr lIns="91425" tIns="91425" rIns="91425" bIns="91425" anchor="t" anchorCtr="0">
            <a:noAutofit/>
          </a:bodyPr>
          <a:lstStyle/>
          <a:p>
            <a:pPr marL="457200" marR="0" lvl="0" indent="-228600" algn="l" rtl="0">
              <a:lnSpc>
                <a:spcPct val="115000"/>
              </a:lnSpc>
              <a:spcBef>
                <a:spcPts val="0"/>
              </a:spcBef>
              <a:spcAft>
                <a:spcPts val="0"/>
              </a:spcAft>
              <a:buClr>
                <a:srgbClr val="000000"/>
              </a:buClr>
              <a:buChar char="●"/>
            </a:pPr>
            <a:r>
              <a:rPr lang="en">
                <a:solidFill>
                  <a:srgbClr val="000000"/>
                </a:solidFill>
              </a:rPr>
              <a:t>Fork = </a:t>
            </a:r>
            <a:r>
              <a:rPr lang="en">
                <a:solidFill>
                  <a:schemeClr val="dk1"/>
                </a:solidFill>
              </a:rPr>
              <a:t>a copy of someone else’s project that GitHub places in your account. </a:t>
            </a:r>
          </a:p>
          <a:p>
            <a:pPr marR="0" lvl="0" algn="l" rtl="0">
              <a:lnSpc>
                <a:spcPct val="115000"/>
              </a:lnSpc>
              <a:spcBef>
                <a:spcPts val="0"/>
              </a:spcBef>
              <a:spcAft>
                <a:spcPts val="0"/>
              </a:spcAft>
              <a:buNone/>
            </a:pPr>
            <a:endParaRPr>
              <a:solidFill>
                <a:srgbClr val="000000"/>
              </a:solidFill>
            </a:endParaRPr>
          </a:p>
          <a:p>
            <a:pPr marL="457200" marR="0" lvl="0" indent="-228600" algn="l" rtl="0">
              <a:lnSpc>
                <a:spcPct val="115000"/>
              </a:lnSpc>
              <a:spcBef>
                <a:spcPts val="0"/>
              </a:spcBef>
              <a:spcAft>
                <a:spcPts val="0"/>
              </a:spcAft>
              <a:buClr>
                <a:srgbClr val="000000"/>
              </a:buClr>
              <a:buChar char="●"/>
            </a:pPr>
            <a:r>
              <a:rPr lang="en">
                <a:solidFill>
                  <a:srgbClr val="000000"/>
                </a:solidFill>
              </a:rPr>
              <a:t>You clone your forked copy to your local machine to work on</a:t>
            </a:r>
          </a:p>
          <a:p>
            <a:pPr marL="457200" marR="0" lvl="0" indent="0" algn="l" rtl="0">
              <a:lnSpc>
                <a:spcPct val="115000"/>
              </a:lnSpc>
              <a:spcBef>
                <a:spcPts val="0"/>
              </a:spcBef>
              <a:spcAft>
                <a:spcPts val="0"/>
              </a:spcAft>
              <a:buNone/>
            </a:pPr>
            <a:endParaRPr>
              <a:solidFill>
                <a:srgbClr val="000000"/>
              </a:solidFill>
            </a:endParaRPr>
          </a:p>
          <a:p>
            <a:pPr marR="0" lvl="0" algn="l" rtl="0">
              <a:lnSpc>
                <a:spcPct val="115000"/>
              </a:lnSpc>
              <a:spcBef>
                <a:spcPts val="0"/>
              </a:spcBef>
              <a:spcAft>
                <a:spcPts val="0"/>
              </a:spcAft>
              <a:buNone/>
            </a:pPr>
            <a:endParaRPr>
              <a:solidFill>
                <a:srgbClr val="000000"/>
              </a:solidFill>
            </a:endParaRPr>
          </a:p>
          <a:p>
            <a:pPr marR="0" lvl="0" algn="l" rtl="0">
              <a:lnSpc>
                <a:spcPct val="115000"/>
              </a:lnSpc>
              <a:spcBef>
                <a:spcPts val="0"/>
              </a:spcBef>
              <a:spcAft>
                <a:spcPts val="0"/>
              </a:spcAft>
              <a:buNone/>
            </a:pPr>
            <a:endParaRPr>
              <a:solidFill>
                <a:srgbClr val="000000"/>
              </a:solidFill>
            </a:endParaRPr>
          </a:p>
          <a:p>
            <a:pPr marR="0" lvl="0" algn="l" rtl="0">
              <a:lnSpc>
                <a:spcPct val="115000"/>
              </a:lnSpc>
              <a:spcBef>
                <a:spcPts val="0"/>
              </a:spcBef>
              <a:spcAft>
                <a:spcPts val="0"/>
              </a:spcAft>
              <a:buNone/>
            </a:pPr>
            <a:endParaRPr>
              <a:solidFill>
                <a:srgbClr val="000000"/>
              </a:solidFill>
            </a:endParaRPr>
          </a:p>
        </p:txBody>
      </p:sp>
      <p:sp>
        <p:nvSpPr>
          <p:cNvPr id="83" name="Shape 83"/>
          <p:cNvSpPr txBox="1">
            <a:spLocks noGrp="1"/>
          </p:cNvSpPr>
          <p:nvPr>
            <p:ph type="title" idx="4294967295"/>
          </p:nvPr>
        </p:nvSpPr>
        <p:spPr>
          <a:xfrm>
            <a:off x="0" y="0"/>
            <a:ext cx="9144000" cy="1063500"/>
          </a:xfrm>
          <a:prstGeom prst="rect">
            <a:avLst/>
          </a:prstGeom>
          <a:solidFill>
            <a:srgbClr val="4A86E8"/>
          </a:solidFill>
        </p:spPr>
        <p:txBody>
          <a:bodyPr lIns="91425" tIns="91425" rIns="91425" bIns="91425" anchor="b" anchorCtr="0">
            <a:noAutofit/>
          </a:bodyPr>
          <a:lstStyle/>
          <a:p>
            <a:pPr lvl="0" rtl="0">
              <a:spcBef>
                <a:spcPts val="0"/>
              </a:spcBef>
              <a:buNone/>
            </a:pPr>
            <a:r>
              <a:rPr lang="en">
                <a:solidFill>
                  <a:srgbClr val="FFFFFF"/>
                </a:solidFill>
              </a:rPr>
              <a:t>   Forking and collaboration</a:t>
            </a:r>
          </a:p>
        </p:txBody>
      </p:sp>
    </p:spTree>
  </p:cSld>
  <p:clrMapOvr>
    <a:masterClrMapping/>
  </p:clrMapOvr>
</p:sld>
</file>

<file path=ppt/theme/theme1.xml><?xml version="1.0" encoding="utf-8"?>
<a:theme xmlns:a="http://schemas.openxmlformats.org/drawingml/2006/main"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1621</Words>
  <Application>Microsoft Macintosh PowerPoint</Application>
  <PresentationFormat>On-screen Show (16:9)</PresentationFormat>
  <Paragraphs>175</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simple-light</vt:lpstr>
      <vt:lpstr>   Final class: Project, GUI clients, Review</vt:lpstr>
      <vt:lpstr>   What we’ll cover today</vt:lpstr>
      <vt:lpstr>   GitHub Pages</vt:lpstr>
      <vt:lpstr>   GitHub Pages: User pages</vt:lpstr>
      <vt:lpstr>   GitHub Pages: Project page</vt:lpstr>
      <vt:lpstr>   Final Project: GitHub Pages</vt:lpstr>
      <vt:lpstr>   Git GUI Apps</vt:lpstr>
      <vt:lpstr>   Review</vt:lpstr>
      <vt:lpstr>   Forking and collaboration</vt:lpstr>
      <vt:lpstr>   Dealing with Forks/Remotes</vt:lpstr>
      <vt:lpstr>   Workflow of updating original fork </vt:lpstr>
      <vt:lpstr>   Team workflow without forks</vt:lpstr>
      <vt:lpstr>   Working with branches</vt:lpstr>
      <vt:lpstr>   Checkout </vt:lpstr>
      <vt:lpstr>   HEAD</vt:lpstr>
      <vt:lpstr>   Merging</vt:lpstr>
      <vt:lpstr>   Merging Branches in a GUI</vt:lpstr>
      <vt:lpstr>   Merge conflicts</vt:lpstr>
      <vt:lpstr>   Topics to look into</vt:lpstr>
      <vt:lpstr>   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class: Project, GUI clients, Review</dc:title>
  <cp:lastModifiedBy>Kate Bronstad</cp:lastModifiedBy>
  <cp:revision>3</cp:revision>
  <dcterms:modified xsi:type="dcterms:W3CDTF">2017-06-02T17:41:38Z</dcterms:modified>
</cp:coreProperties>
</file>