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35214" autoAdjust="0"/>
  </p:normalViewPr>
  <p:slideViewPr>
    <p:cSldViewPr snapToGrid="0" snapToObjects="1">
      <p:cViewPr varScale="1">
        <p:scale>
          <a:sx n="44" d="100"/>
          <a:sy n="44" d="100"/>
        </p:scale>
        <p:origin x="-2960"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24674340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Welcome back to class!</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Thank you to everyone who introduced yourself on the forum – I hope you’ve all had a chance to both introduce yourself and also read a bit about your classmates. There are actually 42 of you now.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We have a great group -  we have systems librarians, archivists, web administrators, people with metadata expertise,   lot of people that already work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some people who are making it a point to learn it to help in collaboration at work. Some people are interested in learning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to contribute back to open source projects, which is also really cool.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Something we’ve also learned from the survey  (and thanks again to those who filled it out) is that there is a wide range of experience and knowledge 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Some people seem fairly experienced, others not as much. We also learned that more people than not wanted to spent class time learning command line. There is a handful of people who didn’t want to spend class time on that – and that’s totally understandable – so what we are going to do is in a moment I am going to let Heather spend about 10 – 20 minutes talking about command line, showing you a demo. For more resources, I’ve put up a few links on our page (see Moodle)</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And while we’re on Moodle – I want to remind you again about our office hours. No one came to either mine or Heather’s! So you might remember from last week – we asked you to install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Did everyone do this? Is it possible that everyone was able to install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and no one had problems? That would be be awesome but it doesn’t sound realistic. You don’t have to come to office hours, of course, but we want to make sure – did anyone try to attend but wasn’t able? Let us know. Also, you can post to the forum and email us.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But as a reminder our office hour info will always be here on this Moodle page.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Also – on our survey we asked people what their operating systems were – I’m interested in hearing from the people who were running Linux </a:t>
            </a:r>
            <a:r>
              <a:rPr lang="en-US" sz="1100" kern="1200" dirty="0" err="1" smtClean="0">
                <a:solidFill>
                  <a:schemeClr val="tx1"/>
                </a:solidFill>
                <a:effectLst/>
                <a:latin typeface="+mn-lt"/>
                <a:ea typeface="+mn-ea"/>
                <a:cs typeface="+mn-cs"/>
              </a:rPr>
              <a:t>RedHat</a:t>
            </a:r>
            <a:r>
              <a:rPr lang="en-US" sz="1100" kern="1200" dirty="0" smtClean="0">
                <a:solidFill>
                  <a:schemeClr val="tx1"/>
                </a:solidFill>
                <a:effectLst/>
                <a:latin typeface="+mn-lt"/>
                <a:ea typeface="+mn-ea"/>
                <a:cs typeface="+mn-cs"/>
              </a:rPr>
              <a:t> &amp; Ubuntu – did your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install go smoothly? Let us know.</a:t>
            </a:r>
          </a:p>
          <a:p>
            <a:pPr lvl="0" rtl="0">
              <a:spcBef>
                <a:spcPts val="0"/>
              </a:spcBef>
              <a:buNone/>
            </a:pPr>
            <a:endParaRPr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t>Use these commands to work with</a:t>
            </a:r>
            <a:r>
              <a:rPr lang="en-US" sz="1400" baseline="0" dirty="0" smtClean="0"/>
              <a:t> Vim. (see Demo at )</a:t>
            </a:r>
          </a:p>
          <a:p>
            <a:pPr lvl="0" rtl="0">
              <a:spcBef>
                <a:spcPts val="0"/>
              </a:spcBef>
              <a:buNone/>
            </a:pPr>
            <a:endParaRPr lang="en-US" sz="1400"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While it’s true that an easy way to avoid using vim is to use the –m flag on commit, but you will also see it in the future when you are dealing with merging. Also, I’ve been using sublime to open up and edit my documents on the command line, but I had to set that up through a </a:t>
            </a:r>
            <a:r>
              <a:rPr lang="en-US" sz="1100" kern="1200" dirty="0" err="1" smtClean="0">
                <a:solidFill>
                  <a:schemeClr val="tx1"/>
                </a:solidFill>
                <a:effectLst/>
                <a:latin typeface="+mn-lt"/>
                <a:ea typeface="+mn-ea"/>
                <a:cs typeface="+mn-cs"/>
              </a:rPr>
              <a:t>symlink</a:t>
            </a:r>
            <a:r>
              <a:rPr lang="en-US" sz="1100" kern="1200" dirty="0" smtClean="0">
                <a:solidFill>
                  <a:schemeClr val="tx1"/>
                </a:solidFill>
                <a:effectLst/>
                <a:latin typeface="+mn-lt"/>
                <a:ea typeface="+mn-ea"/>
                <a:cs typeface="+mn-cs"/>
              </a:rPr>
              <a:t> on my computer – if you don’t have a text editor set up to do this, you may have to use vim to do quick edits. This is especially true if you are working on remote servers that don’t have a user interface besides the command line. It’s worth getting used to using this type of text editor – its not a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thing, it’s a command line thing.  Some similar text editors are Nano and </a:t>
            </a:r>
            <a:r>
              <a:rPr lang="en-US" sz="1100" kern="1200" dirty="0" err="1" smtClean="0">
                <a:solidFill>
                  <a:schemeClr val="tx1"/>
                </a:solidFill>
                <a:effectLst/>
                <a:latin typeface="+mn-lt"/>
                <a:ea typeface="+mn-ea"/>
                <a:cs typeface="+mn-cs"/>
              </a:rPr>
              <a:t>Emacs</a:t>
            </a:r>
            <a:r>
              <a:rPr lang="en-US" sz="1100" kern="1200" dirty="0" smtClean="0">
                <a:solidFill>
                  <a:schemeClr val="tx1"/>
                </a:solidFill>
                <a:effectLst/>
                <a:latin typeface="+mn-lt"/>
                <a:ea typeface="+mn-ea"/>
                <a:cs typeface="+mn-cs"/>
              </a:rPr>
              <a:t>. They use different commands – highly </a:t>
            </a:r>
            <a:r>
              <a:rPr lang="en-US" sz="1100" kern="1200" dirty="0" err="1" smtClean="0">
                <a:solidFill>
                  <a:schemeClr val="tx1"/>
                </a:solidFill>
                <a:effectLst/>
                <a:latin typeface="+mn-lt"/>
                <a:ea typeface="+mn-ea"/>
                <a:cs typeface="+mn-cs"/>
              </a:rPr>
              <a:t>google</a:t>
            </a:r>
            <a:r>
              <a:rPr lang="en-US" sz="1100" kern="1200" dirty="0" smtClean="0">
                <a:solidFill>
                  <a:schemeClr val="tx1"/>
                </a:solidFill>
                <a:effectLst/>
                <a:latin typeface="+mn-lt"/>
                <a:ea typeface="+mn-ea"/>
                <a:cs typeface="+mn-cs"/>
              </a:rPr>
              <a:t>-able when you are confronted with something like that. </a:t>
            </a:r>
          </a:p>
          <a:p>
            <a:pPr lvl="0" rtl="0">
              <a:spcBef>
                <a:spcPts val="0"/>
              </a:spcBef>
              <a:buNone/>
            </a:pPr>
            <a:endParaRPr sz="14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Aka version/snap shot</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What happens if you make a change that you actually don’t want to commit. If you want to revert back to an earlier version, you can do this by using the reset command.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If you just want to simply look back on something,  and not lose the project history that you have so far, you would need to checkout a commit. This is basically making a branch of your project – so before I talk about this, I want to talk a bit more about what a branch is. For now, let’s just talking about reverting. You’ve made an error, or you just want to start all over again. The way to do this is to reset. </a:t>
            </a:r>
          </a:p>
          <a:p>
            <a:pPr lvl="0" rtl="0">
              <a:spcBef>
                <a:spcPts val="0"/>
              </a:spcBef>
              <a:buNone/>
            </a:pPr>
            <a:endParaRPr sz="14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most common way to do this is to reset the HEAD. Remember that HEAD is the most recent commit. So let’s say you made a change. And you just want to go back to the most recent commit. </a:t>
            </a:r>
          </a:p>
          <a:p>
            <a:pPr lvl="0" rtl="0">
              <a:spcBef>
                <a:spcPts val="0"/>
              </a:spcBef>
              <a:buNone/>
            </a:pPr>
            <a:endParaRPr lang="en-US" sz="14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de-DE" sz="1400" dirty="0" smtClean="0"/>
              <a:t>Look</a:t>
            </a:r>
            <a:r>
              <a:rPr lang="de-DE" sz="1400" baseline="0" dirty="0" smtClean="0"/>
              <a:t> </a:t>
            </a:r>
            <a:r>
              <a:rPr lang="de-DE" sz="1400" baseline="0" dirty="0" err="1" smtClean="0"/>
              <a:t>at</a:t>
            </a:r>
            <a:r>
              <a:rPr lang="de-DE" sz="1400" baseline="0" dirty="0" smtClean="0"/>
              <a:t> </a:t>
            </a:r>
            <a:r>
              <a:rPr lang="de-DE" sz="1400" baseline="0" dirty="0" err="1" smtClean="0"/>
              <a:t>video</a:t>
            </a:r>
            <a:r>
              <a:rPr lang="de-DE" sz="1400" baseline="0" dirty="0" smtClean="0"/>
              <a:t> </a:t>
            </a:r>
            <a:r>
              <a:rPr lang="de-DE" sz="1400" baseline="0" dirty="0" err="1" smtClean="0"/>
              <a:t>for</a:t>
            </a:r>
            <a:r>
              <a:rPr lang="de-DE" sz="1400" baseline="0" dirty="0" smtClean="0"/>
              <a:t> </a:t>
            </a:r>
            <a:r>
              <a:rPr lang="de-DE" sz="1400" baseline="0" dirty="0" err="1" smtClean="0"/>
              <a:t>d</a:t>
            </a:r>
            <a:r>
              <a:rPr lang="de-DE" sz="1400" dirty="0" err="1" smtClean="0"/>
              <a:t>emo</a:t>
            </a:r>
            <a:r>
              <a:rPr lang="de-DE" sz="1400" dirty="0" smtClean="0"/>
              <a:t> </a:t>
            </a:r>
            <a:r>
              <a:rPr lang="de-DE" sz="1400" dirty="0" err="1" smtClean="0"/>
              <a:t>at</a:t>
            </a:r>
            <a:r>
              <a:rPr lang="de-DE" sz="1400" dirty="0" smtClean="0"/>
              <a:t>: 45:35  -48:30. Also, Kate </a:t>
            </a:r>
            <a:r>
              <a:rPr lang="de-DE" sz="1400" dirty="0" err="1" smtClean="0"/>
              <a:t>made</a:t>
            </a:r>
            <a:r>
              <a:rPr lang="de-DE" sz="1400" dirty="0" smtClean="0"/>
              <a:t> a </a:t>
            </a:r>
            <a:r>
              <a:rPr lang="de-DE" sz="1400" dirty="0" err="1" smtClean="0"/>
              <a:t>mistake</a:t>
            </a:r>
            <a:r>
              <a:rPr lang="de-DE" sz="1400" dirty="0" smtClean="0"/>
              <a:t> in </a:t>
            </a:r>
            <a:r>
              <a:rPr lang="de-DE" sz="1400" dirty="0" err="1" smtClean="0"/>
              <a:t>this</a:t>
            </a:r>
            <a:r>
              <a:rPr lang="de-DE" sz="1400" dirty="0" smtClean="0"/>
              <a:t> </a:t>
            </a:r>
            <a:r>
              <a:rPr lang="de-DE" sz="1400" dirty="0" err="1" smtClean="0"/>
              <a:t>portion</a:t>
            </a:r>
            <a:r>
              <a:rPr lang="de-DE" sz="1400" baseline="0" dirty="0" smtClean="0"/>
              <a:t> </a:t>
            </a:r>
            <a:r>
              <a:rPr lang="de-DE" sz="1400" baseline="0" dirty="0" err="1" smtClean="0"/>
              <a:t>of</a:t>
            </a:r>
            <a:r>
              <a:rPr lang="de-DE" sz="1400" baseline="0" dirty="0" smtClean="0"/>
              <a:t> </a:t>
            </a:r>
            <a:r>
              <a:rPr lang="de-DE" sz="1400" baseline="0" dirty="0" err="1" smtClean="0"/>
              <a:t>the</a:t>
            </a:r>
            <a:r>
              <a:rPr lang="de-DE" sz="1400" baseline="0" dirty="0" smtClean="0"/>
              <a:t> </a:t>
            </a:r>
            <a:r>
              <a:rPr lang="de-DE" sz="1400" baseline="0" dirty="0" err="1" smtClean="0"/>
              <a:t>video</a:t>
            </a:r>
            <a:r>
              <a:rPr lang="de-DE" sz="1400" baseline="0" dirty="0" smtClean="0"/>
              <a:t> – </a:t>
            </a:r>
            <a:r>
              <a:rPr lang="de-DE" sz="1400" baseline="0" dirty="0" err="1" smtClean="0"/>
              <a:t>can</a:t>
            </a:r>
            <a:r>
              <a:rPr lang="de-DE" sz="1400" baseline="0" dirty="0" smtClean="0"/>
              <a:t> </a:t>
            </a:r>
            <a:r>
              <a:rPr lang="de-DE" sz="1400" baseline="0" dirty="0" err="1" smtClean="0"/>
              <a:t>you</a:t>
            </a:r>
            <a:r>
              <a:rPr lang="de-DE" sz="1400" baseline="0" dirty="0" smtClean="0"/>
              <a:t> </a:t>
            </a:r>
            <a:r>
              <a:rPr lang="de-DE" sz="1400" baseline="0" dirty="0" err="1" smtClean="0"/>
              <a:t>spot</a:t>
            </a:r>
            <a:r>
              <a:rPr lang="de-DE" sz="1400" baseline="0" dirty="0" smtClean="0"/>
              <a:t> </a:t>
            </a:r>
            <a:r>
              <a:rPr lang="de-DE" sz="1400" baseline="0" dirty="0" err="1" smtClean="0"/>
              <a:t>it</a:t>
            </a:r>
            <a:r>
              <a:rPr lang="de-DE" sz="1400" baseline="0" dirty="0" smtClean="0"/>
              <a:t>? </a:t>
            </a:r>
            <a:r>
              <a:rPr lang="de-DE" sz="1400" baseline="0" dirty="0" err="1" smtClean="0"/>
              <a:t>If</a:t>
            </a:r>
            <a:r>
              <a:rPr lang="de-DE" sz="1400" baseline="0" dirty="0" smtClean="0"/>
              <a:t> so </a:t>
            </a:r>
            <a:r>
              <a:rPr lang="de-DE" sz="1400" baseline="0" dirty="0" err="1" smtClean="0"/>
              <a:t>post</a:t>
            </a:r>
            <a:r>
              <a:rPr lang="de-DE" sz="1400" baseline="0" dirty="0" smtClean="0"/>
              <a:t> </a:t>
            </a:r>
            <a:r>
              <a:rPr lang="de-DE" sz="1400" baseline="0" dirty="0" err="1" smtClean="0"/>
              <a:t>to</a:t>
            </a:r>
            <a:r>
              <a:rPr lang="de-DE" sz="1400" baseline="0" dirty="0" smtClean="0"/>
              <a:t> </a:t>
            </a:r>
            <a:r>
              <a:rPr lang="de-DE" sz="1400" baseline="0" dirty="0" err="1" smtClean="0"/>
              <a:t>the</a:t>
            </a:r>
            <a:r>
              <a:rPr lang="de-DE" sz="1400" baseline="0" dirty="0" smtClean="0"/>
              <a:t> </a:t>
            </a:r>
            <a:r>
              <a:rPr lang="de-DE" sz="1400" baseline="0" dirty="0" err="1" smtClean="0"/>
              <a:t>forum</a:t>
            </a:r>
            <a:r>
              <a:rPr lang="de-DE" sz="1400" baseline="0" dirty="0" smtClean="0"/>
              <a:t>.</a:t>
            </a:r>
            <a:endParaRPr lang="de-DE" sz="1400" dirty="0" smtClean="0"/>
          </a:p>
          <a:p>
            <a:pPr lvl="0" rtl="0">
              <a:spcBef>
                <a:spcPts val="0"/>
              </a:spcBef>
              <a:buNone/>
            </a:pPr>
            <a:endParaRPr sz="14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You generally only reset your commits to HEAD or 1 before HEAD. If some change you’ve made is deep within your project history, it’s just best to go to those files, make a change, and commit. You don’t want to lose all that stuff in between, unless there is something seriously wrong.</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So this</a:t>
            </a:r>
            <a:r>
              <a:rPr lang="en-US" sz="1100" kern="1200" baseline="0" dirty="0" smtClean="0">
                <a:solidFill>
                  <a:schemeClr val="tx1"/>
                </a:solidFill>
                <a:effectLst/>
                <a:latin typeface="+mn-lt"/>
                <a:ea typeface="+mn-ea"/>
                <a:cs typeface="+mn-cs"/>
              </a:rPr>
              <a:t> is one way to go back</a:t>
            </a:r>
            <a:r>
              <a:rPr lang="en-US" sz="1100" kern="1200" dirty="0" smtClean="0">
                <a:solidFill>
                  <a:schemeClr val="tx1"/>
                </a:solidFill>
                <a:effectLst/>
                <a:latin typeface="+mn-lt"/>
                <a:ea typeface="+mn-ea"/>
                <a:cs typeface="+mn-cs"/>
              </a:rPr>
              <a:t>, but really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is much more flexible when you are using branches to either look back at earlier work, or start a new feature that might get complicated. So, let’s just review some concepts before we talk about branches more – and lets get a brief introduction to what branches are. </a:t>
            </a:r>
          </a:p>
          <a:p>
            <a:pPr lvl="0" rtl="0">
              <a:spcBef>
                <a:spcPts val="0"/>
              </a:spcBef>
              <a:buNone/>
            </a:pPr>
            <a:endParaRPr sz="14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a:solidFill>
                  <a:schemeClr val="dk1"/>
                </a:solidFill>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dirty="0">
                <a:solidFill>
                  <a:schemeClr val="dk1"/>
                </a:solidFill>
              </a:rPr>
              <a:t> </a:t>
            </a:r>
            <a:r>
              <a:rPr lang="en-US" sz="1400" dirty="0" smtClean="0">
                <a:solidFill>
                  <a:schemeClr val="dk1"/>
                </a:solidFill>
              </a:rPr>
              <a:t>Review of commits: Each commit is a version of your project.</a:t>
            </a:r>
            <a:r>
              <a:rPr lang="en-US" sz="1400" baseline="0" dirty="0" smtClean="0">
                <a:solidFill>
                  <a:schemeClr val="dk1"/>
                </a:solidFill>
              </a:rPr>
              <a:t> We can go back to this commit and see how all the files looked at this point in time.</a:t>
            </a:r>
            <a:endParaRPr lang="en" sz="1400" dirty="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dirty="0">
                <a:solidFill>
                  <a:schemeClr val="dk1"/>
                </a:solidFill>
              </a:rPr>
              <a:t> </a:t>
            </a:r>
            <a:r>
              <a:rPr lang="en-US" sz="1400" dirty="0" smtClean="0">
                <a:solidFill>
                  <a:schemeClr val="dk1"/>
                </a:solidFill>
              </a:rPr>
              <a:t>HEAD is a reference/nickname for the most recent commit (instead of referring to the</a:t>
            </a:r>
            <a:r>
              <a:rPr lang="en-US" sz="1400" baseline="0" dirty="0" smtClean="0">
                <a:solidFill>
                  <a:schemeClr val="dk1"/>
                </a:solidFill>
              </a:rPr>
              <a:t> commit by it’s unique hash, we can refer to it by just typing HEAD)</a:t>
            </a:r>
            <a:endParaRPr lang="en" sz="1400"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dirty="0">
                <a:solidFill>
                  <a:schemeClr val="dk1"/>
                </a:solidFill>
              </a:rPr>
              <a:t> </a:t>
            </a:r>
            <a:r>
              <a:rPr lang="en-US" sz="1400" dirty="0" smtClean="0">
                <a:solidFill>
                  <a:schemeClr val="dk1"/>
                </a:solidFill>
              </a:rPr>
              <a:t>We can move HEAD by resetting it to a previous</a:t>
            </a:r>
            <a:r>
              <a:rPr lang="en-US" sz="1400" baseline="0" dirty="0" smtClean="0">
                <a:solidFill>
                  <a:schemeClr val="dk1"/>
                </a:solidFill>
              </a:rPr>
              <a:t> commit. You can use the unique has to refer to this previous HASH or just say “HEAD~1”. Unless you have a really good reason, you don’t want to reset past more than 1 commit, because that complicates the project history.</a:t>
            </a:r>
            <a:endParaRPr lang="en" sz="1400"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dirty="0">
                <a:solidFill>
                  <a:schemeClr val="dk1"/>
                </a:solidFill>
              </a:rPr>
              <a:t> </a:t>
            </a:r>
            <a:r>
              <a:rPr lang="en-US" sz="1400" dirty="0" smtClean="0">
                <a:solidFill>
                  <a:schemeClr val="dk1"/>
                </a:solidFill>
              </a:rPr>
              <a:t>Illustration</a:t>
            </a:r>
            <a:r>
              <a:rPr lang="en-US" sz="1400" baseline="0" dirty="0" smtClean="0">
                <a:solidFill>
                  <a:schemeClr val="dk1"/>
                </a:solidFill>
              </a:rPr>
              <a:t> of how when we reset the HEAD, HEAD now points to what was once the 2</a:t>
            </a:r>
            <a:r>
              <a:rPr lang="en-US" sz="1400" baseline="30000" dirty="0" smtClean="0">
                <a:solidFill>
                  <a:schemeClr val="dk1"/>
                </a:solidFill>
              </a:rPr>
              <a:t>nd</a:t>
            </a:r>
            <a:r>
              <a:rPr lang="en-US" sz="1400" baseline="0" dirty="0" smtClean="0">
                <a:solidFill>
                  <a:schemeClr val="dk1"/>
                </a:solidFill>
              </a:rPr>
              <a:t> most recent commit. Everything in the previous commit has been deleted (so, caution using this!)</a:t>
            </a:r>
            <a:endParaRPr lang="en" sz="1400"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Today we will be talking about using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on your computer. I know a lot of you are interested in talking about branching and merging – we may get to that today – at least to an introduction in branching – but I want to make sure we have the very basics of using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down first, and trust me, I find branching &amp; merging incredibly important feature of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so we will definitely be spending time on it, that’s why I do want to spend a whole class on it later, but it is something that we may need to touch on for the basics.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Heather will go over some general command line stuff, then I will talk about some basic, very important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commands within the context of working on a project – and the next things just really matter about the time – but we’ll talk about how to undo things, which leads us to some concepts to start/continue building up a  understanding for. And if there’s time we’ll talk about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ignore (UPDATE: there was no time). For next week, we’ll have you set up a project on your local computer and track it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There will be more instructions at the end.</a:t>
            </a:r>
          </a:p>
          <a:p>
            <a:pPr lvl="0" rtl="0">
              <a:spcBef>
                <a:spcPts val="0"/>
              </a:spcBef>
              <a:buNone/>
            </a:pPr>
            <a:endParaRPr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solidFill>
                  <a:schemeClr val="dk1"/>
                </a:solidFill>
              </a:rPr>
              <a:t>Whenever we initialize</a:t>
            </a:r>
            <a:r>
              <a:rPr lang="en-US" sz="1400" baseline="0" dirty="0" smtClean="0">
                <a:solidFill>
                  <a:schemeClr val="dk1"/>
                </a:solidFill>
              </a:rPr>
              <a:t> a </a:t>
            </a:r>
            <a:r>
              <a:rPr lang="en-US" sz="1400" baseline="0" dirty="0" err="1" smtClean="0">
                <a:solidFill>
                  <a:schemeClr val="dk1"/>
                </a:solidFill>
              </a:rPr>
              <a:t>git</a:t>
            </a:r>
            <a:r>
              <a:rPr lang="en-US" sz="1400" baseline="0" dirty="0" smtClean="0">
                <a:solidFill>
                  <a:schemeClr val="dk1"/>
                </a:solidFill>
              </a:rPr>
              <a:t> project, we’re automatically on a branch called master. </a:t>
            </a:r>
            <a:endParaRPr lang="en" sz="1400" dirty="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dirty="0">
                <a:solidFill>
                  <a:schemeClr val="dk1"/>
                </a:solidFill>
              </a:rPr>
              <a:t> </a:t>
            </a:r>
            <a:r>
              <a:rPr lang="en-US" sz="1400" dirty="0" smtClean="0">
                <a:solidFill>
                  <a:schemeClr val="dk1"/>
                </a:solidFill>
              </a:rPr>
              <a:t>We</a:t>
            </a:r>
            <a:r>
              <a:rPr lang="en-US" sz="1400" baseline="0" dirty="0" smtClean="0">
                <a:solidFill>
                  <a:schemeClr val="dk1"/>
                </a:solidFill>
              </a:rPr>
              <a:t> can create new branches. Branches are essentially a copy of the branch we are currently on. So if we were to make a branch on master, we would have a branch that’s an exact copy. We can move to this branch by using the command “checkout”. Once we are on the new branch, we can do new work. Master will not have this new work unless we merge the branch over.</a:t>
            </a:r>
            <a:endParaRPr lang="en" sz="1400" dirty="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dirty="0">
                <a:solidFill>
                  <a:schemeClr val="dk1"/>
                </a:solidFill>
              </a:rPr>
              <a:t> </a:t>
            </a:r>
            <a:r>
              <a:rPr lang="en-US" sz="1400" dirty="0" smtClean="0">
                <a:solidFill>
                  <a:schemeClr val="dk1"/>
                </a:solidFill>
              </a:rPr>
              <a:t>The great thing about branches</a:t>
            </a:r>
            <a:r>
              <a:rPr lang="en-US" sz="1400" baseline="0" dirty="0" smtClean="0">
                <a:solidFill>
                  <a:schemeClr val="dk1"/>
                </a:solidFill>
              </a:rPr>
              <a:t> is that you can do very experimental work and not have to worry about messing up the work you’ve already done; working with </a:t>
            </a:r>
            <a:r>
              <a:rPr lang="en-US" sz="1400" baseline="0" dirty="0" err="1" smtClean="0">
                <a:solidFill>
                  <a:schemeClr val="dk1"/>
                </a:solidFill>
              </a:rPr>
              <a:t>git</a:t>
            </a:r>
            <a:r>
              <a:rPr lang="en-US" sz="1400" baseline="0" dirty="0" smtClean="0">
                <a:solidFill>
                  <a:schemeClr val="dk1"/>
                </a:solidFill>
              </a:rPr>
              <a:t> helps with this anyway, but this is even more helpful when you are collaborating with someone. You don’t have to worry about your experimental work merging into the project until you are ready. It gives you a safe space to develop and test your code.</a:t>
            </a:r>
            <a:endParaRPr lang="en" sz="1400" dirty="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dirty="0">
                <a:solidFill>
                  <a:schemeClr val="dk1"/>
                </a:solidFill>
              </a:rPr>
              <a:t> </a:t>
            </a:r>
            <a:r>
              <a:rPr lang="en-US" sz="1400" dirty="0" smtClean="0">
                <a:solidFill>
                  <a:schemeClr val="dk1"/>
                </a:solidFill>
              </a:rPr>
              <a:t>If you are unhappy</a:t>
            </a:r>
            <a:r>
              <a:rPr lang="en-US" sz="1400" baseline="0" dirty="0" smtClean="0">
                <a:solidFill>
                  <a:schemeClr val="dk1"/>
                </a:solidFill>
              </a:rPr>
              <a:t> with your code, you can always delete this branch and start again.</a:t>
            </a:r>
            <a:endParaRPr lang="en" sz="1400" dirty="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solidFill>
                  <a:schemeClr val="dk1"/>
                </a:solidFill>
              </a:rPr>
              <a:t>In the</a:t>
            </a:r>
            <a:r>
              <a:rPr lang="en-US" sz="1400" baseline="0" dirty="0" smtClean="0">
                <a:solidFill>
                  <a:schemeClr val="dk1"/>
                </a:solidFill>
              </a:rPr>
              <a:t> context of what we talked about earlier, about looking back at an earlier commit in your project history, branches are the safest way to look back at code in an earlier commit. To do this, you would checkout a new branch (the command </a:t>
            </a:r>
            <a:r>
              <a:rPr lang="en-US" sz="1400" baseline="0" dirty="0" err="1" smtClean="0">
                <a:solidFill>
                  <a:schemeClr val="dk1"/>
                </a:solidFill>
              </a:rPr>
              <a:t>git</a:t>
            </a:r>
            <a:r>
              <a:rPr lang="en-US" sz="1400" baseline="0" dirty="0" smtClean="0">
                <a:solidFill>
                  <a:schemeClr val="dk1"/>
                </a:solidFill>
              </a:rPr>
              <a:t> checkout –b </a:t>
            </a:r>
            <a:r>
              <a:rPr lang="en-US" sz="1400" i="1" baseline="0" dirty="0" err="1" smtClean="0">
                <a:solidFill>
                  <a:schemeClr val="dk1"/>
                </a:solidFill>
              </a:rPr>
              <a:t>new_branch_name</a:t>
            </a:r>
            <a:r>
              <a:rPr lang="en-US" sz="1400" baseline="0" dirty="0" smtClean="0">
                <a:solidFill>
                  <a:schemeClr val="dk1"/>
                </a:solidFill>
              </a:rPr>
              <a:t> both creates a branch and checks it out at the same time). Then you can reset the HEAD to the earlier commit and have a look at the code.</a:t>
            </a:r>
          </a:p>
          <a:p>
            <a:pPr lvl="0" rtl="0">
              <a:spcBef>
                <a:spcPts val="0"/>
              </a:spcBef>
              <a:buNone/>
            </a:pPr>
            <a:endParaRPr lang="en-US" sz="1400" baseline="0" dirty="0" smtClean="0">
              <a:solidFill>
                <a:schemeClr val="dk1"/>
              </a:solidFill>
            </a:endParaRPr>
          </a:p>
          <a:p>
            <a:pPr lvl="0" rtl="0">
              <a:spcBef>
                <a:spcPts val="0"/>
              </a:spcBef>
              <a:buNone/>
            </a:pPr>
            <a:r>
              <a:rPr lang="en-US" sz="1400" baseline="0" dirty="0" smtClean="0">
                <a:solidFill>
                  <a:schemeClr val="dk1"/>
                </a:solidFill>
              </a:rPr>
              <a:t>You’ll get rid of the project history in between – BUT all that is still available in the master branch.</a:t>
            </a:r>
          </a:p>
          <a:p>
            <a:pPr lvl="0" rtl="0">
              <a:spcBef>
                <a:spcPts val="0"/>
              </a:spcBef>
              <a:buNone/>
            </a:pPr>
            <a:endParaRPr lang="en-US" sz="1400" baseline="0" dirty="0" smtClean="0">
              <a:solidFill>
                <a:schemeClr val="dk1"/>
              </a:solidFill>
            </a:endParaRPr>
          </a:p>
          <a:p>
            <a:pPr lvl="0" rtl="0">
              <a:spcBef>
                <a:spcPts val="0"/>
              </a:spcBef>
              <a:buNone/>
            </a:pPr>
            <a:r>
              <a:rPr lang="en-US" sz="1400" baseline="0" dirty="0" smtClean="0">
                <a:solidFill>
                  <a:schemeClr val="dk1"/>
                </a:solidFill>
              </a:rPr>
              <a:t>There are ways to checkout a file from an earlier commit and we can show you that later. </a:t>
            </a:r>
            <a:endParaRPr lang="en" sz="1400" dirty="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sz="1400" dirty="0">
              <a:solidFill>
                <a:schemeClr val="dk1"/>
              </a:solidFill>
            </a:endParaRPr>
          </a:p>
          <a:p>
            <a:pPr lvl="0" rtl="0">
              <a:spcBef>
                <a:spcPts val="0"/>
              </a:spcBef>
              <a:buNone/>
            </a:pPr>
            <a:r>
              <a:rPr lang="en-US" sz="1400" dirty="0" smtClean="0">
                <a:solidFill>
                  <a:schemeClr val="dk1"/>
                </a:solidFill>
              </a:rPr>
              <a:t>NOTE: We did</a:t>
            </a:r>
            <a:r>
              <a:rPr lang="en-US" sz="1400" baseline="0" dirty="0" smtClean="0">
                <a:solidFill>
                  <a:schemeClr val="dk1"/>
                </a:solidFill>
              </a:rPr>
              <a:t> not get to .</a:t>
            </a:r>
            <a:r>
              <a:rPr lang="en-US" sz="1400" baseline="0" dirty="0" err="1" smtClean="0">
                <a:solidFill>
                  <a:schemeClr val="dk1"/>
                </a:solidFill>
              </a:rPr>
              <a:t>gitignore</a:t>
            </a:r>
            <a:r>
              <a:rPr lang="en-US" sz="1400" baseline="0" dirty="0" smtClean="0">
                <a:solidFill>
                  <a:schemeClr val="dk1"/>
                </a:solidFill>
              </a:rPr>
              <a:t> in class and will talk about this in a later class.</a:t>
            </a:r>
            <a:endParaRPr sz="1400" dirty="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t>We’re using </a:t>
            </a:r>
            <a:r>
              <a:rPr lang="en-US" sz="1400" dirty="0" err="1" smtClean="0"/>
              <a:t>Git</a:t>
            </a:r>
            <a:r>
              <a:rPr lang="en-US" sz="1400" dirty="0" smtClean="0"/>
              <a:t> Bash</a:t>
            </a:r>
            <a:r>
              <a:rPr lang="en-US" sz="1400" baseline="0" dirty="0" smtClean="0"/>
              <a:t> on PC to more easily work with </a:t>
            </a:r>
            <a:r>
              <a:rPr lang="en-US" sz="1400" baseline="0" dirty="0" err="1" smtClean="0"/>
              <a:t>git</a:t>
            </a:r>
            <a:r>
              <a:rPr lang="en-US" sz="1400" baseline="0" dirty="0" smtClean="0"/>
              <a:t> on the command line. Otherwise, some of the commands we’ll talk about may not work on the Windows Command prompt.</a:t>
            </a:r>
          </a:p>
          <a:p>
            <a:pPr lvl="0" rtl="0">
              <a:spcBef>
                <a:spcPts val="0"/>
              </a:spcBef>
              <a:buNone/>
            </a:pPr>
            <a:endParaRPr lang="en-US" sz="1400" baseline="0" dirty="0" smtClean="0"/>
          </a:p>
          <a:p>
            <a:pPr lvl="0" rtl="0">
              <a:spcBef>
                <a:spcPts val="0"/>
              </a:spcBef>
              <a:buNone/>
            </a:pPr>
            <a:r>
              <a:rPr lang="en-US" sz="1400" baseline="0" dirty="0" err="1" smtClean="0"/>
              <a:t>Git</a:t>
            </a:r>
            <a:r>
              <a:rPr lang="en-US" sz="1400" baseline="0" dirty="0" smtClean="0"/>
              <a:t> Bash is a shell. A shell is a program that interprets the commands a user enters and then interacts with the operating system based on those commands. </a:t>
            </a:r>
          </a:p>
          <a:p>
            <a:pPr lvl="0" rtl="0">
              <a:spcBef>
                <a:spcPts val="0"/>
              </a:spcBef>
              <a:buNone/>
            </a:pPr>
            <a:endParaRPr lang="en-US" sz="1400" baseline="0" dirty="0" smtClean="0"/>
          </a:p>
          <a:p>
            <a:pPr lvl="0" rtl="0">
              <a:spcBef>
                <a:spcPts val="0"/>
              </a:spcBef>
              <a:buNone/>
            </a:pPr>
            <a:endParaRPr sz="14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t>DEMO: look to video at minutes 7:34</a:t>
            </a:r>
            <a:r>
              <a:rPr lang="en-US" sz="1400" baseline="0" dirty="0" smtClean="0"/>
              <a:t> – 13:40</a:t>
            </a:r>
            <a:endParaRPr sz="1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t>DEMO: look to video at minutes 13:57</a:t>
            </a:r>
            <a:r>
              <a:rPr lang="en-US" sz="1400" baseline="0" dirty="0" smtClean="0"/>
              <a:t> – 20:40</a:t>
            </a:r>
            <a:endParaRPr lang="en-US" sz="14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t>DEMO: look to video at minutes 20:54</a:t>
            </a:r>
            <a:r>
              <a:rPr lang="en-US" sz="1400" baseline="0" dirty="0" smtClean="0"/>
              <a:t> – 24:34</a:t>
            </a:r>
            <a:endParaRPr lang="en-US"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400" dirty="0" smtClean="0"/>
              <a:t>DEMO: look to video at minutes 24:58 – 29:53</a:t>
            </a:r>
            <a:endParaRPr lang="en-US"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These are the commands we’ll look at today. I’ve put them on this slide and the next, and besides some more advanced ones these are mostly the only commands you’ll have to use, and the only commands you’ll have to use for this class, I’m sure.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The best way to know about these commands is to understand what they are for and when to use them, but it’s not like you have to memorize them – you can always </a:t>
            </a:r>
            <a:r>
              <a:rPr lang="en-US" sz="1100" kern="1200" dirty="0" err="1" smtClean="0">
                <a:solidFill>
                  <a:schemeClr val="tx1"/>
                </a:solidFill>
                <a:effectLst/>
                <a:latin typeface="+mn-lt"/>
                <a:ea typeface="+mn-ea"/>
                <a:cs typeface="+mn-cs"/>
              </a:rPr>
              <a:t>google</a:t>
            </a:r>
            <a:r>
              <a:rPr lang="en-US" sz="1100" kern="1200" dirty="0" smtClean="0">
                <a:solidFill>
                  <a:schemeClr val="tx1"/>
                </a:solidFill>
                <a:effectLst/>
                <a:latin typeface="+mn-lt"/>
                <a:ea typeface="+mn-ea"/>
                <a:cs typeface="+mn-cs"/>
              </a:rPr>
              <a:t> to see how to do things, but again, we’re just building up your understanding here.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I’m not going to go over all these commands today – I’m going to walk you through some common commands on a demo,.</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And for the practice we’ll have you do before next week, we’ll only have you practice the ones that I demo today.  And, also, there are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command resources on the same page that I showed you the command line resources – including a cheat sheet that some people may want to print for handy reference. One of the reasons that I wanted to organize the commands in this way is that if you look at the cheat sheet or other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command references, they are going to mention things like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clone, push, pull, </a:t>
            </a:r>
            <a:r>
              <a:rPr lang="en-US" sz="1100" kern="1200" dirty="0" err="1" smtClean="0">
                <a:solidFill>
                  <a:schemeClr val="tx1"/>
                </a:solidFill>
                <a:effectLst/>
                <a:latin typeface="+mn-lt"/>
                <a:ea typeface="+mn-ea"/>
                <a:cs typeface="+mn-cs"/>
              </a:rPr>
              <a:t>etc</a:t>
            </a:r>
            <a:r>
              <a:rPr lang="en-US" sz="1100" kern="1200" dirty="0" smtClean="0">
                <a:solidFill>
                  <a:schemeClr val="tx1"/>
                </a:solidFill>
                <a:effectLst/>
                <a:latin typeface="+mn-lt"/>
                <a:ea typeface="+mn-ea"/>
                <a:cs typeface="+mn-cs"/>
              </a:rPr>
              <a:t>, and you may wonder why we haven’t talked about them yet – really, it’s not about building up to using them, it’s just about how we’re arranging this class. </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status – I put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status first because you will be using this command all the time. Remember that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runs in the background, especially if you are using command line, so this will be your way to check in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 you’re asking, if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sees any changes. </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add – this stages the file, tells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you intend to commit the file.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commit is the command you use to make a commit, and remember that this comes with a message to yourself, I will go over how to do that. And remember that a commit is a snapshot, a version of the project. And it takes  a snapshot of all the files at that place in time, and you can go back to this version. This version is called a commit. So commit is both an action, and a place in time to go back to. You’ll get more used to this as we use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more.</a:t>
            </a:r>
          </a:p>
          <a:p>
            <a:r>
              <a:rPr lang="en-US" sz="1100" kern="1200" dirty="0" smtClean="0">
                <a:solidFill>
                  <a:schemeClr val="tx1"/>
                </a:solidFill>
                <a:effectLst/>
                <a:latin typeface="+mn-lt"/>
                <a:ea typeface="+mn-ea"/>
                <a:cs typeface="+mn-cs"/>
              </a:rPr>
              <a:t> </a:t>
            </a:r>
          </a:p>
          <a:p>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log is the command to show you your history – all those previous commits that you or another developer made.</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This next set of commands (commands for configuring the project) – you won’t use them as much, maybe once per project.</a:t>
            </a:r>
            <a:r>
              <a:rPr lang="en-US" sz="1100" kern="1200" baseline="0" dirty="0" smtClean="0">
                <a:solidFill>
                  <a:schemeClr val="tx1"/>
                </a:solidFill>
                <a:effectLst/>
                <a:latin typeface="+mn-lt"/>
                <a:ea typeface="+mn-ea"/>
                <a:cs typeface="+mn-cs"/>
              </a:rPr>
              <a:t> If you pull a project down from </a:t>
            </a:r>
            <a:r>
              <a:rPr lang="en-US" sz="1100" kern="1200" baseline="0" dirty="0" err="1" smtClean="0">
                <a:solidFill>
                  <a:schemeClr val="tx1"/>
                </a:solidFill>
                <a:effectLst/>
                <a:latin typeface="+mn-lt"/>
                <a:ea typeface="+mn-ea"/>
                <a:cs typeface="+mn-cs"/>
              </a:rPr>
              <a:t>GitHub</a:t>
            </a:r>
            <a:r>
              <a:rPr lang="en-US" sz="1100" kern="1200" baseline="0" dirty="0" smtClean="0">
                <a:solidFill>
                  <a:schemeClr val="tx1"/>
                </a:solidFill>
                <a:effectLst/>
                <a:latin typeface="+mn-lt"/>
                <a:ea typeface="+mn-ea"/>
                <a:cs typeface="+mn-cs"/>
              </a:rPr>
              <a:t> or something similar, they will already be set for you.</a:t>
            </a:r>
          </a:p>
          <a:p>
            <a:endParaRPr lang="en-US" sz="1100" kern="1200" baseline="0" dirty="0" smtClean="0">
              <a:solidFill>
                <a:schemeClr val="tx1"/>
              </a:solidFill>
              <a:effectLst/>
              <a:latin typeface="+mn-lt"/>
              <a:ea typeface="+mn-ea"/>
              <a:cs typeface="+mn-cs"/>
            </a:endParaRPr>
          </a:p>
          <a:p>
            <a:r>
              <a:rPr lang="en-US" sz="1100" kern="1200" baseline="0" dirty="0" smtClean="0">
                <a:solidFill>
                  <a:schemeClr val="tx1"/>
                </a:solidFill>
                <a:effectLst/>
                <a:latin typeface="+mn-lt"/>
                <a:ea typeface="+mn-ea"/>
                <a:cs typeface="+mn-cs"/>
              </a:rPr>
              <a:t>See  video at </a:t>
            </a:r>
            <a:r>
              <a:rPr lang="en-US" sz="1100" dirty="0" smtClean="0">
                <a:solidFill>
                  <a:schemeClr val="dk1"/>
                </a:solidFill>
              </a:rPr>
              <a:t>33:12 – 37:20 for demo of these</a:t>
            </a:r>
            <a:r>
              <a:rPr lang="en-US" sz="1100" baseline="0" dirty="0" smtClean="0">
                <a:solidFill>
                  <a:schemeClr val="dk1"/>
                </a:solidFill>
              </a:rPr>
              <a:t> commands</a:t>
            </a:r>
            <a:endParaRPr lang="en-US" sz="1100" kern="1200" baseline="0" dirty="0" smtClean="0">
              <a:solidFill>
                <a:schemeClr val="tx1"/>
              </a:solidFill>
              <a:effectLst/>
              <a:latin typeface="+mn-lt"/>
              <a:ea typeface="+mn-ea"/>
              <a:cs typeface="+mn-cs"/>
            </a:endParaRPr>
          </a:p>
          <a:p>
            <a:endParaRPr lang="en-US" sz="1100" kern="1200" dirty="0" smtClean="0">
              <a:solidFill>
                <a:schemeClr val="tx1"/>
              </a:solidFill>
              <a:effectLst/>
              <a:latin typeface="+mn-lt"/>
              <a:ea typeface="+mn-ea"/>
              <a:cs typeface="+mn-cs"/>
            </a:endParaRPr>
          </a:p>
          <a:p>
            <a:pPr lvl="0" rtl="0">
              <a:spcBef>
                <a:spcPts val="0"/>
              </a:spcBef>
              <a:buNone/>
            </a:pPr>
            <a:endParaRPr lang="en" sz="1400"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400" dirty="0">
                <a:solidFill>
                  <a:schemeClr val="dk1"/>
                </a:solidFill>
              </a:rPr>
              <a:t> </a:t>
            </a:r>
            <a:r>
              <a:rPr lang="en-US" sz="1400" dirty="0" smtClean="0">
                <a:solidFill>
                  <a:schemeClr val="dk1"/>
                </a:solidFill>
              </a:rPr>
              <a:t>(we will look at</a:t>
            </a:r>
            <a:r>
              <a:rPr lang="en-US" sz="1400" baseline="0" dirty="0" smtClean="0">
                <a:solidFill>
                  <a:schemeClr val="dk1"/>
                </a:solidFill>
              </a:rPr>
              <a:t> these commands in future classes – although some of them, like </a:t>
            </a:r>
            <a:r>
              <a:rPr lang="en-US" sz="1400" baseline="0" dirty="0" err="1" smtClean="0">
                <a:solidFill>
                  <a:schemeClr val="dk1"/>
                </a:solidFill>
              </a:rPr>
              <a:t>git</a:t>
            </a:r>
            <a:r>
              <a:rPr lang="en-US" sz="1400" baseline="0" dirty="0" smtClean="0">
                <a:solidFill>
                  <a:schemeClr val="dk1"/>
                </a:solidFill>
              </a:rPr>
              <a:t> stash, pop, and tag we may not have time for)</a:t>
            </a:r>
            <a:endParaRPr lang="en" sz="1400"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rtl="0">
              <a:spcBef>
                <a:spcPts val="0"/>
              </a:spcBef>
              <a:buClr>
                <a:schemeClr val="dk2"/>
              </a:buClr>
              <a:buNone/>
              <a:defRPr>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lvl="0" algn="l" rtl="0">
              <a:lnSpc>
                <a:spcPct val="115000"/>
              </a:lnSpc>
              <a:spcBef>
                <a:spcPts val="0"/>
              </a:spcBef>
              <a:buNone/>
            </a:pPr>
            <a:r>
              <a:rPr lang="en">
                <a:solidFill>
                  <a:srgbClr val="000000"/>
                </a:solidFill>
              </a:rPr>
              <a:t>Class 2 of 5</a:t>
            </a:r>
          </a:p>
          <a:p>
            <a:pPr lvl="0" algn="l" rtl="0">
              <a:lnSpc>
                <a:spcPct val="115000"/>
              </a:lnSpc>
              <a:spcBef>
                <a:spcPts val="0"/>
              </a:spcBef>
              <a:buNone/>
            </a:pPr>
            <a:r>
              <a:rPr lang="en" i="1">
                <a:solidFill>
                  <a:srgbClr val="000000"/>
                </a:solidFill>
              </a:rPr>
              <a:t>Welcome back.</a:t>
            </a:r>
          </a:p>
        </p:txBody>
      </p:sp>
      <p:sp>
        <p:nvSpPr>
          <p:cNvPr id="35" name="Shape 35"/>
          <p:cNvSpPr txBox="1">
            <a:spLocks noGrp="1"/>
          </p:cNvSpPr>
          <p:nvPr>
            <p:ph type="title" idx="4294967295"/>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Working with git on your computer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Text editors in the command line</a:t>
            </a:r>
          </a:p>
          <a:p>
            <a:pPr marL="457200" lvl="0" indent="-228600" algn="l" rtl="0">
              <a:lnSpc>
                <a:spcPct val="115000"/>
              </a:lnSpc>
              <a:spcBef>
                <a:spcPts val="0"/>
              </a:spcBef>
              <a:buClr>
                <a:srgbClr val="000000"/>
              </a:buClr>
              <a:buChar char="●"/>
            </a:pPr>
            <a:r>
              <a:rPr lang="en">
                <a:solidFill>
                  <a:srgbClr val="000000"/>
                </a:solidFill>
              </a:rPr>
              <a:t>You may run into these as you use git</a:t>
            </a:r>
          </a:p>
        </p:txBody>
      </p:sp>
      <p:sp>
        <p:nvSpPr>
          <p:cNvPr id="89" name="Shape 89"/>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algn="l" rtl="0">
              <a:spcBef>
                <a:spcPts val="0"/>
              </a:spcBef>
              <a:buNone/>
            </a:pPr>
            <a:r>
              <a:rPr lang="en">
                <a:solidFill>
                  <a:srgbClr val="FFFFFF"/>
                </a:solidFill>
              </a:rPr>
              <a:t> </a:t>
            </a:r>
            <a:r>
              <a:rPr lang="en" sz="3000">
                <a:solidFill>
                  <a:srgbClr val="FFFFFF"/>
                </a:solidFill>
              </a:rPr>
              <a:t>Vim, Nano &amp; Emacs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Common commands:</a:t>
            </a:r>
          </a:p>
          <a:p>
            <a:pPr marL="914400" lvl="1" indent="-228600" algn="l" rtl="0">
              <a:lnSpc>
                <a:spcPct val="115000"/>
              </a:lnSpc>
              <a:spcBef>
                <a:spcPts val="0"/>
              </a:spcBef>
              <a:buClr>
                <a:schemeClr val="dk1"/>
              </a:buClr>
              <a:buChar char="○"/>
            </a:pPr>
            <a:r>
              <a:rPr lang="en">
                <a:solidFill>
                  <a:schemeClr val="dk1"/>
                </a:solidFill>
              </a:rPr>
              <a:t>i = insert</a:t>
            </a:r>
          </a:p>
          <a:p>
            <a:pPr marL="914400" lvl="1" indent="-228600" algn="l" rtl="0">
              <a:lnSpc>
                <a:spcPct val="115000"/>
              </a:lnSpc>
              <a:spcBef>
                <a:spcPts val="0"/>
              </a:spcBef>
              <a:buClr>
                <a:schemeClr val="dk1"/>
              </a:buClr>
              <a:buChar char="○"/>
            </a:pPr>
            <a:r>
              <a:rPr lang="en">
                <a:solidFill>
                  <a:schemeClr val="dk1"/>
                </a:solidFill>
              </a:rPr>
              <a:t>Escape -&gt; gets you out of input mode</a:t>
            </a:r>
          </a:p>
          <a:p>
            <a:pPr marL="914400" lvl="1" indent="-228600" algn="l" rtl="0">
              <a:lnSpc>
                <a:spcPct val="115000"/>
              </a:lnSpc>
              <a:spcBef>
                <a:spcPts val="0"/>
              </a:spcBef>
              <a:buClr>
                <a:srgbClr val="000000"/>
              </a:buClr>
              <a:buChar char="○"/>
            </a:pPr>
            <a:r>
              <a:rPr lang="en">
                <a:solidFill>
                  <a:srgbClr val="000000"/>
                </a:solidFill>
              </a:rPr>
              <a:t>:q = quit</a:t>
            </a:r>
          </a:p>
          <a:p>
            <a:pPr marL="914400" lvl="1" indent="-228600" algn="l" rtl="0">
              <a:lnSpc>
                <a:spcPct val="115000"/>
              </a:lnSpc>
              <a:spcBef>
                <a:spcPts val="0"/>
              </a:spcBef>
              <a:buClr>
                <a:srgbClr val="000000"/>
              </a:buClr>
              <a:buChar char="○"/>
            </a:pPr>
            <a:r>
              <a:rPr lang="en">
                <a:solidFill>
                  <a:srgbClr val="000000"/>
                </a:solidFill>
              </a:rPr>
              <a:t>:w = write/save</a:t>
            </a:r>
          </a:p>
          <a:p>
            <a:pPr lvl="0" algn="l" rtl="0">
              <a:lnSpc>
                <a:spcPct val="115000"/>
              </a:lnSpc>
              <a:spcBef>
                <a:spcPts val="0"/>
              </a:spcBef>
              <a:buNone/>
            </a:pPr>
            <a:endParaRPr>
              <a:solidFill>
                <a:srgbClr val="000000"/>
              </a:solidFill>
            </a:endParaRPr>
          </a:p>
        </p:txBody>
      </p:sp>
      <p:sp>
        <p:nvSpPr>
          <p:cNvPr id="95" name="Shape 95"/>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algn="l" rtl="0">
              <a:spcBef>
                <a:spcPts val="0"/>
              </a:spcBef>
              <a:buNone/>
            </a:pPr>
            <a:r>
              <a:rPr lang="en">
                <a:solidFill>
                  <a:srgbClr val="FFFFFF"/>
                </a:solidFill>
              </a:rPr>
              <a:t> </a:t>
            </a:r>
            <a:r>
              <a:rPr lang="en" sz="3000">
                <a:solidFill>
                  <a:srgbClr val="FFFFFF"/>
                </a:solidFill>
              </a:rPr>
              <a:t>Vim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Revert:</a:t>
            </a:r>
          </a:p>
          <a:p>
            <a:pPr marL="914400" lvl="1" indent="-228600" algn="l" rtl="0">
              <a:lnSpc>
                <a:spcPct val="115000"/>
              </a:lnSpc>
              <a:spcBef>
                <a:spcPts val="0"/>
              </a:spcBef>
              <a:buClr>
                <a:srgbClr val="000000"/>
              </a:buClr>
              <a:buChar char="○"/>
            </a:pPr>
            <a:r>
              <a:rPr lang="en">
                <a:solidFill>
                  <a:srgbClr val="000000"/>
                </a:solidFill>
              </a:rPr>
              <a:t>Git reset </a:t>
            </a:r>
            <a:r>
              <a:rPr lang="en" i="1">
                <a:solidFill>
                  <a:srgbClr val="000000"/>
                </a:solidFill>
              </a:rPr>
              <a:t>hash</a:t>
            </a:r>
          </a:p>
          <a:p>
            <a:pPr marL="457200" lvl="0" indent="-228600" algn="l" rtl="0">
              <a:lnSpc>
                <a:spcPct val="115000"/>
              </a:lnSpc>
              <a:spcBef>
                <a:spcPts val="0"/>
              </a:spcBef>
              <a:buClr>
                <a:srgbClr val="000000"/>
              </a:buClr>
              <a:buChar char="●"/>
            </a:pPr>
            <a:r>
              <a:rPr lang="en">
                <a:solidFill>
                  <a:srgbClr val="000000"/>
                </a:solidFill>
              </a:rPr>
              <a:t>Safely look at an old commit:</a:t>
            </a:r>
          </a:p>
          <a:p>
            <a:pPr marL="914400" lvl="1" indent="-228600" algn="l" rtl="0">
              <a:lnSpc>
                <a:spcPct val="115000"/>
              </a:lnSpc>
              <a:spcBef>
                <a:spcPts val="0"/>
              </a:spcBef>
              <a:buClr>
                <a:srgbClr val="000000"/>
              </a:buClr>
              <a:buChar char="○"/>
            </a:pPr>
            <a:r>
              <a:rPr lang="en">
                <a:solidFill>
                  <a:srgbClr val="000000"/>
                </a:solidFill>
              </a:rPr>
              <a:t>Git checkout </a:t>
            </a:r>
            <a:r>
              <a:rPr lang="en" i="1">
                <a:solidFill>
                  <a:srgbClr val="000000"/>
                </a:solidFill>
              </a:rPr>
              <a:t>hash</a:t>
            </a:r>
            <a:r>
              <a:rPr lang="en">
                <a:solidFill>
                  <a:srgbClr val="000000"/>
                </a:solidFill>
              </a:rPr>
              <a:t> </a:t>
            </a:r>
          </a:p>
        </p:txBody>
      </p:sp>
      <p:sp>
        <p:nvSpPr>
          <p:cNvPr id="101" name="Shape 101"/>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algn="l" rtl="0">
              <a:spcBef>
                <a:spcPts val="0"/>
              </a:spcBef>
              <a:buNone/>
            </a:pPr>
            <a:r>
              <a:rPr lang="en">
                <a:solidFill>
                  <a:srgbClr val="FFFFFF"/>
                </a:solidFill>
              </a:rPr>
              <a:t> </a:t>
            </a:r>
            <a:r>
              <a:rPr lang="en" sz="3000">
                <a:solidFill>
                  <a:srgbClr val="FFFFFF"/>
                </a:solidFill>
              </a:rPr>
              <a:t>How do I go back to an earlier commit?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marR="0" lvl="0" indent="-419100" algn="l" rtl="0">
              <a:lnSpc>
                <a:spcPct val="115000"/>
              </a:lnSpc>
              <a:spcBef>
                <a:spcPts val="0"/>
              </a:spcBef>
              <a:spcAft>
                <a:spcPts val="0"/>
              </a:spcAft>
              <a:buClr>
                <a:srgbClr val="000000"/>
              </a:buClr>
              <a:buSzPct val="100000"/>
              <a:buFont typeface="Arial"/>
              <a:buChar char="●"/>
            </a:pPr>
            <a:r>
              <a:rPr lang="en">
                <a:solidFill>
                  <a:srgbClr val="000000"/>
                </a:solidFill>
              </a:rPr>
              <a:t>Git reset HEAD</a:t>
            </a:r>
          </a:p>
          <a:p>
            <a:pPr marL="457200" marR="0" lvl="0" indent="-228600" algn="l" rtl="0">
              <a:lnSpc>
                <a:spcPct val="115000"/>
              </a:lnSpc>
              <a:spcBef>
                <a:spcPts val="0"/>
              </a:spcBef>
              <a:spcAft>
                <a:spcPts val="0"/>
              </a:spcAft>
              <a:buClr>
                <a:srgbClr val="000000"/>
              </a:buClr>
              <a:buChar char="●"/>
            </a:pPr>
            <a:r>
              <a:rPr lang="en">
                <a:solidFill>
                  <a:srgbClr val="000000"/>
                </a:solidFill>
              </a:rPr>
              <a:t>Git reset HEAD --hard</a:t>
            </a:r>
          </a:p>
        </p:txBody>
      </p:sp>
      <p:sp>
        <p:nvSpPr>
          <p:cNvPr id="107" name="Shape 10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algn="l" rtl="0">
              <a:spcBef>
                <a:spcPts val="0"/>
              </a:spcBef>
              <a:buNone/>
            </a:pPr>
            <a:r>
              <a:rPr lang="en">
                <a:solidFill>
                  <a:srgbClr val="FFFFFF"/>
                </a:solidFill>
              </a:rPr>
              <a:t> </a:t>
            </a:r>
            <a:r>
              <a:rPr lang="en" sz="3000">
                <a:solidFill>
                  <a:srgbClr val="FFFFFF"/>
                </a:solidFill>
              </a:rPr>
              <a:t>How do I go back to an earlier commit?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R="0" lvl="0" algn="l" rtl="0">
              <a:lnSpc>
                <a:spcPct val="115000"/>
              </a:lnSpc>
              <a:spcBef>
                <a:spcPts val="0"/>
              </a:spcBef>
              <a:spcAft>
                <a:spcPts val="0"/>
              </a:spcAft>
              <a:buNone/>
            </a:pPr>
            <a:r>
              <a:rPr lang="en">
                <a:solidFill>
                  <a:srgbClr val="000000"/>
                </a:solidFill>
              </a:rPr>
              <a:t>When you want to go back to a commit before the last one:</a:t>
            </a:r>
          </a:p>
          <a:p>
            <a:pPr marL="457200" marR="0" lvl="0" indent="-419100" algn="l" rtl="0">
              <a:lnSpc>
                <a:spcPct val="115000"/>
              </a:lnSpc>
              <a:spcBef>
                <a:spcPts val="0"/>
              </a:spcBef>
              <a:spcAft>
                <a:spcPts val="0"/>
              </a:spcAft>
              <a:buClr>
                <a:srgbClr val="000000"/>
              </a:buClr>
              <a:buSzPct val="100000"/>
              <a:buFont typeface="Arial"/>
              <a:buChar char="●"/>
            </a:pPr>
            <a:r>
              <a:rPr lang="en">
                <a:solidFill>
                  <a:srgbClr val="000000"/>
                </a:solidFill>
              </a:rPr>
              <a:t>Git reset HEAD~1 --hard</a:t>
            </a:r>
          </a:p>
          <a:p>
            <a:pPr marR="0" lvl="0" algn="l" rtl="0">
              <a:lnSpc>
                <a:spcPct val="115000"/>
              </a:lnSpc>
              <a:spcBef>
                <a:spcPts val="0"/>
              </a:spcBef>
              <a:spcAft>
                <a:spcPts val="0"/>
              </a:spcAft>
              <a:buNone/>
            </a:pPr>
            <a:endParaRPr>
              <a:solidFill>
                <a:srgbClr val="000000"/>
              </a:solidFill>
            </a:endParaRPr>
          </a:p>
        </p:txBody>
      </p:sp>
      <p:sp>
        <p:nvSpPr>
          <p:cNvPr id="113" name="Shape 113"/>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algn="l" rtl="0">
              <a:spcBef>
                <a:spcPts val="0"/>
              </a:spcBef>
              <a:buNone/>
            </a:pPr>
            <a:r>
              <a:rPr lang="en">
                <a:solidFill>
                  <a:srgbClr val="FFFFFF"/>
                </a:solidFill>
              </a:rPr>
              <a:t> </a:t>
            </a:r>
            <a:r>
              <a:rPr lang="en" sz="3000">
                <a:solidFill>
                  <a:srgbClr val="FFFFFF"/>
                </a:solidFill>
              </a:rPr>
              <a:t>How do I go back to an earlier commit?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457200" y="1175100"/>
            <a:ext cx="8229600" cy="3725700"/>
          </a:xfrm>
          <a:prstGeom prst="rect">
            <a:avLst/>
          </a:prstGeom>
        </p:spPr>
        <p:txBody>
          <a:bodyPr lIns="91425" tIns="91425" rIns="91425" bIns="91425" anchor="t" anchorCtr="0">
            <a:noAutofit/>
          </a:bodyPr>
          <a:lstStyle/>
          <a:p>
            <a:pPr lvl="0" rtl="0">
              <a:lnSpc>
                <a:spcPct val="150000"/>
              </a:lnSpc>
              <a:spcBef>
                <a:spcPts val="0"/>
              </a:spcBef>
              <a:buNone/>
            </a:pPr>
            <a:r>
              <a:rPr lang="en" sz="2400" b="1"/>
              <a:t>A Commit</a:t>
            </a:r>
          </a:p>
          <a:p>
            <a:pPr lvl="0" rtl="0">
              <a:lnSpc>
                <a:spcPct val="150000"/>
              </a:lnSpc>
              <a:spcBef>
                <a:spcPts val="0"/>
              </a:spcBef>
              <a:buNone/>
            </a:pPr>
            <a:endParaRPr sz="2400" b="1"/>
          </a:p>
          <a:p>
            <a:pPr lvl="0" rtl="0">
              <a:lnSpc>
                <a:spcPct val="150000"/>
              </a:lnSpc>
              <a:spcBef>
                <a:spcPts val="0"/>
              </a:spcBef>
              <a:buNone/>
            </a:pPr>
            <a:r>
              <a:rPr lang="en" sz="2400" b="1"/>
              <a:t>HEAD</a:t>
            </a:r>
          </a:p>
          <a:p>
            <a:pPr lvl="0" rtl="0">
              <a:lnSpc>
                <a:spcPct val="150000"/>
              </a:lnSpc>
              <a:spcBef>
                <a:spcPts val="0"/>
              </a:spcBef>
              <a:buNone/>
            </a:pPr>
            <a:endParaRPr sz="2400" b="1"/>
          </a:p>
          <a:p>
            <a:pPr lvl="0" rtl="0">
              <a:lnSpc>
                <a:spcPct val="150000"/>
              </a:lnSpc>
              <a:spcBef>
                <a:spcPts val="0"/>
              </a:spcBef>
              <a:buNone/>
            </a:pPr>
            <a:r>
              <a:rPr lang="en" sz="2400" b="1"/>
              <a:t>Branches</a:t>
            </a:r>
          </a:p>
          <a:p>
            <a:pPr lvl="0" rtl="0">
              <a:lnSpc>
                <a:spcPct val="150000"/>
              </a:lnSpc>
              <a:spcBef>
                <a:spcPts val="0"/>
              </a:spcBef>
              <a:buNone/>
            </a:pPr>
            <a:endParaRPr sz="2400">
              <a:solidFill>
                <a:srgbClr val="4E443C"/>
              </a:solidFill>
              <a:highlight>
                <a:srgbClr val="FCFCFA"/>
              </a:highlight>
            </a:endParaRPr>
          </a:p>
        </p:txBody>
      </p:sp>
      <p:sp>
        <p:nvSpPr>
          <p:cNvPr id="119" name="Shape 119"/>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Concepts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Concepts: Commits</a:t>
            </a:r>
          </a:p>
        </p:txBody>
      </p:sp>
      <p:sp>
        <p:nvSpPr>
          <p:cNvPr id="125" name="Shape 125"/>
          <p:cNvSpPr txBox="1"/>
          <p:nvPr/>
        </p:nvSpPr>
        <p:spPr>
          <a:xfrm>
            <a:off x="5082225" y="2405625"/>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126" name="Shape 126"/>
          <p:cNvSpPr txBox="1">
            <a:spLocks noGrp="1"/>
          </p:cNvSpPr>
          <p:nvPr>
            <p:ph type="body" idx="1"/>
          </p:nvPr>
        </p:nvSpPr>
        <p:spPr>
          <a:xfrm>
            <a:off x="144325" y="1137575"/>
            <a:ext cx="8229600" cy="3725700"/>
          </a:xfrm>
          <a:prstGeom prst="rect">
            <a:avLst/>
          </a:prstGeom>
        </p:spPr>
        <p:txBody>
          <a:bodyPr lIns="91425" tIns="91425" rIns="91425" bIns="91425" anchor="t" anchorCtr="0">
            <a:noAutofit/>
          </a:bodyPr>
          <a:lstStyle/>
          <a:p>
            <a:pPr lvl="0" rtl="0">
              <a:lnSpc>
                <a:spcPct val="150000"/>
              </a:lnSpc>
              <a:spcBef>
                <a:spcPts val="0"/>
              </a:spcBef>
              <a:buNone/>
            </a:pPr>
            <a:r>
              <a:rPr lang="en" sz="2400" b="1"/>
              <a:t>Commits</a:t>
            </a:r>
          </a:p>
          <a:p>
            <a:pPr lvl="0" rtl="0">
              <a:lnSpc>
                <a:spcPct val="150000"/>
              </a:lnSpc>
              <a:spcBef>
                <a:spcPts val="0"/>
              </a:spcBef>
              <a:buNone/>
            </a:pPr>
            <a:endParaRPr sz="2400" b="1"/>
          </a:p>
          <a:p>
            <a:pPr lvl="0" rtl="0">
              <a:lnSpc>
                <a:spcPct val="150000"/>
              </a:lnSpc>
              <a:spcBef>
                <a:spcPts val="0"/>
              </a:spcBef>
              <a:buNone/>
            </a:pPr>
            <a:endParaRPr sz="2400" b="1"/>
          </a:p>
          <a:p>
            <a:pPr lvl="0" rtl="0">
              <a:lnSpc>
                <a:spcPct val="150000"/>
              </a:lnSpc>
              <a:spcBef>
                <a:spcPts val="0"/>
              </a:spcBef>
              <a:buNone/>
            </a:pPr>
            <a:endParaRPr sz="2400" b="1"/>
          </a:p>
          <a:p>
            <a:pPr lvl="0" rtl="0">
              <a:lnSpc>
                <a:spcPct val="150000"/>
              </a:lnSpc>
              <a:spcBef>
                <a:spcPts val="0"/>
              </a:spcBef>
              <a:buNone/>
            </a:pPr>
            <a:endParaRPr sz="2400" b="1"/>
          </a:p>
          <a:p>
            <a:pPr lvl="0" rtl="0">
              <a:lnSpc>
                <a:spcPct val="150000"/>
              </a:lnSpc>
              <a:spcBef>
                <a:spcPts val="0"/>
              </a:spcBef>
              <a:buNone/>
            </a:pPr>
            <a:endParaRPr sz="2400">
              <a:solidFill>
                <a:srgbClr val="4E443C"/>
              </a:solidFill>
              <a:highlight>
                <a:srgbClr val="FCFCFA"/>
              </a:highlight>
            </a:endParaRPr>
          </a:p>
        </p:txBody>
      </p:sp>
      <p:sp>
        <p:nvSpPr>
          <p:cNvPr id="127" name="Shape 127"/>
          <p:cNvSpPr/>
          <p:nvPr/>
        </p:nvSpPr>
        <p:spPr>
          <a:xfrm>
            <a:off x="124766" y="1206158"/>
            <a:ext cx="2731200" cy="21213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28" name="Shape 128" descr="mbIllOG.jpg"/>
          <p:cNvPicPr preferRelativeResize="0"/>
          <p:nvPr/>
        </p:nvPicPr>
        <p:blipFill>
          <a:blip r:embed="rId3">
            <a:alphaModFix/>
          </a:blip>
          <a:stretch>
            <a:fillRect/>
          </a:stretch>
        </p:blipFill>
        <p:spPr>
          <a:xfrm>
            <a:off x="350002" y="1237282"/>
            <a:ext cx="2280725" cy="2059049"/>
          </a:xfrm>
          <a:prstGeom prst="rect">
            <a:avLst/>
          </a:prstGeom>
          <a:noFill/>
          <a:ln>
            <a:noFill/>
          </a:ln>
        </p:spPr>
      </p:pic>
      <p:sp>
        <p:nvSpPr>
          <p:cNvPr id="129" name="Shape 129"/>
          <p:cNvSpPr/>
          <p:nvPr/>
        </p:nvSpPr>
        <p:spPr>
          <a:xfrm>
            <a:off x="1261874" y="1905000"/>
            <a:ext cx="2858399" cy="21213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30" name="Shape 130" descr="mbFirst.jpg"/>
          <p:cNvPicPr preferRelativeResize="0"/>
          <p:nvPr/>
        </p:nvPicPr>
        <p:blipFill rotWithShape="1">
          <a:blip r:embed="rId4">
            <a:alphaModFix/>
          </a:blip>
          <a:srcRect l="12831" t="7577" r="12824" b="14625"/>
          <a:stretch/>
        </p:blipFill>
        <p:spPr>
          <a:xfrm>
            <a:off x="1307637" y="2027537"/>
            <a:ext cx="2731198" cy="1876224"/>
          </a:xfrm>
          <a:prstGeom prst="rect">
            <a:avLst/>
          </a:prstGeom>
          <a:noFill/>
          <a:ln>
            <a:noFill/>
          </a:ln>
        </p:spPr>
      </p:pic>
      <p:sp>
        <p:nvSpPr>
          <p:cNvPr id="131" name="Shape 131"/>
          <p:cNvSpPr/>
          <p:nvPr/>
        </p:nvSpPr>
        <p:spPr>
          <a:xfrm>
            <a:off x="3186724" y="2705400"/>
            <a:ext cx="2983500" cy="21213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32" name="Shape 132" descr="mbill2ndChange.jpg"/>
          <p:cNvPicPr preferRelativeResize="0"/>
          <p:nvPr/>
        </p:nvPicPr>
        <p:blipFill rotWithShape="1">
          <a:blip r:embed="rId5">
            <a:alphaModFix/>
          </a:blip>
          <a:srcRect l="12447" t="5322" r="11327" b="15229"/>
          <a:stretch/>
        </p:blipFill>
        <p:spPr>
          <a:xfrm>
            <a:off x="3278225" y="2736524"/>
            <a:ext cx="2800499" cy="2059050"/>
          </a:xfrm>
          <a:prstGeom prst="rect">
            <a:avLst/>
          </a:prstGeom>
          <a:noFill/>
          <a:ln>
            <a:noFill/>
          </a:ln>
        </p:spPr>
      </p:pic>
      <p:sp>
        <p:nvSpPr>
          <p:cNvPr id="133" name="Shape 133"/>
          <p:cNvSpPr txBox="1"/>
          <p:nvPr/>
        </p:nvSpPr>
        <p:spPr>
          <a:xfrm>
            <a:off x="5185100" y="1754850"/>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134" name="Shape 134"/>
          <p:cNvSpPr/>
          <p:nvPr/>
        </p:nvSpPr>
        <p:spPr>
          <a:xfrm>
            <a:off x="2855975" y="2165025"/>
            <a:ext cx="5933700" cy="1351500"/>
          </a:xfrm>
          <a:prstGeom prst="rect">
            <a:avLst/>
          </a:prstGeom>
          <a:solidFill>
            <a:srgbClr val="00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35" name="Shape 135" descr="Screen Shot 2017-05-10 at 9.14.00 PM.png"/>
          <p:cNvPicPr preferRelativeResize="0"/>
          <p:nvPr/>
        </p:nvPicPr>
        <p:blipFill rotWithShape="1">
          <a:blip r:embed="rId6">
            <a:alphaModFix/>
          </a:blip>
          <a:srcRect t="6725" r="13028"/>
          <a:stretch/>
        </p:blipFill>
        <p:spPr>
          <a:xfrm>
            <a:off x="2941912" y="2297550"/>
            <a:ext cx="5761825" cy="106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Concepts: HEAD</a:t>
            </a:r>
          </a:p>
        </p:txBody>
      </p:sp>
      <p:sp>
        <p:nvSpPr>
          <p:cNvPr id="141" name="Shape 141"/>
          <p:cNvSpPr txBox="1"/>
          <p:nvPr/>
        </p:nvSpPr>
        <p:spPr>
          <a:xfrm>
            <a:off x="5082225" y="2405625"/>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142" name="Shape 142"/>
          <p:cNvSpPr txBox="1"/>
          <p:nvPr/>
        </p:nvSpPr>
        <p:spPr>
          <a:xfrm>
            <a:off x="137650" y="2092750"/>
            <a:ext cx="1576800" cy="237900"/>
          </a:xfrm>
          <a:prstGeom prst="rect">
            <a:avLst/>
          </a:prstGeom>
          <a:noFill/>
          <a:ln>
            <a:noFill/>
          </a:ln>
        </p:spPr>
        <p:txBody>
          <a:bodyPr lIns="91425" tIns="91425" rIns="91425" bIns="91425" anchor="t" anchorCtr="0">
            <a:noAutofit/>
          </a:bodyPr>
          <a:lstStyle/>
          <a:p>
            <a:pPr lvl="0">
              <a:spcBef>
                <a:spcPts val="0"/>
              </a:spcBef>
              <a:buNone/>
            </a:pPr>
            <a:r>
              <a:rPr lang="en" sz="3600"/>
              <a:t>HEAD</a:t>
            </a:r>
          </a:p>
        </p:txBody>
      </p:sp>
      <p:sp>
        <p:nvSpPr>
          <p:cNvPr id="143" name="Shape 143"/>
          <p:cNvSpPr/>
          <p:nvPr/>
        </p:nvSpPr>
        <p:spPr>
          <a:xfrm>
            <a:off x="2355400" y="1535950"/>
            <a:ext cx="5933700" cy="1351500"/>
          </a:xfrm>
          <a:prstGeom prst="rect">
            <a:avLst/>
          </a:prstGeom>
          <a:solidFill>
            <a:srgbClr val="00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44" name="Shape 144" descr="Screen Shot 2017-05-10 at 9.14.00 PM.png"/>
          <p:cNvPicPr preferRelativeResize="0"/>
          <p:nvPr/>
        </p:nvPicPr>
        <p:blipFill rotWithShape="1">
          <a:blip r:embed="rId3">
            <a:alphaModFix/>
          </a:blip>
          <a:srcRect t="6725" r="13028"/>
          <a:stretch/>
        </p:blipFill>
        <p:spPr>
          <a:xfrm>
            <a:off x="2441337" y="1679950"/>
            <a:ext cx="5761825" cy="1063499"/>
          </a:xfrm>
          <a:prstGeom prst="rect">
            <a:avLst/>
          </a:prstGeom>
          <a:noFill/>
          <a:ln>
            <a:noFill/>
          </a:ln>
        </p:spPr>
      </p:pic>
      <p:cxnSp>
        <p:nvCxnSpPr>
          <p:cNvPr id="145" name="Shape 145"/>
          <p:cNvCxnSpPr/>
          <p:nvPr/>
        </p:nvCxnSpPr>
        <p:spPr>
          <a:xfrm rot="10800000" flipH="1">
            <a:off x="1414150" y="2052400"/>
            <a:ext cx="1089000" cy="438000"/>
          </a:xfrm>
          <a:prstGeom prst="straightConnector1">
            <a:avLst/>
          </a:prstGeom>
          <a:noFill/>
          <a:ln w="76200" cap="flat" cmpd="sng">
            <a:solidFill>
              <a:srgbClr val="1155CC"/>
            </a:solidFill>
            <a:prstDash val="solid"/>
            <a:round/>
            <a:headEnd type="none" w="lg" len="lg"/>
            <a:tailEnd type="triangl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4441275" y="2705975"/>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151" name="Shape 151"/>
          <p:cNvSpPr/>
          <p:nvPr/>
        </p:nvSpPr>
        <p:spPr>
          <a:xfrm>
            <a:off x="1714450" y="1836300"/>
            <a:ext cx="5933700" cy="1351500"/>
          </a:xfrm>
          <a:prstGeom prst="rect">
            <a:avLst/>
          </a:prstGeom>
          <a:solidFill>
            <a:srgbClr val="00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52" name="Shape 152" descr="Screen Shot 2017-05-10 at 9.14.00 PM.png"/>
          <p:cNvPicPr preferRelativeResize="0"/>
          <p:nvPr/>
        </p:nvPicPr>
        <p:blipFill rotWithShape="1">
          <a:blip r:embed="rId3">
            <a:alphaModFix/>
          </a:blip>
          <a:srcRect t="6725" r="13028"/>
          <a:stretch/>
        </p:blipFill>
        <p:spPr>
          <a:xfrm>
            <a:off x="1800387" y="1980300"/>
            <a:ext cx="5761825" cy="1063499"/>
          </a:xfrm>
          <a:prstGeom prst="rect">
            <a:avLst/>
          </a:prstGeom>
          <a:noFill/>
          <a:ln>
            <a:noFill/>
          </a:ln>
        </p:spPr>
      </p:pic>
      <p:sp>
        <p:nvSpPr>
          <p:cNvPr id="153" name="Shape 153"/>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Concepts: HEAD</a:t>
            </a:r>
          </a:p>
        </p:txBody>
      </p:sp>
      <p:sp>
        <p:nvSpPr>
          <p:cNvPr id="154" name="Shape 154"/>
          <p:cNvSpPr txBox="1"/>
          <p:nvPr/>
        </p:nvSpPr>
        <p:spPr>
          <a:xfrm>
            <a:off x="5082225" y="3081413"/>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155" name="Shape 155"/>
          <p:cNvSpPr txBox="1"/>
          <p:nvPr/>
        </p:nvSpPr>
        <p:spPr>
          <a:xfrm>
            <a:off x="137650" y="2092750"/>
            <a:ext cx="1576800" cy="237900"/>
          </a:xfrm>
          <a:prstGeom prst="rect">
            <a:avLst/>
          </a:prstGeom>
          <a:noFill/>
          <a:ln>
            <a:noFill/>
          </a:ln>
        </p:spPr>
        <p:txBody>
          <a:bodyPr lIns="91425" tIns="91425" rIns="91425" bIns="91425" anchor="t" anchorCtr="0">
            <a:noAutofit/>
          </a:bodyPr>
          <a:lstStyle/>
          <a:p>
            <a:pPr lvl="0" rtl="0">
              <a:spcBef>
                <a:spcPts val="0"/>
              </a:spcBef>
              <a:buNone/>
            </a:pPr>
            <a:endParaRPr sz="3600"/>
          </a:p>
        </p:txBody>
      </p:sp>
      <p:cxnSp>
        <p:nvCxnSpPr>
          <p:cNvPr id="156" name="Shape 156"/>
          <p:cNvCxnSpPr/>
          <p:nvPr/>
        </p:nvCxnSpPr>
        <p:spPr>
          <a:xfrm>
            <a:off x="1850427" y="2342967"/>
            <a:ext cx="3181499" cy="12600"/>
          </a:xfrm>
          <a:prstGeom prst="straightConnector1">
            <a:avLst/>
          </a:prstGeom>
          <a:noFill/>
          <a:ln w="38100" cap="flat" cmpd="sng">
            <a:solidFill>
              <a:schemeClr val="dk2"/>
            </a:solidFill>
            <a:prstDash val="solid"/>
            <a:round/>
            <a:headEnd type="none" w="lg" len="lg"/>
            <a:tailEnd type="none" w="lg" len="lg"/>
          </a:ln>
        </p:spPr>
      </p:cxnSp>
      <p:sp>
        <p:nvSpPr>
          <p:cNvPr id="157" name="Shape 157"/>
          <p:cNvSpPr txBox="1"/>
          <p:nvPr/>
        </p:nvSpPr>
        <p:spPr>
          <a:xfrm>
            <a:off x="1642950" y="1270275"/>
            <a:ext cx="7208400" cy="840900"/>
          </a:xfrm>
          <a:prstGeom prst="rect">
            <a:avLst/>
          </a:prstGeom>
          <a:noFill/>
          <a:ln>
            <a:noFill/>
          </a:ln>
        </p:spPr>
        <p:txBody>
          <a:bodyPr lIns="91425" tIns="91425" rIns="91425" bIns="91425" anchor="t" anchorCtr="0">
            <a:noAutofit/>
          </a:bodyPr>
          <a:lstStyle/>
          <a:p>
            <a:pPr lvl="0">
              <a:spcBef>
                <a:spcPts val="0"/>
              </a:spcBef>
              <a:buNone/>
            </a:pPr>
            <a:r>
              <a:rPr lang="en" sz="1800"/>
              <a:t>Git reset HEAD~1 --hard or Git reset 7bb8d4e --hard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Concepts: HEAD</a:t>
            </a:r>
          </a:p>
        </p:txBody>
      </p:sp>
      <p:sp>
        <p:nvSpPr>
          <p:cNvPr id="163" name="Shape 163"/>
          <p:cNvSpPr txBox="1"/>
          <p:nvPr/>
        </p:nvSpPr>
        <p:spPr>
          <a:xfrm>
            <a:off x="5082225" y="2405625"/>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164" name="Shape 164"/>
          <p:cNvSpPr txBox="1"/>
          <p:nvPr/>
        </p:nvSpPr>
        <p:spPr>
          <a:xfrm>
            <a:off x="137650" y="2294675"/>
            <a:ext cx="1576800" cy="237900"/>
          </a:xfrm>
          <a:prstGeom prst="rect">
            <a:avLst/>
          </a:prstGeom>
          <a:noFill/>
          <a:ln>
            <a:noFill/>
          </a:ln>
        </p:spPr>
        <p:txBody>
          <a:bodyPr lIns="91425" tIns="91425" rIns="91425" bIns="91425" anchor="t" anchorCtr="0">
            <a:noAutofit/>
          </a:bodyPr>
          <a:lstStyle/>
          <a:p>
            <a:pPr lvl="0" rtl="0">
              <a:spcBef>
                <a:spcPts val="0"/>
              </a:spcBef>
              <a:buNone/>
            </a:pPr>
            <a:r>
              <a:rPr lang="en" sz="3600"/>
              <a:t>HEAD</a:t>
            </a:r>
          </a:p>
        </p:txBody>
      </p:sp>
      <p:cxnSp>
        <p:nvCxnSpPr>
          <p:cNvPr id="165" name="Shape 165"/>
          <p:cNvCxnSpPr/>
          <p:nvPr/>
        </p:nvCxnSpPr>
        <p:spPr>
          <a:xfrm>
            <a:off x="2728187" y="2102447"/>
            <a:ext cx="3181499" cy="12600"/>
          </a:xfrm>
          <a:prstGeom prst="straightConnector1">
            <a:avLst/>
          </a:prstGeom>
          <a:noFill/>
          <a:ln w="38100" cap="flat" cmpd="sng">
            <a:solidFill>
              <a:schemeClr val="dk2"/>
            </a:solidFill>
            <a:prstDash val="solid"/>
            <a:round/>
            <a:headEnd type="none" w="lg" len="lg"/>
            <a:tailEnd type="none" w="lg" len="lg"/>
          </a:ln>
        </p:spPr>
      </p:cxnSp>
      <p:sp>
        <p:nvSpPr>
          <p:cNvPr id="166" name="Shape 166"/>
          <p:cNvSpPr/>
          <p:nvPr/>
        </p:nvSpPr>
        <p:spPr>
          <a:xfrm>
            <a:off x="2638068" y="1795797"/>
            <a:ext cx="5933700" cy="1360800"/>
          </a:xfrm>
          <a:prstGeom prst="rect">
            <a:avLst/>
          </a:prstGeom>
          <a:solidFill>
            <a:srgbClr val="00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67" name="Shape 167" descr="Screen Shot 2017-05-10 at 9.14.00 PM.png"/>
          <p:cNvPicPr preferRelativeResize="0"/>
          <p:nvPr/>
        </p:nvPicPr>
        <p:blipFill rotWithShape="1">
          <a:blip r:embed="rId3">
            <a:alphaModFix/>
          </a:blip>
          <a:srcRect t="6725" r="13028"/>
          <a:stretch/>
        </p:blipFill>
        <p:spPr>
          <a:xfrm>
            <a:off x="2724006" y="1940775"/>
            <a:ext cx="5761825" cy="1070719"/>
          </a:xfrm>
          <a:prstGeom prst="rect">
            <a:avLst/>
          </a:prstGeom>
          <a:noFill/>
          <a:ln>
            <a:noFill/>
          </a:ln>
        </p:spPr>
      </p:pic>
      <p:cxnSp>
        <p:nvCxnSpPr>
          <p:cNvPr id="168" name="Shape 168"/>
          <p:cNvCxnSpPr/>
          <p:nvPr/>
        </p:nvCxnSpPr>
        <p:spPr>
          <a:xfrm>
            <a:off x="2774045" y="2305905"/>
            <a:ext cx="3181500" cy="12600"/>
          </a:xfrm>
          <a:prstGeom prst="straightConnector1">
            <a:avLst/>
          </a:prstGeom>
          <a:noFill/>
          <a:ln w="38100" cap="flat" cmpd="sng">
            <a:solidFill>
              <a:schemeClr val="dk2"/>
            </a:solidFill>
            <a:prstDash val="solid"/>
            <a:round/>
            <a:headEnd type="none" w="lg" len="lg"/>
            <a:tailEnd type="none" w="lg" len="lg"/>
          </a:ln>
        </p:spPr>
      </p:cxnSp>
      <p:cxnSp>
        <p:nvCxnSpPr>
          <p:cNvPr id="169" name="Shape 169"/>
          <p:cNvCxnSpPr/>
          <p:nvPr/>
        </p:nvCxnSpPr>
        <p:spPr>
          <a:xfrm rot="10800000" flipH="1">
            <a:off x="1602012" y="2532587"/>
            <a:ext cx="1122000" cy="139500"/>
          </a:xfrm>
          <a:prstGeom prst="straightConnector1">
            <a:avLst/>
          </a:prstGeom>
          <a:noFill/>
          <a:ln w="76200" cap="flat" cmpd="sng">
            <a:solidFill>
              <a:srgbClr val="1155CC"/>
            </a:solidFill>
            <a:prstDash val="solid"/>
            <a:round/>
            <a:headEnd type="none" w="lg" len="lg"/>
            <a:tailEnd type="triangle" w="lg" len="lg"/>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subTitle" idx="1"/>
          </p:nvPr>
        </p:nvSpPr>
        <p:spPr>
          <a:xfrm>
            <a:off x="544475" y="1511766"/>
            <a:ext cx="7772400" cy="2743200"/>
          </a:xfrm>
          <a:prstGeom prst="rect">
            <a:avLst/>
          </a:prstGeom>
          <a:ln w="9525" cap="flat" cmpd="sng">
            <a:solidFill>
              <a:srgbClr val="B7B7B7"/>
            </a:solidFill>
            <a:prstDash val="solid"/>
            <a:round/>
            <a:headEnd type="none" w="med" len="med"/>
            <a:tailEnd type="none" w="med" len="med"/>
          </a:ln>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dirty="0">
                <a:solidFill>
                  <a:srgbClr val="000000"/>
                </a:solidFill>
              </a:rPr>
              <a:t>An overview of general commands</a:t>
            </a:r>
          </a:p>
          <a:p>
            <a:pPr marL="457200" lvl="0" indent="-228600" algn="l" rtl="0">
              <a:lnSpc>
                <a:spcPct val="115000"/>
              </a:lnSpc>
              <a:spcBef>
                <a:spcPts val="0"/>
              </a:spcBef>
              <a:buClr>
                <a:srgbClr val="000000"/>
              </a:buClr>
              <a:buChar char="●"/>
            </a:pPr>
            <a:r>
              <a:rPr lang="en" dirty="0">
                <a:solidFill>
                  <a:srgbClr val="000000"/>
                </a:solidFill>
              </a:rPr>
              <a:t>Git commands in context of using git</a:t>
            </a:r>
          </a:p>
          <a:p>
            <a:pPr marL="457200" lvl="0" indent="-228600" algn="l" rtl="0">
              <a:lnSpc>
                <a:spcPct val="115000"/>
              </a:lnSpc>
              <a:spcBef>
                <a:spcPts val="0"/>
              </a:spcBef>
              <a:buClr>
                <a:srgbClr val="000000"/>
              </a:buClr>
              <a:buChar char="●"/>
            </a:pPr>
            <a:r>
              <a:rPr lang="en" dirty="0">
                <a:solidFill>
                  <a:srgbClr val="000000"/>
                </a:solidFill>
              </a:rPr>
              <a:t>How do I undo something?</a:t>
            </a:r>
          </a:p>
          <a:p>
            <a:pPr marL="457200" lvl="0" indent="-228600" algn="l" rtl="0">
              <a:lnSpc>
                <a:spcPct val="115000"/>
              </a:lnSpc>
              <a:spcBef>
                <a:spcPts val="0"/>
              </a:spcBef>
              <a:buClr>
                <a:schemeClr val="dk1"/>
              </a:buClr>
              <a:buChar char="●"/>
            </a:pPr>
            <a:r>
              <a:rPr lang="en" dirty="0">
                <a:solidFill>
                  <a:schemeClr val="dk1"/>
                </a:solidFill>
              </a:rPr>
              <a:t>Git concepts: commit, HEAD, branch</a:t>
            </a:r>
          </a:p>
          <a:p>
            <a:pPr marL="457200" lvl="0" indent="-228600" algn="l" rtl="0">
              <a:lnSpc>
                <a:spcPct val="115000"/>
              </a:lnSpc>
              <a:spcBef>
                <a:spcPts val="0"/>
              </a:spcBef>
              <a:buClr>
                <a:srgbClr val="000000"/>
              </a:buClr>
              <a:buChar char="●"/>
            </a:pPr>
            <a:r>
              <a:rPr lang="en" dirty="0">
                <a:solidFill>
                  <a:srgbClr val="000000"/>
                </a:solidFill>
              </a:rPr>
              <a:t>Gitignore </a:t>
            </a:r>
            <a:r>
              <a:rPr lang="en" sz="1200" dirty="0">
                <a:solidFill>
                  <a:srgbClr val="000000"/>
                </a:solidFill>
              </a:rPr>
              <a:t>(</a:t>
            </a:r>
            <a:r>
              <a:rPr lang="en" sz="1200" i="1" dirty="0">
                <a:solidFill>
                  <a:srgbClr val="000000"/>
                </a:solidFill>
              </a:rPr>
              <a:t>post-class note: we did not get to this in this class</a:t>
            </a:r>
            <a:r>
              <a:rPr lang="en" sz="1200" dirty="0">
                <a:solidFill>
                  <a:srgbClr val="000000"/>
                </a:solidFill>
              </a:rPr>
              <a:t>)</a:t>
            </a:r>
          </a:p>
          <a:p>
            <a:pPr lvl="0" algn="l" rtl="0">
              <a:lnSpc>
                <a:spcPct val="115000"/>
              </a:lnSpc>
              <a:spcBef>
                <a:spcPts val="0"/>
              </a:spcBef>
              <a:buNone/>
            </a:pPr>
            <a:endParaRPr b="1" dirty="0">
              <a:solidFill>
                <a:srgbClr val="000000"/>
              </a:solidFill>
            </a:endParaRPr>
          </a:p>
        </p:txBody>
      </p:sp>
      <p:sp>
        <p:nvSpPr>
          <p:cNvPr id="41" name="Shape 41"/>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Working with git on your computer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Concepts: Branches</a:t>
            </a:r>
          </a:p>
        </p:txBody>
      </p:sp>
      <p:sp>
        <p:nvSpPr>
          <p:cNvPr id="175" name="Shape 175"/>
          <p:cNvSpPr txBox="1"/>
          <p:nvPr/>
        </p:nvSpPr>
        <p:spPr>
          <a:xfrm>
            <a:off x="5082225" y="1007700"/>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cxnSp>
        <p:nvCxnSpPr>
          <p:cNvPr id="176" name="Shape 176"/>
          <p:cNvCxnSpPr/>
          <p:nvPr/>
        </p:nvCxnSpPr>
        <p:spPr>
          <a:xfrm>
            <a:off x="2728187" y="2102447"/>
            <a:ext cx="3181499" cy="12600"/>
          </a:xfrm>
          <a:prstGeom prst="straightConnector1">
            <a:avLst/>
          </a:prstGeom>
          <a:noFill/>
          <a:ln w="38100" cap="flat" cmpd="sng">
            <a:solidFill>
              <a:schemeClr val="dk2"/>
            </a:solidFill>
            <a:prstDash val="solid"/>
            <a:round/>
            <a:headEnd type="none" w="lg" len="lg"/>
            <a:tailEnd type="none" w="lg" len="lg"/>
          </a:ln>
        </p:spPr>
      </p:cxnSp>
      <p:sp>
        <p:nvSpPr>
          <p:cNvPr id="177" name="Shape 177"/>
          <p:cNvSpPr/>
          <p:nvPr/>
        </p:nvSpPr>
        <p:spPr>
          <a:xfrm>
            <a:off x="1812105" y="1795797"/>
            <a:ext cx="5933699" cy="1360800"/>
          </a:xfrm>
          <a:prstGeom prst="rect">
            <a:avLst/>
          </a:prstGeom>
          <a:solidFill>
            <a:srgbClr val="00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78" name="Shape 178" descr="Screen Shot 2017-05-10 at 9.14.00 PM.png"/>
          <p:cNvPicPr preferRelativeResize="0"/>
          <p:nvPr/>
        </p:nvPicPr>
        <p:blipFill rotWithShape="1">
          <a:blip r:embed="rId3">
            <a:alphaModFix/>
          </a:blip>
          <a:srcRect t="6725" r="13028"/>
          <a:stretch/>
        </p:blipFill>
        <p:spPr>
          <a:xfrm>
            <a:off x="1898043" y="1940775"/>
            <a:ext cx="5761825" cy="1070719"/>
          </a:xfrm>
          <a:prstGeom prst="rect">
            <a:avLst/>
          </a:prstGeom>
          <a:noFill/>
          <a:ln>
            <a:noFill/>
          </a:ln>
        </p:spPr>
      </p:pic>
      <p:sp>
        <p:nvSpPr>
          <p:cNvPr id="179" name="Shape 179"/>
          <p:cNvSpPr txBox="1"/>
          <p:nvPr/>
        </p:nvSpPr>
        <p:spPr>
          <a:xfrm>
            <a:off x="2440350" y="3604200"/>
            <a:ext cx="4380000" cy="1063500"/>
          </a:xfrm>
          <a:prstGeom prst="rect">
            <a:avLst/>
          </a:prstGeom>
          <a:noFill/>
          <a:ln>
            <a:noFill/>
          </a:ln>
        </p:spPr>
        <p:txBody>
          <a:bodyPr lIns="91425" tIns="91425" rIns="91425" bIns="91425" anchor="t" anchorCtr="0">
            <a:noAutofit/>
          </a:bodyPr>
          <a:lstStyle/>
          <a:p>
            <a:pPr lvl="0">
              <a:spcBef>
                <a:spcPts val="0"/>
              </a:spcBef>
              <a:buNone/>
            </a:pPr>
            <a:r>
              <a:rPr lang="en" sz="1800"/>
              <a:t>We start with a default branch: master.</a:t>
            </a:r>
            <a:r>
              <a:rPr lang="en"/>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Concepts: Branches</a:t>
            </a:r>
          </a:p>
        </p:txBody>
      </p:sp>
      <p:sp>
        <p:nvSpPr>
          <p:cNvPr id="185" name="Shape 185"/>
          <p:cNvSpPr txBox="1"/>
          <p:nvPr/>
        </p:nvSpPr>
        <p:spPr>
          <a:xfrm>
            <a:off x="5082225" y="920097"/>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186" name="Shape 186"/>
          <p:cNvSpPr/>
          <p:nvPr/>
        </p:nvSpPr>
        <p:spPr>
          <a:xfrm>
            <a:off x="172700" y="1714497"/>
            <a:ext cx="3844500" cy="851100"/>
          </a:xfrm>
          <a:prstGeom prst="rect">
            <a:avLst/>
          </a:prstGeom>
          <a:solidFill>
            <a:srgbClr val="00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87" name="Shape 187" descr="Screen Shot 2017-05-10 at 9.14.00 PM.png"/>
          <p:cNvPicPr preferRelativeResize="0"/>
          <p:nvPr/>
        </p:nvPicPr>
        <p:blipFill rotWithShape="1">
          <a:blip r:embed="rId3">
            <a:alphaModFix/>
          </a:blip>
          <a:srcRect t="6725" r="13028"/>
          <a:stretch/>
        </p:blipFill>
        <p:spPr>
          <a:xfrm>
            <a:off x="228379" y="1805161"/>
            <a:ext cx="3733137" cy="669593"/>
          </a:xfrm>
          <a:prstGeom prst="rect">
            <a:avLst/>
          </a:prstGeom>
          <a:noFill/>
          <a:ln>
            <a:noFill/>
          </a:ln>
        </p:spPr>
      </p:pic>
      <p:sp>
        <p:nvSpPr>
          <p:cNvPr id="188" name="Shape 188"/>
          <p:cNvSpPr/>
          <p:nvPr/>
        </p:nvSpPr>
        <p:spPr>
          <a:xfrm>
            <a:off x="4667650" y="1714410"/>
            <a:ext cx="3844500" cy="851100"/>
          </a:xfrm>
          <a:prstGeom prst="rect">
            <a:avLst/>
          </a:prstGeom>
          <a:solidFill>
            <a:srgbClr val="99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89" name="Shape 189" descr="Screen Shot 2017-05-10 at 9.14.00 PM.png"/>
          <p:cNvPicPr preferRelativeResize="0"/>
          <p:nvPr/>
        </p:nvPicPr>
        <p:blipFill rotWithShape="1">
          <a:blip r:embed="rId3">
            <a:alphaModFix/>
          </a:blip>
          <a:srcRect t="6725" r="13028"/>
          <a:stretch/>
        </p:blipFill>
        <p:spPr>
          <a:xfrm>
            <a:off x="4723329" y="1805074"/>
            <a:ext cx="3733137" cy="669593"/>
          </a:xfrm>
          <a:prstGeom prst="rect">
            <a:avLst/>
          </a:prstGeom>
          <a:noFill/>
          <a:ln>
            <a:noFill/>
          </a:ln>
        </p:spPr>
      </p:pic>
      <p:sp>
        <p:nvSpPr>
          <p:cNvPr id="190" name="Shape 190"/>
          <p:cNvSpPr txBox="1"/>
          <p:nvPr/>
        </p:nvSpPr>
        <p:spPr>
          <a:xfrm>
            <a:off x="228375" y="1389122"/>
            <a:ext cx="2227500" cy="237900"/>
          </a:xfrm>
          <a:prstGeom prst="rect">
            <a:avLst/>
          </a:prstGeom>
          <a:noFill/>
          <a:ln>
            <a:noFill/>
          </a:ln>
        </p:spPr>
        <p:txBody>
          <a:bodyPr lIns="91425" tIns="91425" rIns="91425" bIns="91425" anchor="t" anchorCtr="0">
            <a:noAutofit/>
          </a:bodyPr>
          <a:lstStyle/>
          <a:p>
            <a:pPr lvl="0">
              <a:spcBef>
                <a:spcPts val="0"/>
              </a:spcBef>
              <a:buNone/>
            </a:pPr>
            <a:r>
              <a:rPr lang="en"/>
              <a:t>Master branch </a:t>
            </a:r>
          </a:p>
        </p:txBody>
      </p:sp>
      <p:sp>
        <p:nvSpPr>
          <p:cNvPr id="191" name="Shape 191"/>
          <p:cNvSpPr txBox="1"/>
          <p:nvPr/>
        </p:nvSpPr>
        <p:spPr>
          <a:xfrm>
            <a:off x="4785925" y="1389122"/>
            <a:ext cx="3035700" cy="237900"/>
          </a:xfrm>
          <a:prstGeom prst="rect">
            <a:avLst/>
          </a:prstGeom>
          <a:noFill/>
          <a:ln>
            <a:noFill/>
          </a:ln>
        </p:spPr>
        <p:txBody>
          <a:bodyPr lIns="91425" tIns="91425" rIns="91425" bIns="91425" anchor="t" anchorCtr="0">
            <a:noAutofit/>
          </a:bodyPr>
          <a:lstStyle/>
          <a:p>
            <a:pPr lvl="0" rtl="0">
              <a:spcBef>
                <a:spcPts val="0"/>
              </a:spcBef>
              <a:buNone/>
            </a:pPr>
            <a:r>
              <a:rPr lang="en"/>
              <a:t>New branch: another_moby_dick </a:t>
            </a:r>
          </a:p>
        </p:txBody>
      </p:sp>
      <p:sp>
        <p:nvSpPr>
          <p:cNvPr id="192" name="Shape 192"/>
          <p:cNvSpPr txBox="1"/>
          <p:nvPr/>
        </p:nvSpPr>
        <p:spPr>
          <a:xfrm>
            <a:off x="2753200" y="3253800"/>
            <a:ext cx="4079700" cy="951000"/>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 sz="1800" b="1">
                <a:solidFill>
                  <a:schemeClr val="dk1"/>
                </a:solidFill>
              </a:rPr>
              <a:t>Git branch</a:t>
            </a:r>
            <a:r>
              <a:rPr lang="en" sz="1800">
                <a:solidFill>
                  <a:schemeClr val="dk1"/>
                </a:solidFill>
              </a:rPr>
              <a:t> another_moby_dick</a:t>
            </a:r>
          </a:p>
          <a:p>
            <a:pPr lvl="0">
              <a:spcBef>
                <a:spcPts val="0"/>
              </a:spcBef>
              <a:buClr>
                <a:schemeClr val="dk1"/>
              </a:buClr>
              <a:buSzPct val="61111"/>
              <a:buFont typeface="Arial"/>
              <a:buNone/>
            </a:pPr>
            <a:r>
              <a:rPr lang="en" sz="1800" b="1">
                <a:solidFill>
                  <a:schemeClr val="dk1"/>
                </a:solidFill>
              </a:rPr>
              <a:t>Git checkout</a:t>
            </a:r>
            <a:r>
              <a:rPr lang="en" sz="1800">
                <a:solidFill>
                  <a:schemeClr val="dk1"/>
                </a:solidFill>
              </a:rPr>
              <a:t> another_moby_dick</a:t>
            </a:r>
          </a:p>
          <a:p>
            <a:pPr marL="1371600" lvl="0" indent="457200" algn="l">
              <a:spcBef>
                <a:spcPts val="0"/>
              </a:spcBef>
              <a:buNone/>
            </a:pPr>
            <a:r>
              <a:rPr lang="en" sz="1800"/>
              <a:t>OR</a:t>
            </a:r>
          </a:p>
          <a:p>
            <a:pPr lvl="0">
              <a:spcBef>
                <a:spcPts val="0"/>
              </a:spcBef>
              <a:buNone/>
            </a:pPr>
            <a:r>
              <a:rPr lang="en" sz="1800" b="1">
                <a:solidFill>
                  <a:schemeClr val="dk1"/>
                </a:solidFill>
              </a:rPr>
              <a:t>Git checkout -b</a:t>
            </a:r>
            <a:r>
              <a:rPr lang="en" sz="1800">
                <a:solidFill>
                  <a:schemeClr val="dk1"/>
                </a:solidFill>
              </a:rPr>
              <a:t> another_moby_dick</a:t>
            </a:r>
            <a:r>
              <a:rPr lang="en" sz="1800"/>
              <a:t/>
            </a:r>
            <a:br>
              <a:rPr lang="en" sz="1800"/>
            </a:br>
            <a:endParaRPr lang="e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Concepts: Branches</a:t>
            </a:r>
          </a:p>
        </p:txBody>
      </p:sp>
      <p:sp>
        <p:nvSpPr>
          <p:cNvPr id="198" name="Shape 198"/>
          <p:cNvSpPr txBox="1"/>
          <p:nvPr/>
        </p:nvSpPr>
        <p:spPr>
          <a:xfrm>
            <a:off x="5082225" y="1007700"/>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199" name="Shape 199"/>
          <p:cNvSpPr/>
          <p:nvPr/>
        </p:nvSpPr>
        <p:spPr>
          <a:xfrm>
            <a:off x="172700" y="1802099"/>
            <a:ext cx="3844500" cy="851100"/>
          </a:xfrm>
          <a:prstGeom prst="rect">
            <a:avLst/>
          </a:prstGeom>
          <a:solidFill>
            <a:srgbClr val="00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00" name="Shape 200" descr="Screen Shot 2017-05-10 at 9.14.00 PM.png"/>
          <p:cNvPicPr preferRelativeResize="0"/>
          <p:nvPr/>
        </p:nvPicPr>
        <p:blipFill rotWithShape="1">
          <a:blip r:embed="rId3">
            <a:alphaModFix/>
          </a:blip>
          <a:srcRect t="6725" r="13028"/>
          <a:stretch/>
        </p:blipFill>
        <p:spPr>
          <a:xfrm>
            <a:off x="228379" y="1892764"/>
            <a:ext cx="3733137" cy="669593"/>
          </a:xfrm>
          <a:prstGeom prst="rect">
            <a:avLst/>
          </a:prstGeom>
          <a:noFill/>
          <a:ln>
            <a:noFill/>
          </a:ln>
        </p:spPr>
      </p:pic>
      <p:sp>
        <p:nvSpPr>
          <p:cNvPr id="201" name="Shape 201"/>
          <p:cNvSpPr/>
          <p:nvPr/>
        </p:nvSpPr>
        <p:spPr>
          <a:xfrm>
            <a:off x="4667650" y="1801999"/>
            <a:ext cx="3844500" cy="963600"/>
          </a:xfrm>
          <a:prstGeom prst="rect">
            <a:avLst/>
          </a:prstGeom>
          <a:solidFill>
            <a:srgbClr val="98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txBox="1"/>
          <p:nvPr/>
        </p:nvSpPr>
        <p:spPr>
          <a:xfrm>
            <a:off x="228375" y="1476725"/>
            <a:ext cx="2227500" cy="237900"/>
          </a:xfrm>
          <a:prstGeom prst="rect">
            <a:avLst/>
          </a:prstGeom>
          <a:noFill/>
          <a:ln>
            <a:noFill/>
          </a:ln>
        </p:spPr>
        <p:txBody>
          <a:bodyPr lIns="91425" tIns="91425" rIns="91425" bIns="91425" anchor="t" anchorCtr="0">
            <a:noAutofit/>
          </a:bodyPr>
          <a:lstStyle/>
          <a:p>
            <a:pPr lvl="0" rtl="0">
              <a:spcBef>
                <a:spcPts val="0"/>
              </a:spcBef>
              <a:buNone/>
            </a:pPr>
            <a:r>
              <a:rPr lang="en"/>
              <a:t>Master branch </a:t>
            </a:r>
          </a:p>
        </p:txBody>
      </p:sp>
      <p:sp>
        <p:nvSpPr>
          <p:cNvPr id="203" name="Shape 203"/>
          <p:cNvSpPr txBox="1"/>
          <p:nvPr/>
        </p:nvSpPr>
        <p:spPr>
          <a:xfrm>
            <a:off x="4785925" y="1476725"/>
            <a:ext cx="3035700" cy="237900"/>
          </a:xfrm>
          <a:prstGeom prst="rect">
            <a:avLst/>
          </a:prstGeom>
          <a:noFill/>
          <a:ln>
            <a:noFill/>
          </a:ln>
        </p:spPr>
        <p:txBody>
          <a:bodyPr lIns="91425" tIns="91425" rIns="91425" bIns="91425" anchor="t" anchorCtr="0">
            <a:noAutofit/>
          </a:bodyPr>
          <a:lstStyle/>
          <a:p>
            <a:pPr lvl="0" rtl="0">
              <a:spcBef>
                <a:spcPts val="0"/>
              </a:spcBef>
              <a:buNone/>
            </a:pPr>
            <a:r>
              <a:rPr lang="en"/>
              <a:t>New branch: another_moby_dick </a:t>
            </a:r>
          </a:p>
        </p:txBody>
      </p:sp>
      <p:pic>
        <p:nvPicPr>
          <p:cNvPr id="204" name="Shape 204" descr="Screen Shot 2017-05-10 at 9.28.35 PM.png"/>
          <p:cNvPicPr preferRelativeResize="0"/>
          <p:nvPr/>
        </p:nvPicPr>
        <p:blipFill>
          <a:blip r:embed="rId4">
            <a:alphaModFix/>
          </a:blip>
          <a:stretch>
            <a:fillRect/>
          </a:stretch>
        </p:blipFill>
        <p:spPr>
          <a:xfrm>
            <a:off x="4723324" y="1888616"/>
            <a:ext cx="3733150" cy="7901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Concepts: Branches</a:t>
            </a:r>
          </a:p>
        </p:txBody>
      </p:sp>
      <p:sp>
        <p:nvSpPr>
          <p:cNvPr id="210" name="Shape 210"/>
          <p:cNvSpPr txBox="1"/>
          <p:nvPr/>
        </p:nvSpPr>
        <p:spPr>
          <a:xfrm>
            <a:off x="5082225" y="1007700"/>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211" name="Shape 211"/>
          <p:cNvSpPr/>
          <p:nvPr/>
        </p:nvSpPr>
        <p:spPr>
          <a:xfrm>
            <a:off x="172700" y="1802099"/>
            <a:ext cx="3844500" cy="851100"/>
          </a:xfrm>
          <a:prstGeom prst="rect">
            <a:avLst/>
          </a:prstGeom>
          <a:solidFill>
            <a:srgbClr val="00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12" name="Shape 212" descr="Screen Shot 2017-05-10 at 9.14.00 PM.png"/>
          <p:cNvPicPr preferRelativeResize="0"/>
          <p:nvPr/>
        </p:nvPicPr>
        <p:blipFill rotWithShape="1">
          <a:blip r:embed="rId3">
            <a:alphaModFix/>
          </a:blip>
          <a:srcRect t="6725" r="13028"/>
          <a:stretch/>
        </p:blipFill>
        <p:spPr>
          <a:xfrm>
            <a:off x="228379" y="1892764"/>
            <a:ext cx="3733137" cy="669593"/>
          </a:xfrm>
          <a:prstGeom prst="rect">
            <a:avLst/>
          </a:prstGeom>
          <a:noFill/>
          <a:ln>
            <a:noFill/>
          </a:ln>
        </p:spPr>
      </p:pic>
      <p:sp>
        <p:nvSpPr>
          <p:cNvPr id="213" name="Shape 213"/>
          <p:cNvSpPr/>
          <p:nvPr/>
        </p:nvSpPr>
        <p:spPr>
          <a:xfrm>
            <a:off x="4779000" y="1802000"/>
            <a:ext cx="3733200" cy="1063500"/>
          </a:xfrm>
          <a:prstGeom prst="rect">
            <a:avLst/>
          </a:prstGeom>
          <a:solidFill>
            <a:srgbClr val="98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4" name="Shape 214"/>
          <p:cNvSpPr txBox="1"/>
          <p:nvPr/>
        </p:nvSpPr>
        <p:spPr>
          <a:xfrm>
            <a:off x="228375" y="1476725"/>
            <a:ext cx="2227500" cy="237900"/>
          </a:xfrm>
          <a:prstGeom prst="rect">
            <a:avLst/>
          </a:prstGeom>
          <a:noFill/>
          <a:ln>
            <a:noFill/>
          </a:ln>
        </p:spPr>
        <p:txBody>
          <a:bodyPr lIns="91425" tIns="91425" rIns="91425" bIns="91425" anchor="t" anchorCtr="0">
            <a:noAutofit/>
          </a:bodyPr>
          <a:lstStyle/>
          <a:p>
            <a:pPr lvl="0" rtl="0">
              <a:spcBef>
                <a:spcPts val="0"/>
              </a:spcBef>
              <a:buNone/>
            </a:pPr>
            <a:r>
              <a:rPr lang="en"/>
              <a:t>Master branch </a:t>
            </a:r>
          </a:p>
        </p:txBody>
      </p:sp>
      <p:sp>
        <p:nvSpPr>
          <p:cNvPr id="215" name="Shape 215"/>
          <p:cNvSpPr txBox="1"/>
          <p:nvPr/>
        </p:nvSpPr>
        <p:spPr>
          <a:xfrm>
            <a:off x="4785925" y="1476725"/>
            <a:ext cx="3035700" cy="237900"/>
          </a:xfrm>
          <a:prstGeom prst="rect">
            <a:avLst/>
          </a:prstGeom>
          <a:noFill/>
          <a:ln>
            <a:noFill/>
          </a:ln>
        </p:spPr>
        <p:txBody>
          <a:bodyPr lIns="91425" tIns="91425" rIns="91425" bIns="91425" anchor="t" anchorCtr="0">
            <a:noAutofit/>
          </a:bodyPr>
          <a:lstStyle/>
          <a:p>
            <a:pPr lvl="0" rtl="0">
              <a:spcBef>
                <a:spcPts val="0"/>
              </a:spcBef>
              <a:buNone/>
            </a:pPr>
            <a:r>
              <a:rPr lang="en"/>
              <a:t>New branch: another_moby_dick </a:t>
            </a:r>
          </a:p>
        </p:txBody>
      </p:sp>
      <p:pic>
        <p:nvPicPr>
          <p:cNvPr id="216" name="Shape 216" descr="Screen Shot 2017-05-10 at 9.32.42 PM.png"/>
          <p:cNvPicPr preferRelativeResize="0"/>
          <p:nvPr/>
        </p:nvPicPr>
        <p:blipFill rotWithShape="1">
          <a:blip r:embed="rId4">
            <a:alphaModFix/>
          </a:blip>
          <a:srcRect r="5838"/>
          <a:stretch/>
        </p:blipFill>
        <p:spPr>
          <a:xfrm>
            <a:off x="4859308" y="1852058"/>
            <a:ext cx="3561300" cy="963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Concepts: Branches</a:t>
            </a:r>
          </a:p>
        </p:txBody>
      </p:sp>
      <p:sp>
        <p:nvSpPr>
          <p:cNvPr id="222" name="Shape 222"/>
          <p:cNvSpPr txBox="1"/>
          <p:nvPr/>
        </p:nvSpPr>
        <p:spPr>
          <a:xfrm>
            <a:off x="5082225" y="1483254"/>
            <a:ext cx="2412300" cy="2148900"/>
          </a:xfrm>
          <a:prstGeom prst="rect">
            <a:avLst/>
          </a:prstGeom>
          <a:noFill/>
          <a:ln>
            <a:noFill/>
          </a:ln>
        </p:spPr>
        <p:txBody>
          <a:bodyPr lIns="91425" tIns="91425" rIns="91425" bIns="91425" anchor="t" anchorCtr="0">
            <a:noAutofit/>
          </a:bodyPr>
          <a:lstStyle/>
          <a:p>
            <a:pPr lvl="0" rtl="0">
              <a:spcBef>
                <a:spcPts val="0"/>
              </a:spcBef>
              <a:buNone/>
            </a:pPr>
            <a:endParaRPr sz="1800"/>
          </a:p>
        </p:txBody>
      </p:sp>
      <p:sp>
        <p:nvSpPr>
          <p:cNvPr id="223" name="Shape 223"/>
          <p:cNvSpPr/>
          <p:nvPr/>
        </p:nvSpPr>
        <p:spPr>
          <a:xfrm>
            <a:off x="172700" y="2277654"/>
            <a:ext cx="3844500" cy="851100"/>
          </a:xfrm>
          <a:prstGeom prst="rect">
            <a:avLst/>
          </a:prstGeom>
          <a:solidFill>
            <a:srgbClr val="0000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24" name="Shape 224" descr="Screen Shot 2017-05-10 at 9.14.00 PM.png"/>
          <p:cNvPicPr preferRelativeResize="0"/>
          <p:nvPr/>
        </p:nvPicPr>
        <p:blipFill rotWithShape="1">
          <a:blip r:embed="rId3">
            <a:alphaModFix/>
          </a:blip>
          <a:srcRect t="6725" r="13028"/>
          <a:stretch/>
        </p:blipFill>
        <p:spPr>
          <a:xfrm>
            <a:off x="228379" y="2368318"/>
            <a:ext cx="3733137" cy="669593"/>
          </a:xfrm>
          <a:prstGeom prst="rect">
            <a:avLst/>
          </a:prstGeom>
          <a:noFill/>
          <a:ln>
            <a:noFill/>
          </a:ln>
        </p:spPr>
      </p:pic>
      <p:sp>
        <p:nvSpPr>
          <p:cNvPr id="225" name="Shape 225"/>
          <p:cNvSpPr/>
          <p:nvPr/>
        </p:nvSpPr>
        <p:spPr>
          <a:xfrm>
            <a:off x="4779000" y="2277554"/>
            <a:ext cx="3524400" cy="575700"/>
          </a:xfrm>
          <a:prstGeom prst="rect">
            <a:avLst/>
          </a:prstGeom>
          <a:solidFill>
            <a:srgbClr val="FF9900"/>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26" name="Shape 226"/>
          <p:cNvSpPr txBox="1"/>
          <p:nvPr/>
        </p:nvSpPr>
        <p:spPr>
          <a:xfrm>
            <a:off x="228375" y="1952279"/>
            <a:ext cx="2227500" cy="237900"/>
          </a:xfrm>
          <a:prstGeom prst="rect">
            <a:avLst/>
          </a:prstGeom>
          <a:noFill/>
          <a:ln>
            <a:noFill/>
          </a:ln>
        </p:spPr>
        <p:txBody>
          <a:bodyPr lIns="91425" tIns="91425" rIns="91425" bIns="91425" anchor="t" anchorCtr="0">
            <a:noAutofit/>
          </a:bodyPr>
          <a:lstStyle/>
          <a:p>
            <a:pPr lvl="0" rtl="0">
              <a:spcBef>
                <a:spcPts val="0"/>
              </a:spcBef>
              <a:buNone/>
            </a:pPr>
            <a:r>
              <a:rPr lang="en"/>
              <a:t>Master branch </a:t>
            </a:r>
          </a:p>
        </p:txBody>
      </p:sp>
      <p:sp>
        <p:nvSpPr>
          <p:cNvPr id="227" name="Shape 227"/>
          <p:cNvSpPr txBox="1"/>
          <p:nvPr/>
        </p:nvSpPr>
        <p:spPr>
          <a:xfrm>
            <a:off x="4785925" y="1952279"/>
            <a:ext cx="3035700" cy="237900"/>
          </a:xfrm>
          <a:prstGeom prst="rect">
            <a:avLst/>
          </a:prstGeom>
          <a:noFill/>
          <a:ln>
            <a:noFill/>
          </a:ln>
        </p:spPr>
        <p:txBody>
          <a:bodyPr lIns="91425" tIns="91425" rIns="91425" bIns="91425" anchor="t" anchorCtr="0">
            <a:noAutofit/>
          </a:bodyPr>
          <a:lstStyle/>
          <a:p>
            <a:pPr lvl="0" rtl="0">
              <a:spcBef>
                <a:spcPts val="0"/>
              </a:spcBef>
              <a:buNone/>
            </a:pPr>
            <a:r>
              <a:rPr lang="en"/>
              <a:t>New branch: earlier_version</a:t>
            </a:r>
          </a:p>
        </p:txBody>
      </p:sp>
      <p:pic>
        <p:nvPicPr>
          <p:cNvPr id="228" name="Shape 228" descr="Screen Shot 2017-05-10 at 11.31.43 PM.png"/>
          <p:cNvPicPr preferRelativeResize="0"/>
          <p:nvPr/>
        </p:nvPicPr>
        <p:blipFill rotWithShape="1">
          <a:blip r:embed="rId4">
            <a:alphaModFix/>
          </a:blip>
          <a:srcRect r="23147"/>
          <a:stretch/>
        </p:blipFill>
        <p:spPr>
          <a:xfrm>
            <a:off x="4873525" y="2392504"/>
            <a:ext cx="3311024" cy="346074"/>
          </a:xfrm>
          <a:prstGeom prst="rect">
            <a:avLst/>
          </a:prstGeom>
          <a:noFill/>
          <a:ln>
            <a:noFill/>
          </a:ln>
        </p:spPr>
      </p:pic>
      <p:sp>
        <p:nvSpPr>
          <p:cNvPr id="229" name="Shape 229"/>
          <p:cNvSpPr txBox="1"/>
          <p:nvPr/>
        </p:nvSpPr>
        <p:spPr>
          <a:xfrm>
            <a:off x="2552975" y="3416479"/>
            <a:ext cx="5018400" cy="1414200"/>
          </a:xfrm>
          <a:prstGeom prst="rect">
            <a:avLst/>
          </a:prstGeom>
          <a:noFill/>
          <a:ln>
            <a:noFill/>
          </a:ln>
        </p:spPr>
        <p:txBody>
          <a:bodyPr lIns="91425" tIns="91425" rIns="91425" bIns="91425" anchor="ctr" anchorCtr="0">
            <a:noAutofit/>
          </a:bodyPr>
          <a:lstStyle/>
          <a:p>
            <a:pPr lvl="0">
              <a:spcBef>
                <a:spcPts val="0"/>
              </a:spcBef>
              <a:buNone/>
            </a:pPr>
            <a:r>
              <a:rPr lang="en" sz="1800" b="1">
                <a:solidFill>
                  <a:schemeClr val="dk1"/>
                </a:solidFill>
              </a:rPr>
              <a:t>Git checkout -b</a:t>
            </a:r>
            <a:r>
              <a:rPr lang="en" sz="1800">
                <a:solidFill>
                  <a:schemeClr val="dk1"/>
                </a:solidFill>
              </a:rPr>
              <a:t> earlier_version</a:t>
            </a:r>
          </a:p>
          <a:p>
            <a:pPr lvl="0" rtl="0">
              <a:spcBef>
                <a:spcPts val="0"/>
              </a:spcBef>
              <a:buNone/>
            </a:pPr>
            <a:r>
              <a:rPr lang="en" sz="1800" b="1">
                <a:solidFill>
                  <a:schemeClr val="dk1"/>
                </a:solidFill>
              </a:rPr>
              <a:t>Git reset</a:t>
            </a:r>
            <a:r>
              <a:rPr lang="en" sz="1800">
                <a:solidFill>
                  <a:schemeClr val="dk1"/>
                </a:solidFill>
              </a:rPr>
              <a:t> a475f1f </a:t>
            </a:r>
            <a:r>
              <a:rPr lang="en" sz="1800" b="1">
                <a:solidFill>
                  <a:schemeClr val="dk1"/>
                </a:solidFill>
              </a:rPr>
              <a:t>--hard</a:t>
            </a:r>
            <a:r>
              <a:rPr lang="en" sz="1800">
                <a:solidFill>
                  <a:schemeClr val="dk1"/>
                </a:solidFill>
              </a:rPr>
              <a:t> </a:t>
            </a:r>
            <a:br>
              <a:rPr lang="en" sz="1800">
                <a:solidFill>
                  <a:schemeClr val="dk1"/>
                </a:solidFill>
              </a:rPr>
            </a:br>
            <a:endParaRPr lang="en" sz="1800">
              <a:solidFill>
                <a:schemeClr val="dk1"/>
              </a:solidFill>
            </a:endParaRPr>
          </a:p>
        </p:txBody>
      </p:sp>
      <p:sp>
        <p:nvSpPr>
          <p:cNvPr id="230" name="Shape 230"/>
          <p:cNvSpPr txBox="1"/>
          <p:nvPr/>
        </p:nvSpPr>
        <p:spPr>
          <a:xfrm>
            <a:off x="172700" y="1250075"/>
            <a:ext cx="7208400" cy="840900"/>
          </a:xfrm>
          <a:prstGeom prst="rect">
            <a:avLst/>
          </a:prstGeom>
          <a:noFill/>
          <a:ln>
            <a:noFill/>
          </a:ln>
        </p:spPr>
        <p:txBody>
          <a:bodyPr lIns="91425" tIns="91425" rIns="91425" bIns="91425" anchor="t" anchorCtr="0">
            <a:noAutofit/>
          </a:bodyPr>
          <a:lstStyle/>
          <a:p>
            <a:pPr lvl="0">
              <a:spcBef>
                <a:spcPts val="0"/>
              </a:spcBef>
              <a:buNone/>
            </a:pPr>
            <a:r>
              <a:rPr lang="en" sz="1800"/>
              <a:t>Create a branch to look back at earlier commits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382650" y="1218775"/>
            <a:ext cx="8229600" cy="3725699"/>
          </a:xfrm>
          <a:prstGeom prst="rect">
            <a:avLst/>
          </a:prstGeom>
        </p:spPr>
        <p:txBody>
          <a:bodyPr lIns="91425" tIns="91425" rIns="91425" bIns="91425" anchor="t" anchorCtr="0">
            <a:noAutofit/>
          </a:bodyPr>
          <a:lstStyle/>
          <a:p>
            <a:pPr lvl="0" rtl="0">
              <a:lnSpc>
                <a:spcPct val="115000"/>
              </a:lnSpc>
              <a:spcBef>
                <a:spcPts val="0"/>
              </a:spcBef>
              <a:buNone/>
            </a:pPr>
            <a:r>
              <a:rPr lang="en" sz="2400" b="1"/>
              <a:t>A file, not a command</a:t>
            </a:r>
          </a:p>
          <a:p>
            <a:pPr lvl="0" rtl="0">
              <a:lnSpc>
                <a:spcPct val="115000"/>
              </a:lnSpc>
              <a:spcBef>
                <a:spcPts val="0"/>
              </a:spcBef>
              <a:buNone/>
            </a:pPr>
            <a:endParaRPr sz="2400" b="1"/>
          </a:p>
          <a:p>
            <a:pPr lvl="0" rtl="0">
              <a:lnSpc>
                <a:spcPct val="115000"/>
              </a:lnSpc>
              <a:spcBef>
                <a:spcPts val="0"/>
              </a:spcBef>
              <a:buNone/>
            </a:pPr>
            <a:r>
              <a:rPr lang="en" sz="2400" b="1"/>
              <a:t>Git Ignore files you don’t want to track</a:t>
            </a:r>
          </a:p>
          <a:p>
            <a:pPr marL="457200" lvl="0" indent="-381000" rtl="0">
              <a:lnSpc>
                <a:spcPct val="115000"/>
              </a:lnSpc>
              <a:spcBef>
                <a:spcPts val="0"/>
              </a:spcBef>
              <a:buSzPct val="100000"/>
              <a:buChar char="-"/>
            </a:pPr>
            <a:r>
              <a:rPr lang="en" sz="2400"/>
              <a:t>privacy: user information, confidential information, including config files</a:t>
            </a:r>
          </a:p>
          <a:p>
            <a:pPr marL="457200" lvl="0" indent="-381000" rtl="0">
              <a:lnSpc>
                <a:spcPct val="115000"/>
              </a:lnSpc>
              <a:spcBef>
                <a:spcPts val="0"/>
              </a:spcBef>
              <a:buSzPct val="100000"/>
              <a:buChar char="-"/>
            </a:pPr>
            <a:r>
              <a:rPr lang="en" sz="2400"/>
              <a:t>Files used in only in local development or that get installed by package managers (ex. NPM, bower)</a:t>
            </a:r>
          </a:p>
          <a:p>
            <a:pPr marL="457200" lvl="0" indent="-381000" rtl="0">
              <a:lnSpc>
                <a:spcPct val="115000"/>
              </a:lnSpc>
              <a:spcBef>
                <a:spcPts val="0"/>
              </a:spcBef>
              <a:buSzPct val="100000"/>
              <a:buChar char="-"/>
            </a:pPr>
            <a:r>
              <a:rPr lang="en" sz="2400"/>
              <a:t>Images</a:t>
            </a:r>
          </a:p>
        </p:txBody>
      </p:sp>
      <p:sp>
        <p:nvSpPr>
          <p:cNvPr id="236" name="Shape 236"/>
          <p:cNvSpPr txBox="1">
            <a:spLocks noGrp="1"/>
          </p:cNvSpPr>
          <p:nvPr>
            <p:ph type="title"/>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Gitignore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Gitignore</a:t>
            </a:r>
          </a:p>
        </p:txBody>
      </p:sp>
      <p:pic>
        <p:nvPicPr>
          <p:cNvPr id="242" name="Shape 242" descr="Screen Shot 2017-05-10 at 1.29.03 PM.png"/>
          <p:cNvPicPr preferRelativeResize="0"/>
          <p:nvPr/>
        </p:nvPicPr>
        <p:blipFill>
          <a:blip r:embed="rId3">
            <a:alphaModFix/>
          </a:blip>
          <a:stretch>
            <a:fillRect/>
          </a:stretch>
        </p:blipFill>
        <p:spPr>
          <a:xfrm>
            <a:off x="1175175" y="1071074"/>
            <a:ext cx="6544110" cy="3873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Example Gitignore file</a:t>
            </a:r>
          </a:p>
        </p:txBody>
      </p:sp>
      <p:sp>
        <p:nvSpPr>
          <p:cNvPr id="248" name="Shape 248"/>
          <p:cNvSpPr/>
          <p:nvPr/>
        </p:nvSpPr>
        <p:spPr>
          <a:xfrm>
            <a:off x="2690645" y="1489225"/>
            <a:ext cx="3829500" cy="3454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49" name="Shape 249" descr="Screen Shot 2017-05-11 at 11.06.24 AM.png"/>
          <p:cNvPicPr preferRelativeResize="0"/>
          <p:nvPr/>
        </p:nvPicPr>
        <p:blipFill>
          <a:blip r:embed="rId3">
            <a:alphaModFix/>
          </a:blip>
          <a:stretch>
            <a:fillRect/>
          </a:stretch>
        </p:blipFill>
        <p:spPr>
          <a:xfrm>
            <a:off x="2739737" y="1553800"/>
            <a:ext cx="3730299" cy="3323949"/>
          </a:xfrm>
          <a:prstGeom prst="rect">
            <a:avLst/>
          </a:prstGeom>
          <a:noFill/>
          <a:ln>
            <a:noFill/>
          </a:ln>
        </p:spPr>
      </p:pic>
      <p:sp>
        <p:nvSpPr>
          <p:cNvPr id="250" name="Shape 250"/>
          <p:cNvSpPr txBox="1"/>
          <p:nvPr/>
        </p:nvSpPr>
        <p:spPr>
          <a:xfrm>
            <a:off x="337900" y="1364100"/>
            <a:ext cx="7208400" cy="840900"/>
          </a:xfrm>
          <a:prstGeom prst="rect">
            <a:avLst/>
          </a:prstGeom>
          <a:noFill/>
          <a:ln>
            <a:noFill/>
          </a:ln>
        </p:spPr>
        <p:txBody>
          <a:bodyPr lIns="91425" tIns="91425" rIns="91425" bIns="91425" anchor="t" anchorCtr="0">
            <a:noAutofit/>
          </a:bodyPr>
          <a:lstStyle/>
          <a:p>
            <a:pPr lvl="0">
              <a:spcBef>
                <a:spcPts val="0"/>
              </a:spcBef>
              <a:buNone/>
            </a:pPr>
            <a:r>
              <a:rPr lang="en" sz="1800"/>
              <a:t>WordPress .gitignore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382650" y="1218775"/>
            <a:ext cx="8229600" cy="3725700"/>
          </a:xfrm>
          <a:prstGeom prst="rect">
            <a:avLst/>
          </a:prstGeom>
        </p:spPr>
        <p:txBody>
          <a:bodyPr lIns="91425" tIns="91425" rIns="91425" bIns="91425" anchor="t" anchorCtr="0">
            <a:noAutofit/>
          </a:bodyPr>
          <a:lstStyle/>
          <a:p>
            <a:pPr lvl="0" rtl="0">
              <a:lnSpc>
                <a:spcPct val="115000"/>
              </a:lnSpc>
              <a:spcBef>
                <a:spcPts val="0"/>
              </a:spcBef>
              <a:buNone/>
            </a:pPr>
            <a:r>
              <a:rPr lang="en" sz="2400"/>
              <a:t>Set up a directory using command line</a:t>
            </a:r>
          </a:p>
          <a:p>
            <a:pPr lvl="0" rtl="0">
              <a:lnSpc>
                <a:spcPct val="115000"/>
              </a:lnSpc>
              <a:spcBef>
                <a:spcPts val="0"/>
              </a:spcBef>
              <a:buNone/>
            </a:pPr>
            <a:endParaRPr sz="2400"/>
          </a:p>
          <a:p>
            <a:pPr lvl="0" rtl="0">
              <a:lnSpc>
                <a:spcPct val="115000"/>
              </a:lnSpc>
              <a:spcBef>
                <a:spcPts val="0"/>
              </a:spcBef>
              <a:buNone/>
            </a:pPr>
            <a:r>
              <a:rPr lang="en" sz="2400"/>
              <a:t>Add multiple files. Make a commit with multiple files. Edit the files and add a commit. </a:t>
            </a:r>
          </a:p>
          <a:p>
            <a:pPr lvl="0" rtl="0">
              <a:lnSpc>
                <a:spcPct val="115000"/>
              </a:lnSpc>
              <a:spcBef>
                <a:spcPts val="0"/>
              </a:spcBef>
              <a:buNone/>
            </a:pPr>
            <a:endParaRPr sz="2400"/>
          </a:p>
          <a:p>
            <a:pPr lvl="0" rtl="0">
              <a:lnSpc>
                <a:spcPct val="115000"/>
              </a:lnSpc>
              <a:spcBef>
                <a:spcPts val="0"/>
              </a:spcBef>
              <a:buNone/>
            </a:pPr>
            <a:r>
              <a:rPr lang="en" sz="2400"/>
              <a:t>Revert back to an earlier stage</a:t>
            </a:r>
          </a:p>
          <a:p>
            <a:pPr lvl="0" rtl="0">
              <a:lnSpc>
                <a:spcPct val="115000"/>
              </a:lnSpc>
              <a:spcBef>
                <a:spcPts val="0"/>
              </a:spcBef>
              <a:buNone/>
            </a:pPr>
            <a:endParaRPr sz="2400" b="1"/>
          </a:p>
          <a:p>
            <a:pPr lvl="0" rtl="0">
              <a:lnSpc>
                <a:spcPct val="115000"/>
              </a:lnSpc>
              <a:spcBef>
                <a:spcPts val="0"/>
              </a:spcBef>
              <a:buNone/>
            </a:pPr>
            <a:endParaRPr sz="2400" b="1"/>
          </a:p>
        </p:txBody>
      </p:sp>
      <p:sp>
        <p:nvSpPr>
          <p:cNvPr id="256" name="Shape 256"/>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For next week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382650" y="1218775"/>
            <a:ext cx="8229600" cy="3725700"/>
          </a:xfrm>
          <a:prstGeom prst="rect">
            <a:avLst/>
          </a:prstGeom>
        </p:spPr>
        <p:txBody>
          <a:bodyPr lIns="91425" tIns="91425" rIns="91425" bIns="91425" anchor="t" anchorCtr="0">
            <a:noAutofit/>
          </a:bodyPr>
          <a:lstStyle/>
          <a:p>
            <a:pPr lvl="0" rtl="0">
              <a:lnSpc>
                <a:spcPct val="115000"/>
              </a:lnSpc>
              <a:spcBef>
                <a:spcPts val="0"/>
              </a:spcBef>
              <a:buNone/>
            </a:pPr>
            <a:r>
              <a:rPr lang="en" sz="2400" b="1"/>
              <a:t>Make a gitignore file that ignores images. </a:t>
            </a:r>
          </a:p>
          <a:p>
            <a:pPr lvl="0" rtl="0">
              <a:lnSpc>
                <a:spcPct val="115000"/>
              </a:lnSpc>
              <a:spcBef>
                <a:spcPts val="0"/>
              </a:spcBef>
              <a:buNone/>
            </a:pPr>
            <a:r>
              <a:rPr lang="en" sz="2400"/>
              <a:t>Test by putting images in your project &amp; running git status to see if git tries to track them.</a:t>
            </a:r>
          </a:p>
          <a:p>
            <a:pPr lvl="0" rtl="0">
              <a:lnSpc>
                <a:spcPct val="115000"/>
              </a:lnSpc>
              <a:spcBef>
                <a:spcPts val="0"/>
              </a:spcBef>
              <a:buNone/>
            </a:pPr>
            <a:endParaRPr sz="2400"/>
          </a:p>
          <a:p>
            <a:pPr lvl="0" rtl="0">
              <a:lnSpc>
                <a:spcPct val="115000"/>
              </a:lnSpc>
              <a:spcBef>
                <a:spcPts val="0"/>
              </a:spcBef>
              <a:buNone/>
            </a:pPr>
            <a:endParaRPr sz="2400" b="1"/>
          </a:p>
        </p:txBody>
      </p:sp>
      <p:sp>
        <p:nvSpPr>
          <p:cNvPr id="262" name="Shape 262"/>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For next week: advanced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Is a shell</a:t>
            </a:r>
          </a:p>
          <a:p>
            <a:pPr marL="457200" lvl="0" indent="-228600" algn="l" rtl="0">
              <a:lnSpc>
                <a:spcPct val="115000"/>
              </a:lnSpc>
              <a:spcBef>
                <a:spcPts val="0"/>
              </a:spcBef>
              <a:buClr>
                <a:srgbClr val="000000"/>
              </a:buClr>
              <a:buChar char="●"/>
            </a:pPr>
            <a:r>
              <a:rPr lang="en">
                <a:solidFill>
                  <a:srgbClr val="000000"/>
                </a:solidFill>
              </a:rPr>
              <a:t>Similar to Mac Terminal or Windows Command Line</a:t>
            </a:r>
          </a:p>
          <a:p>
            <a:pPr marL="457200" lvl="0" indent="-228600" algn="l" rtl="0">
              <a:lnSpc>
                <a:spcPct val="115000"/>
              </a:lnSpc>
              <a:spcBef>
                <a:spcPts val="0"/>
              </a:spcBef>
              <a:buClr>
                <a:srgbClr val="000000"/>
              </a:buClr>
              <a:buChar char="●"/>
            </a:pPr>
            <a:r>
              <a:rPr lang="en">
                <a:solidFill>
                  <a:srgbClr val="000000"/>
                </a:solidFill>
              </a:rPr>
              <a:t>Allows both git commands and linux-based commands</a:t>
            </a:r>
          </a:p>
          <a:p>
            <a:pPr lvl="0" algn="l" rtl="0">
              <a:lnSpc>
                <a:spcPct val="115000"/>
              </a:lnSpc>
              <a:spcBef>
                <a:spcPts val="0"/>
              </a:spcBef>
              <a:buNone/>
            </a:pPr>
            <a:endParaRPr>
              <a:solidFill>
                <a:srgbClr val="000000"/>
              </a:solidFill>
            </a:endParaRPr>
          </a:p>
          <a:p>
            <a:pPr lvl="0" algn="l" rtl="0">
              <a:lnSpc>
                <a:spcPct val="115000"/>
              </a:lnSpc>
              <a:spcBef>
                <a:spcPts val="0"/>
              </a:spcBef>
              <a:buNone/>
            </a:pPr>
            <a:endParaRPr>
              <a:solidFill>
                <a:srgbClr val="000000"/>
              </a:solidFill>
            </a:endParaRPr>
          </a:p>
        </p:txBody>
      </p:sp>
      <p:sp>
        <p:nvSpPr>
          <p:cNvPr id="47" name="Shape 4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Bash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382650" y="1218775"/>
            <a:ext cx="8229600" cy="3725700"/>
          </a:xfrm>
          <a:prstGeom prst="rect">
            <a:avLst/>
          </a:prstGeom>
        </p:spPr>
        <p:txBody>
          <a:bodyPr lIns="91425" tIns="91425" rIns="91425" bIns="91425" anchor="t" anchorCtr="0">
            <a:noAutofit/>
          </a:bodyPr>
          <a:lstStyle/>
          <a:p>
            <a:pPr lvl="0" rtl="0">
              <a:lnSpc>
                <a:spcPct val="115000"/>
              </a:lnSpc>
              <a:spcBef>
                <a:spcPts val="0"/>
              </a:spcBef>
              <a:buNone/>
            </a:pPr>
            <a:r>
              <a:rPr lang="en" sz="2400" b="1"/>
              <a:t>Preview GitHub</a:t>
            </a:r>
          </a:p>
          <a:p>
            <a:pPr lvl="0" rtl="0">
              <a:lnSpc>
                <a:spcPct val="115000"/>
              </a:lnSpc>
              <a:spcBef>
                <a:spcPts val="0"/>
              </a:spcBef>
              <a:buNone/>
            </a:pPr>
            <a:endParaRPr sz="2400" b="1"/>
          </a:p>
          <a:p>
            <a:pPr lvl="0" rtl="0">
              <a:lnSpc>
                <a:spcPct val="115000"/>
              </a:lnSpc>
              <a:spcBef>
                <a:spcPts val="0"/>
              </a:spcBef>
              <a:buNone/>
            </a:pPr>
            <a:r>
              <a:rPr lang="en" sz="2400" b="1"/>
              <a:t>Set up account</a:t>
            </a:r>
          </a:p>
          <a:p>
            <a:pPr lvl="0" rtl="0">
              <a:lnSpc>
                <a:spcPct val="115000"/>
              </a:lnSpc>
              <a:spcBef>
                <a:spcPts val="0"/>
              </a:spcBef>
              <a:buNone/>
            </a:pPr>
            <a:endParaRPr sz="2400" b="1"/>
          </a:p>
          <a:p>
            <a:pPr lvl="0" rtl="0">
              <a:lnSpc>
                <a:spcPct val="115000"/>
              </a:lnSpc>
              <a:spcBef>
                <a:spcPts val="0"/>
              </a:spcBef>
              <a:buNone/>
            </a:pPr>
            <a:r>
              <a:rPr lang="en" sz="2400" b="1"/>
              <a:t>Connect your computer with GitHub</a:t>
            </a:r>
          </a:p>
        </p:txBody>
      </p:sp>
      <p:sp>
        <p:nvSpPr>
          <p:cNvPr id="268" name="Shape 268"/>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Next week: 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subTitle" idx="1"/>
          </p:nvPr>
        </p:nvSpPr>
        <p:spPr>
          <a:xfrm>
            <a:off x="544475" y="1511777"/>
            <a:ext cx="7772400" cy="34335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pwd</a:t>
            </a:r>
          </a:p>
          <a:p>
            <a:pPr marL="457200" lvl="0" indent="-228600" algn="l" rtl="0">
              <a:lnSpc>
                <a:spcPct val="115000"/>
              </a:lnSpc>
              <a:spcBef>
                <a:spcPts val="0"/>
              </a:spcBef>
              <a:buClr>
                <a:srgbClr val="000000"/>
              </a:buClr>
              <a:buChar char="●"/>
            </a:pPr>
            <a:r>
              <a:rPr lang="en">
                <a:solidFill>
                  <a:srgbClr val="000000"/>
                </a:solidFill>
              </a:rPr>
              <a:t>ls, ls -al</a:t>
            </a:r>
          </a:p>
          <a:p>
            <a:pPr lvl="0" algn="l" rtl="0">
              <a:lnSpc>
                <a:spcPct val="115000"/>
              </a:lnSpc>
              <a:spcBef>
                <a:spcPts val="0"/>
              </a:spcBef>
              <a:buNone/>
            </a:pPr>
            <a:endParaRPr>
              <a:solidFill>
                <a:srgbClr val="000000"/>
              </a:solidFill>
            </a:endParaRPr>
          </a:p>
          <a:p>
            <a:pPr lvl="0" algn="l" rtl="0">
              <a:lnSpc>
                <a:spcPct val="115000"/>
              </a:lnSpc>
              <a:spcBef>
                <a:spcPts val="0"/>
              </a:spcBef>
              <a:buNone/>
            </a:pPr>
            <a:r>
              <a:rPr lang="en" sz="2400">
                <a:solidFill>
                  <a:srgbClr val="000000"/>
                </a:solidFill>
              </a:rPr>
              <a:t>Documentation tip</a:t>
            </a:r>
          </a:p>
          <a:p>
            <a:pPr lvl="0" algn="l" rtl="0">
              <a:lnSpc>
                <a:spcPct val="115000"/>
              </a:lnSpc>
              <a:spcBef>
                <a:spcPts val="0"/>
              </a:spcBef>
              <a:buNone/>
            </a:pPr>
            <a:r>
              <a:rPr lang="en" sz="2400">
                <a:solidFill>
                  <a:srgbClr val="000000"/>
                </a:solidFill>
              </a:rPr>
              <a:t>Git Bash: &lt;command&gt; --help</a:t>
            </a:r>
          </a:p>
          <a:p>
            <a:pPr lvl="0" algn="l" rtl="0">
              <a:lnSpc>
                <a:spcPct val="115000"/>
              </a:lnSpc>
              <a:spcBef>
                <a:spcPts val="0"/>
              </a:spcBef>
              <a:buNone/>
            </a:pPr>
            <a:r>
              <a:rPr lang="en" sz="2400">
                <a:solidFill>
                  <a:srgbClr val="000000"/>
                </a:solidFill>
              </a:rPr>
              <a:t>Terminal or Linux: man &lt;command&gt;  q to exit</a:t>
            </a:r>
          </a:p>
          <a:p>
            <a:pPr lvl="0" algn="l" rtl="0">
              <a:lnSpc>
                <a:spcPct val="115000"/>
              </a:lnSpc>
              <a:spcBef>
                <a:spcPts val="0"/>
              </a:spcBef>
              <a:buNone/>
            </a:pPr>
            <a:endParaRPr>
              <a:solidFill>
                <a:srgbClr val="000000"/>
              </a:solidFill>
            </a:endParaRPr>
          </a:p>
          <a:p>
            <a:pPr lvl="0" algn="l" rtl="0">
              <a:lnSpc>
                <a:spcPct val="115000"/>
              </a:lnSpc>
              <a:spcBef>
                <a:spcPts val="0"/>
              </a:spcBef>
              <a:buNone/>
            </a:pPr>
            <a:endParaRPr>
              <a:solidFill>
                <a:srgbClr val="000000"/>
              </a:solidFill>
            </a:endParaRPr>
          </a:p>
        </p:txBody>
      </p:sp>
      <p:sp>
        <p:nvSpPr>
          <p:cNvPr id="53" name="Shape 53"/>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Commands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chemeClr val="dk1"/>
              </a:buClr>
              <a:buChar char="●"/>
            </a:pPr>
            <a:r>
              <a:rPr lang="en">
                <a:solidFill>
                  <a:schemeClr val="dk1"/>
                </a:solidFill>
              </a:rPr>
              <a:t>mkdir</a:t>
            </a:r>
          </a:p>
          <a:p>
            <a:pPr marL="457200" lvl="0" indent="-228600" algn="l" rtl="0">
              <a:lnSpc>
                <a:spcPct val="115000"/>
              </a:lnSpc>
              <a:spcBef>
                <a:spcPts val="0"/>
              </a:spcBef>
              <a:buClr>
                <a:schemeClr val="dk1"/>
              </a:buClr>
              <a:buChar char="●"/>
            </a:pPr>
            <a:r>
              <a:rPr lang="en">
                <a:solidFill>
                  <a:schemeClr val="dk1"/>
                </a:solidFill>
              </a:rPr>
              <a:t>cd</a:t>
            </a:r>
          </a:p>
          <a:p>
            <a:pPr marL="457200" lvl="0" indent="-228600" algn="l" rtl="0">
              <a:lnSpc>
                <a:spcPct val="115000"/>
              </a:lnSpc>
              <a:spcBef>
                <a:spcPts val="0"/>
              </a:spcBef>
              <a:buClr>
                <a:schemeClr val="dk1"/>
              </a:buClr>
              <a:buChar char="●"/>
            </a:pPr>
            <a:r>
              <a:rPr lang="en">
                <a:solidFill>
                  <a:schemeClr val="dk1"/>
                </a:solidFill>
              </a:rPr>
              <a:t>touch</a:t>
            </a:r>
          </a:p>
          <a:p>
            <a:pPr marL="457200" lvl="0" indent="-228600" algn="l" rtl="0">
              <a:lnSpc>
                <a:spcPct val="115000"/>
              </a:lnSpc>
              <a:spcBef>
                <a:spcPts val="0"/>
              </a:spcBef>
              <a:buClr>
                <a:srgbClr val="000000"/>
              </a:buClr>
              <a:buChar char="●"/>
            </a:pPr>
            <a:r>
              <a:rPr lang="en">
                <a:solidFill>
                  <a:schemeClr val="dk1"/>
                </a:solidFill>
              </a:rPr>
              <a:t>cp</a:t>
            </a:r>
          </a:p>
          <a:p>
            <a:pPr marL="457200" lvl="0" indent="-228600" algn="l" rtl="0">
              <a:lnSpc>
                <a:spcPct val="115000"/>
              </a:lnSpc>
              <a:spcBef>
                <a:spcPts val="0"/>
              </a:spcBef>
              <a:buClr>
                <a:srgbClr val="000000"/>
              </a:buClr>
              <a:buChar char="●"/>
            </a:pPr>
            <a:r>
              <a:rPr lang="en">
                <a:solidFill>
                  <a:srgbClr val="000000"/>
                </a:solidFill>
              </a:rPr>
              <a:t>mv -&gt; rename and move</a:t>
            </a:r>
          </a:p>
        </p:txBody>
      </p:sp>
      <p:sp>
        <p:nvSpPr>
          <p:cNvPr id="59" name="Shape 59"/>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algn="ctr" rtl="0">
              <a:spcBef>
                <a:spcPts val="0"/>
              </a:spcBef>
              <a:buNone/>
            </a:pPr>
            <a:r>
              <a:rPr lang="en">
                <a:solidFill>
                  <a:srgbClr val="FFFFFF"/>
                </a:solidFill>
              </a:rPr>
              <a:t>   </a:t>
            </a:r>
            <a:r>
              <a:rPr lang="en" sz="3000">
                <a:solidFill>
                  <a:srgbClr val="FFFFFF"/>
                </a:solidFill>
              </a:rPr>
              <a:t>Common commands: creating files &amp;  directories and navigation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rm</a:t>
            </a:r>
          </a:p>
          <a:p>
            <a:pPr marL="457200" lvl="0" indent="-228600" algn="l" rtl="0">
              <a:lnSpc>
                <a:spcPct val="115000"/>
              </a:lnSpc>
              <a:spcBef>
                <a:spcPts val="0"/>
              </a:spcBef>
              <a:buClr>
                <a:srgbClr val="000000"/>
              </a:buClr>
              <a:buChar char="●"/>
            </a:pPr>
            <a:r>
              <a:rPr lang="en">
                <a:solidFill>
                  <a:srgbClr val="000000"/>
                </a:solidFill>
              </a:rPr>
              <a:t>Rmdir</a:t>
            </a:r>
          </a:p>
          <a:p>
            <a:pPr marL="457200" lvl="0" indent="-228600" algn="l" rtl="0">
              <a:lnSpc>
                <a:spcPct val="115000"/>
              </a:lnSpc>
              <a:spcBef>
                <a:spcPts val="0"/>
              </a:spcBef>
              <a:buClr>
                <a:srgbClr val="000000"/>
              </a:buClr>
              <a:buChar char="●"/>
            </a:pPr>
            <a:r>
              <a:rPr lang="en">
                <a:solidFill>
                  <a:srgbClr val="000000"/>
                </a:solidFill>
              </a:rPr>
              <a:t>rm -r</a:t>
            </a:r>
          </a:p>
          <a:p>
            <a:pPr lvl="0" algn="l" rtl="0">
              <a:lnSpc>
                <a:spcPct val="115000"/>
              </a:lnSpc>
              <a:spcBef>
                <a:spcPts val="0"/>
              </a:spcBef>
              <a:buNone/>
            </a:pPr>
            <a:endParaRPr>
              <a:solidFill>
                <a:srgbClr val="000000"/>
              </a:solidFill>
            </a:endParaRPr>
          </a:p>
        </p:txBody>
      </p:sp>
      <p:sp>
        <p:nvSpPr>
          <p:cNvPr id="65" name="Shape 65"/>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algn="ctr" rtl="0">
              <a:spcBef>
                <a:spcPts val="0"/>
              </a:spcBef>
              <a:buNone/>
            </a:pPr>
            <a:r>
              <a:rPr lang="en">
                <a:solidFill>
                  <a:srgbClr val="FFFFFF"/>
                </a:solidFill>
              </a:rPr>
              <a:t>   </a:t>
            </a:r>
            <a:r>
              <a:rPr lang="en" sz="3000">
                <a:solidFill>
                  <a:srgbClr val="FFFFFF"/>
                </a:solidFill>
              </a:rPr>
              <a:t>Common commands: removing files &amp;  directories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subTitle" idx="1"/>
          </p:nvPr>
        </p:nvSpPr>
        <p:spPr>
          <a:xfrm>
            <a:off x="544475" y="1511776"/>
            <a:ext cx="7772400" cy="31653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chemeClr val="dk1"/>
                </a:solidFill>
              </a:rPr>
              <a:t>clear</a:t>
            </a:r>
          </a:p>
          <a:p>
            <a:pPr marL="457200" lvl="0" indent="-228600" algn="l" rtl="0">
              <a:lnSpc>
                <a:spcPct val="115000"/>
              </a:lnSpc>
              <a:spcBef>
                <a:spcPts val="0"/>
              </a:spcBef>
              <a:buClr>
                <a:srgbClr val="000000"/>
              </a:buClr>
              <a:buChar char="●"/>
            </a:pPr>
            <a:r>
              <a:rPr lang="en">
                <a:solidFill>
                  <a:schemeClr val="dk1"/>
                </a:solidFill>
              </a:rPr>
              <a:t>cat</a:t>
            </a:r>
          </a:p>
          <a:p>
            <a:pPr marL="457200" lvl="0" indent="-228600" algn="l" rtl="0">
              <a:lnSpc>
                <a:spcPct val="115000"/>
              </a:lnSpc>
              <a:spcBef>
                <a:spcPts val="0"/>
              </a:spcBef>
              <a:buClr>
                <a:schemeClr val="dk1"/>
              </a:buClr>
              <a:buChar char="●"/>
            </a:pPr>
            <a:r>
              <a:rPr lang="en">
                <a:solidFill>
                  <a:schemeClr val="dk1"/>
                </a:solidFill>
              </a:rPr>
              <a:t>cd ~  (home directory)</a:t>
            </a:r>
          </a:p>
          <a:p>
            <a:pPr marL="457200" lvl="0" indent="-228600" algn="l" rtl="0">
              <a:lnSpc>
                <a:spcPct val="115000"/>
              </a:lnSpc>
              <a:spcBef>
                <a:spcPts val="0"/>
              </a:spcBef>
              <a:buClr>
                <a:srgbClr val="000000"/>
              </a:buClr>
              <a:buChar char="●"/>
            </a:pPr>
            <a:r>
              <a:rPr lang="en">
                <a:solidFill>
                  <a:srgbClr val="000000"/>
                </a:solidFill>
              </a:rPr>
              <a:t>Past commands: arrow keys, history !&lt;#&gt;</a:t>
            </a:r>
          </a:p>
          <a:p>
            <a:pPr marL="457200" lvl="0" indent="-228600" algn="l" rtl="0">
              <a:lnSpc>
                <a:spcPct val="115000"/>
              </a:lnSpc>
              <a:spcBef>
                <a:spcPts val="0"/>
              </a:spcBef>
              <a:buClr>
                <a:srgbClr val="000000"/>
              </a:buClr>
              <a:buChar char="●"/>
            </a:pPr>
            <a:r>
              <a:rPr lang="en">
                <a:solidFill>
                  <a:srgbClr val="000000"/>
                </a:solidFill>
              </a:rPr>
              <a:t>Tab completion of file names</a:t>
            </a:r>
          </a:p>
          <a:p>
            <a:pPr marL="457200" lvl="0" indent="-228600" algn="l" rtl="0">
              <a:lnSpc>
                <a:spcPct val="115000"/>
              </a:lnSpc>
              <a:spcBef>
                <a:spcPts val="0"/>
              </a:spcBef>
              <a:buClr>
                <a:srgbClr val="000000"/>
              </a:buClr>
              <a:buChar char="●"/>
            </a:pPr>
            <a:r>
              <a:rPr lang="en">
                <a:solidFill>
                  <a:srgbClr val="000000"/>
                </a:solidFill>
              </a:rPr>
              <a:t>Ctrl + C</a:t>
            </a:r>
          </a:p>
          <a:p>
            <a:pPr lvl="0" algn="l" rtl="0">
              <a:lnSpc>
                <a:spcPct val="115000"/>
              </a:lnSpc>
              <a:spcBef>
                <a:spcPts val="0"/>
              </a:spcBef>
              <a:buNone/>
            </a:pPr>
            <a:endParaRPr>
              <a:solidFill>
                <a:srgbClr val="000000"/>
              </a:solidFill>
            </a:endParaRPr>
          </a:p>
        </p:txBody>
      </p:sp>
      <p:sp>
        <p:nvSpPr>
          <p:cNvPr id="71" name="Shape 71"/>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algn="l" rtl="0">
              <a:spcBef>
                <a:spcPts val="0"/>
              </a:spcBef>
              <a:buNone/>
            </a:pPr>
            <a:r>
              <a:rPr lang="en">
                <a:solidFill>
                  <a:srgbClr val="FFFFFF"/>
                </a:solidFill>
              </a:rPr>
              <a:t> </a:t>
            </a:r>
            <a:r>
              <a:rPr lang="en" sz="3000">
                <a:solidFill>
                  <a:srgbClr val="FFFFFF"/>
                </a:solidFill>
              </a:rPr>
              <a:t>Common commands: misc &amp; shortcuts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457200" y="1175100"/>
            <a:ext cx="8229600" cy="3725700"/>
          </a:xfrm>
          <a:prstGeom prst="rect">
            <a:avLst/>
          </a:prstGeom>
        </p:spPr>
        <p:txBody>
          <a:bodyPr lIns="91425" tIns="91425" rIns="91425" bIns="91425" anchor="t" anchorCtr="0">
            <a:noAutofit/>
          </a:bodyPr>
          <a:lstStyle/>
          <a:p>
            <a:pPr lvl="0" rtl="0">
              <a:spcBef>
                <a:spcPts val="0"/>
              </a:spcBef>
              <a:buNone/>
            </a:pPr>
            <a:r>
              <a:rPr lang="en" sz="2400" b="1"/>
              <a:t>Common commands:</a:t>
            </a:r>
          </a:p>
          <a:p>
            <a:pPr lvl="0">
              <a:spcBef>
                <a:spcPts val="0"/>
              </a:spcBef>
              <a:buNone/>
            </a:pPr>
            <a:r>
              <a:rPr lang="en" sz="2400"/>
              <a:t>git status, git add ., git commit, git log</a:t>
            </a:r>
          </a:p>
          <a:p>
            <a:pPr lvl="0">
              <a:spcBef>
                <a:spcPts val="0"/>
              </a:spcBef>
              <a:buNone/>
            </a:pPr>
            <a:endParaRPr sz="2400"/>
          </a:p>
          <a:p>
            <a:pPr lvl="0">
              <a:spcBef>
                <a:spcPts val="0"/>
              </a:spcBef>
              <a:buClr>
                <a:schemeClr val="dk1"/>
              </a:buClr>
              <a:buSzPct val="45833"/>
              <a:buFont typeface="Arial"/>
              <a:buNone/>
            </a:pPr>
            <a:r>
              <a:rPr lang="en" sz="2400" b="1"/>
              <a:t>Commands for configuring project:</a:t>
            </a:r>
          </a:p>
          <a:p>
            <a:pPr lvl="0" rtl="0">
              <a:spcBef>
                <a:spcPts val="0"/>
              </a:spcBef>
              <a:buNone/>
            </a:pPr>
            <a:r>
              <a:rPr lang="en" sz="2400"/>
              <a:t>Git init, git config, git remote </a:t>
            </a:r>
            <a:r>
              <a:rPr lang="en" sz="2400" i="1"/>
              <a:t>add</a:t>
            </a:r>
          </a:p>
          <a:p>
            <a:pPr lvl="0" rtl="0">
              <a:spcBef>
                <a:spcPts val="0"/>
              </a:spcBef>
              <a:buNone/>
            </a:pPr>
            <a:endParaRPr sz="2400" b="1"/>
          </a:p>
          <a:p>
            <a:pPr lvl="0" rtl="0">
              <a:lnSpc>
                <a:spcPct val="150000"/>
              </a:lnSpc>
              <a:spcBef>
                <a:spcPts val="0"/>
              </a:spcBef>
              <a:buNone/>
            </a:pPr>
            <a:endParaRPr sz="2400"/>
          </a:p>
          <a:p>
            <a:pPr lvl="0" rtl="0">
              <a:lnSpc>
                <a:spcPct val="150000"/>
              </a:lnSpc>
              <a:spcBef>
                <a:spcPts val="0"/>
              </a:spcBef>
              <a:buNone/>
            </a:pPr>
            <a:endParaRPr sz="1800"/>
          </a:p>
          <a:p>
            <a:pPr lvl="0" rtl="0">
              <a:lnSpc>
                <a:spcPct val="150000"/>
              </a:lnSpc>
              <a:spcBef>
                <a:spcPts val="0"/>
              </a:spcBef>
              <a:buNone/>
            </a:pPr>
            <a:endParaRPr sz="2400">
              <a:solidFill>
                <a:srgbClr val="4E443C"/>
              </a:solidFill>
              <a:highlight>
                <a:srgbClr val="FCFCFA"/>
              </a:highlight>
            </a:endParaRPr>
          </a:p>
        </p:txBody>
      </p:sp>
      <p:sp>
        <p:nvSpPr>
          <p:cNvPr id="77" name="Shape 77"/>
          <p:cNvSpPr txBox="1">
            <a:spLocks noGrp="1"/>
          </p:cNvSpPr>
          <p:nvPr>
            <p:ph type="title"/>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Commands you will see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457200" y="1175100"/>
            <a:ext cx="8229600" cy="3725700"/>
          </a:xfrm>
          <a:prstGeom prst="rect">
            <a:avLst/>
          </a:prstGeom>
        </p:spPr>
        <p:txBody>
          <a:bodyPr lIns="91425" tIns="91425" rIns="91425" bIns="91425" anchor="t" anchorCtr="0">
            <a:noAutofit/>
          </a:bodyPr>
          <a:lstStyle/>
          <a:p>
            <a:pPr lvl="0">
              <a:spcBef>
                <a:spcPts val="0"/>
              </a:spcBef>
              <a:buClr>
                <a:schemeClr val="dk1"/>
              </a:buClr>
              <a:buSzPct val="45833"/>
              <a:buFont typeface="Arial"/>
              <a:buNone/>
            </a:pPr>
            <a:r>
              <a:rPr lang="en" sz="2400" b="1"/>
              <a:t>Commands we’ll work with with branches and moving back through commits</a:t>
            </a:r>
          </a:p>
          <a:p>
            <a:pPr lvl="0">
              <a:spcBef>
                <a:spcPts val="0"/>
              </a:spcBef>
              <a:buNone/>
            </a:pPr>
            <a:r>
              <a:rPr lang="en" sz="2400"/>
              <a:t>Git branch, git checkout, git merge, git reset, git diff</a:t>
            </a:r>
          </a:p>
          <a:p>
            <a:pPr lvl="0">
              <a:spcBef>
                <a:spcPts val="0"/>
              </a:spcBef>
              <a:buClr>
                <a:schemeClr val="dk1"/>
              </a:buClr>
              <a:buSzPct val="45833"/>
              <a:buFont typeface="Arial"/>
              <a:buNone/>
            </a:pPr>
            <a:endParaRPr sz="2400"/>
          </a:p>
          <a:p>
            <a:pPr lvl="0">
              <a:spcBef>
                <a:spcPts val="0"/>
              </a:spcBef>
              <a:buClr>
                <a:schemeClr val="dk1"/>
              </a:buClr>
              <a:buSzPct val="45833"/>
              <a:buFont typeface="Arial"/>
              <a:buNone/>
            </a:pPr>
            <a:r>
              <a:rPr lang="en" sz="2400" b="1"/>
              <a:t>Commands for working with GitHub/external repos</a:t>
            </a:r>
          </a:p>
          <a:p>
            <a:pPr lvl="0">
              <a:spcBef>
                <a:spcPts val="0"/>
              </a:spcBef>
              <a:buClr>
                <a:schemeClr val="dk1"/>
              </a:buClr>
              <a:buSzPct val="45833"/>
              <a:buFont typeface="Arial"/>
              <a:buNone/>
            </a:pPr>
            <a:r>
              <a:rPr lang="en" sz="2400"/>
              <a:t>Git clone, git push, git pull, git fetch, git stash, git pop, git tag, git remote </a:t>
            </a:r>
            <a:r>
              <a:rPr lang="en" sz="2400" i="1"/>
              <a:t>-v</a:t>
            </a:r>
          </a:p>
          <a:p>
            <a:pPr lvl="0">
              <a:spcBef>
                <a:spcPts val="0"/>
              </a:spcBef>
              <a:buNone/>
            </a:pPr>
            <a:endParaRPr sz="2400"/>
          </a:p>
          <a:p>
            <a:pPr lvl="0" rtl="0">
              <a:lnSpc>
                <a:spcPct val="150000"/>
              </a:lnSpc>
              <a:spcBef>
                <a:spcPts val="0"/>
              </a:spcBef>
              <a:buNone/>
            </a:pPr>
            <a:endParaRPr sz="1800"/>
          </a:p>
          <a:p>
            <a:pPr lvl="0" rtl="0">
              <a:lnSpc>
                <a:spcPct val="150000"/>
              </a:lnSpc>
              <a:spcBef>
                <a:spcPts val="0"/>
              </a:spcBef>
              <a:buNone/>
            </a:pPr>
            <a:endParaRPr sz="2400">
              <a:solidFill>
                <a:srgbClr val="4E443C"/>
              </a:solidFill>
              <a:highlight>
                <a:srgbClr val="FCFCFA"/>
              </a:highlight>
            </a:endParaRPr>
          </a:p>
        </p:txBody>
      </p:sp>
      <p:sp>
        <p:nvSpPr>
          <p:cNvPr id="83" name="Shape 83"/>
          <p:cNvSpPr txBox="1">
            <a:spLocks noGrp="1"/>
          </p:cNvSpPr>
          <p:nvPr>
            <p:ph type="title"/>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Commands you will see</a:t>
            </a:r>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1273</TotalTime>
  <Words>1824</Words>
  <Application>Microsoft Macintosh PowerPoint</Application>
  <PresentationFormat>On-screen Show (16:9)</PresentationFormat>
  <Paragraphs>207</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simple-light</vt:lpstr>
      <vt:lpstr>   Working with git on your computer</vt:lpstr>
      <vt:lpstr>   Working with git on your computer</vt:lpstr>
      <vt:lpstr>   Git Bash </vt:lpstr>
      <vt:lpstr>   Commands</vt:lpstr>
      <vt:lpstr>   Common commands: creating files &amp;  directories and navigation</vt:lpstr>
      <vt:lpstr>   Common commands: removing files &amp;  directories</vt:lpstr>
      <vt:lpstr> Common commands: misc &amp; shortcuts</vt:lpstr>
      <vt:lpstr>   Git Commands you will see</vt:lpstr>
      <vt:lpstr>   Git Commands you will see</vt:lpstr>
      <vt:lpstr> Vim, Nano &amp; Emacs</vt:lpstr>
      <vt:lpstr> Vim</vt:lpstr>
      <vt:lpstr> How do I go back to an earlier commit?</vt:lpstr>
      <vt:lpstr> How do I go back to an earlier commit?</vt:lpstr>
      <vt:lpstr> How do I go back to an earlier commit?</vt:lpstr>
      <vt:lpstr>  Git Concepts</vt:lpstr>
      <vt:lpstr>  Git Concepts: Commits</vt:lpstr>
      <vt:lpstr>  Git Concepts: HEAD</vt:lpstr>
      <vt:lpstr>  Git Concepts: HEAD</vt:lpstr>
      <vt:lpstr>  Git Concepts: HEAD</vt:lpstr>
      <vt:lpstr>  Git Concepts: Branches</vt:lpstr>
      <vt:lpstr>  Git Concepts: Branches</vt:lpstr>
      <vt:lpstr>  Git Concepts: Branches</vt:lpstr>
      <vt:lpstr>  Git Concepts: Branches</vt:lpstr>
      <vt:lpstr>  Git Concepts: Branches</vt:lpstr>
      <vt:lpstr>  Gitignore</vt:lpstr>
      <vt:lpstr>  Gitignore</vt:lpstr>
      <vt:lpstr>  Example Gitignore file</vt:lpstr>
      <vt:lpstr>  For next week</vt:lpstr>
      <vt:lpstr>  For next week: advanced</vt:lpstr>
      <vt:lpstr>  Next week: GitHub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Working with git on your computer</dc:title>
  <cp:lastModifiedBy>Kate Bronstad</cp:lastModifiedBy>
  <cp:revision>7</cp:revision>
  <dcterms:modified xsi:type="dcterms:W3CDTF">2017-05-12T18:07:30Z</dcterms:modified>
</cp:coreProperties>
</file>