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0265" autoAdjust="0"/>
  </p:normalViewPr>
  <p:slideViewPr>
    <p:cSldViewPr snapToGrid="0" snapToObjects="1">
      <p:cViewPr varScale="1">
        <p:scale>
          <a:sx n="64" d="100"/>
          <a:sy n="64" d="100"/>
        </p:scale>
        <p:origin x="-2320"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846333625"/>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 name="Shape 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Welcome back to class – I hope everyone has had a good week.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How did practicing with commands go?</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I’ve put a link to the “answers” up on the Moodle course.</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We’ll have a couple of different practices for you to do this week in working with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Today is all about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and working with remote repositories.</a:t>
            </a:r>
          </a:p>
          <a:p>
            <a:pPr lvl="0" rtl="0">
              <a:spcBef>
                <a:spcPts val="0"/>
              </a:spcBef>
              <a:buNone/>
            </a:pPr>
            <a:endParaRPr sz="14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Once we’ve got our repository on our local machines, we’re </a:t>
            </a:r>
            <a:r>
              <a:rPr lang="en-US" sz="1100" kern="1200" dirty="0" err="1" smtClean="0">
                <a:solidFill>
                  <a:schemeClr val="tx1"/>
                </a:solidFill>
                <a:effectLst/>
                <a:latin typeface="+mn-lt"/>
                <a:ea typeface="+mn-ea"/>
                <a:cs typeface="+mn-cs"/>
              </a:rPr>
              <a:t>gonna</a:t>
            </a:r>
            <a:r>
              <a:rPr lang="en-US" sz="1100" kern="1200" dirty="0" smtClean="0">
                <a:solidFill>
                  <a:schemeClr val="tx1"/>
                </a:solidFill>
                <a:effectLst/>
                <a:latin typeface="+mn-lt"/>
                <a:ea typeface="+mn-ea"/>
                <a:cs typeface="+mn-cs"/>
              </a:rPr>
              <a:t> want to be able to move our work back and forth to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Push and pull are two big commands here. Pull – you’re going to pull down any new changes from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itself – pull itself is actually short hand for 2 commands: fetch and merge, which will will talk more about next week.</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Push means to send the changes you have made locally to the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repository. Now you saw that we have a remote automatically added with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We can have more than one </a:t>
            </a:r>
            <a:r>
              <a:rPr lang="en-US" sz="1100" kern="1200" dirty="0" err="1" smtClean="0">
                <a:solidFill>
                  <a:schemeClr val="tx1"/>
                </a:solidFill>
                <a:effectLst/>
                <a:latin typeface="+mn-lt"/>
                <a:ea typeface="+mn-ea"/>
                <a:cs typeface="+mn-cs"/>
              </a:rPr>
              <a:t>remore</a:t>
            </a:r>
            <a:r>
              <a:rPr lang="en-US" sz="1100" kern="1200" dirty="0" smtClean="0">
                <a:solidFill>
                  <a:schemeClr val="tx1"/>
                </a:solidFill>
                <a:effectLst/>
                <a:latin typeface="+mn-lt"/>
                <a:ea typeface="+mn-ea"/>
                <a:cs typeface="+mn-cs"/>
              </a:rPr>
              <a:t> that we push to and pull from. </a:t>
            </a:r>
          </a:p>
          <a:p>
            <a:pPr lvl="0" rtl="0">
              <a:spcBef>
                <a:spcPts val="0"/>
              </a:spcBef>
              <a:buNone/>
            </a:pPr>
            <a:endParaRPr sz="14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sz="1400" dirty="0" smtClean="0"/>
              <a:t>Push and</a:t>
            </a:r>
            <a:r>
              <a:rPr lang="en-US" sz="1400" baseline="0" dirty="0" smtClean="0"/>
              <a:t> pull demo at </a:t>
            </a:r>
            <a:r>
              <a:rPr lang="en-US" sz="1400" dirty="0" smtClean="0"/>
              <a:t>31:20 – 36:30</a:t>
            </a:r>
          </a:p>
          <a:p>
            <a:pPr lvl="0" rtl="0">
              <a:spcBef>
                <a:spcPts val="0"/>
              </a:spcBef>
              <a:buNone/>
            </a:pPr>
            <a:endParaRPr lang="en-US" sz="1400" dirty="0" smtClean="0"/>
          </a:p>
          <a:p>
            <a:pPr lvl="0" rtl="0">
              <a:spcBef>
                <a:spcPts val="0"/>
              </a:spcBef>
              <a:buNone/>
            </a:pPr>
            <a:r>
              <a:rPr lang="en-US" sz="1400" dirty="0" smtClean="0"/>
              <a:t>Kate’s mistake, Round 2: Mistake made at minute</a:t>
            </a:r>
            <a:r>
              <a:rPr lang="en-US" sz="1400" baseline="0" dirty="0" smtClean="0"/>
              <a:t> 34. Post on the forum if you know what’s going on! (Hint: it has to do with branches, we will talk about this in the next class)</a:t>
            </a:r>
            <a:endParaRPr sz="14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If you’ve forked a branch, and if you’re contributing back to the original project, you’ll want to keep up to date. We can do this by adding another remote. So when we run the command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remote now, we see have the remote for origin – the default one – but we can set one up for the original branch by declaring a new remote. And it’s a convention to name the alias in this situation “upstream”</a:t>
            </a:r>
          </a:p>
          <a:p>
            <a:r>
              <a:rPr lang="en-US" sz="1100" kern="1200" dirty="0" smtClean="0">
                <a:solidFill>
                  <a:schemeClr val="tx1"/>
                </a:solidFill>
                <a:effectLst/>
                <a:latin typeface="+mn-lt"/>
                <a:ea typeface="+mn-ea"/>
                <a:cs typeface="+mn-cs"/>
              </a:rPr>
              <a:t> </a:t>
            </a:r>
          </a:p>
          <a:p>
            <a:r>
              <a:rPr lang="en-US" sz="1100" i="1" kern="1200" dirty="0" err="1" smtClean="0">
                <a:solidFill>
                  <a:schemeClr val="tx1"/>
                </a:solidFill>
                <a:effectLst/>
                <a:latin typeface="+mn-lt"/>
                <a:ea typeface="+mn-ea"/>
                <a:cs typeface="+mn-cs"/>
              </a:rPr>
              <a:t>Git</a:t>
            </a:r>
            <a:r>
              <a:rPr lang="en-US" sz="1100" i="1" kern="1200" dirty="0" smtClean="0">
                <a:solidFill>
                  <a:schemeClr val="tx1"/>
                </a:solidFill>
                <a:effectLst/>
                <a:latin typeface="+mn-lt"/>
                <a:ea typeface="+mn-ea"/>
                <a:cs typeface="+mn-cs"/>
              </a:rPr>
              <a:t> remote add upstream </a:t>
            </a:r>
            <a:r>
              <a:rPr lang="en-US" sz="1100" b="1" i="1" kern="1200" dirty="0" err="1" smtClean="0">
                <a:solidFill>
                  <a:schemeClr val="tx1"/>
                </a:solidFill>
                <a:effectLst/>
                <a:latin typeface="+mn-lt"/>
                <a:ea typeface="+mn-ea"/>
                <a:cs typeface="+mn-cs"/>
              </a:rPr>
              <a:t>url</a:t>
            </a:r>
            <a:endParaRPr lang="en-US" sz="1100" kern="1200" dirty="0" smtClean="0">
              <a:solidFill>
                <a:schemeClr val="tx1"/>
              </a:solidFill>
              <a:effectLst/>
              <a:latin typeface="+mn-lt"/>
              <a:ea typeface="+mn-ea"/>
              <a:cs typeface="+mn-cs"/>
            </a:endParaRPr>
          </a:p>
          <a:p>
            <a:r>
              <a:rPr lang="en-US" sz="1100" i="1" kern="1200" dirty="0" err="1" smtClean="0">
                <a:solidFill>
                  <a:schemeClr val="tx1"/>
                </a:solidFill>
                <a:effectLst/>
                <a:latin typeface="+mn-lt"/>
                <a:ea typeface="+mn-ea"/>
                <a:cs typeface="+mn-cs"/>
              </a:rPr>
              <a:t>Git</a:t>
            </a:r>
            <a:r>
              <a:rPr lang="en-US" sz="1100" i="1" kern="1200" dirty="0" smtClean="0">
                <a:solidFill>
                  <a:schemeClr val="tx1"/>
                </a:solidFill>
                <a:effectLst/>
                <a:latin typeface="+mn-lt"/>
                <a:ea typeface="+mn-ea"/>
                <a:cs typeface="+mn-cs"/>
              </a:rPr>
              <a:t> remote –v</a:t>
            </a:r>
            <a:endParaRPr lang="en-US" sz="1100" kern="1200" dirty="0" smtClean="0">
              <a:solidFill>
                <a:schemeClr val="tx1"/>
              </a:solidFill>
              <a:effectLst/>
              <a:latin typeface="+mn-lt"/>
              <a:ea typeface="+mn-ea"/>
              <a:cs typeface="+mn-cs"/>
            </a:endParaRPr>
          </a:p>
          <a:p>
            <a:r>
              <a:rPr lang="en-US" sz="1100" i="1" kern="1200" dirty="0" smtClean="0">
                <a:solidFill>
                  <a:schemeClr val="tx1"/>
                </a:solidFill>
                <a:effectLst/>
                <a:latin typeface="+mn-lt"/>
                <a:ea typeface="+mn-ea"/>
                <a:cs typeface="+mn-cs"/>
              </a:rPr>
              <a:t> </a:t>
            </a:r>
            <a:endParaRPr lang="en-US" sz="1100" kern="1200" dirty="0" smtClean="0">
              <a:solidFill>
                <a:schemeClr val="tx1"/>
              </a:solidFill>
              <a:effectLst/>
              <a:latin typeface="+mn-lt"/>
              <a:ea typeface="+mn-ea"/>
              <a:cs typeface="+mn-cs"/>
            </a:endParaRPr>
          </a:p>
          <a:p>
            <a:r>
              <a:rPr lang="en-US" sz="1100" i="1" kern="1200" dirty="0" err="1" smtClean="0">
                <a:solidFill>
                  <a:schemeClr val="tx1"/>
                </a:solidFill>
                <a:effectLst/>
                <a:latin typeface="+mn-lt"/>
                <a:ea typeface="+mn-ea"/>
                <a:cs typeface="+mn-cs"/>
              </a:rPr>
              <a:t>Git</a:t>
            </a:r>
            <a:r>
              <a:rPr lang="en-US" sz="1100" i="1" kern="1200" dirty="0" smtClean="0">
                <a:solidFill>
                  <a:schemeClr val="tx1"/>
                </a:solidFill>
                <a:effectLst/>
                <a:latin typeface="+mn-lt"/>
                <a:ea typeface="+mn-ea"/>
                <a:cs typeface="+mn-cs"/>
              </a:rPr>
              <a:t> fetch upstream</a:t>
            </a:r>
            <a:endParaRPr lang="en-US" sz="1100" kern="1200" dirty="0" smtClean="0">
              <a:solidFill>
                <a:schemeClr val="tx1"/>
              </a:solidFill>
              <a:effectLst/>
              <a:latin typeface="+mn-lt"/>
              <a:ea typeface="+mn-ea"/>
              <a:cs typeface="+mn-cs"/>
            </a:endParaRPr>
          </a:p>
          <a:p>
            <a:r>
              <a:rPr lang="en-US" sz="1100" i="1" kern="1200" dirty="0" smtClean="0">
                <a:solidFill>
                  <a:schemeClr val="tx1"/>
                </a:solidFill>
                <a:effectLst/>
                <a:latin typeface="+mn-lt"/>
                <a:ea typeface="+mn-ea"/>
                <a:cs typeface="+mn-cs"/>
              </a:rPr>
              <a:t>If not on the branch for merge, check it out</a:t>
            </a:r>
            <a:endParaRPr lang="en-US" sz="1100" kern="1200" dirty="0" smtClean="0">
              <a:solidFill>
                <a:schemeClr val="tx1"/>
              </a:solidFill>
              <a:effectLst/>
              <a:latin typeface="+mn-lt"/>
              <a:ea typeface="+mn-ea"/>
              <a:cs typeface="+mn-cs"/>
            </a:endParaRPr>
          </a:p>
          <a:p>
            <a:r>
              <a:rPr lang="en-US" sz="1100" i="1" kern="1200" dirty="0" err="1" smtClean="0">
                <a:solidFill>
                  <a:schemeClr val="tx1"/>
                </a:solidFill>
                <a:effectLst/>
                <a:latin typeface="+mn-lt"/>
                <a:ea typeface="+mn-ea"/>
                <a:cs typeface="+mn-cs"/>
              </a:rPr>
              <a:t>Git</a:t>
            </a:r>
            <a:r>
              <a:rPr lang="en-US" sz="1100" i="1" kern="1200" dirty="0" smtClean="0">
                <a:solidFill>
                  <a:schemeClr val="tx1"/>
                </a:solidFill>
                <a:effectLst/>
                <a:latin typeface="+mn-lt"/>
                <a:ea typeface="+mn-ea"/>
                <a:cs typeface="+mn-cs"/>
              </a:rPr>
              <a:t> merge upstream/master</a:t>
            </a:r>
            <a:endParaRPr lang="en-US" sz="1100" kern="1200" dirty="0" smtClean="0">
              <a:solidFill>
                <a:schemeClr val="tx1"/>
              </a:solidFill>
              <a:effectLst/>
              <a:latin typeface="+mn-lt"/>
              <a:ea typeface="+mn-ea"/>
              <a:cs typeface="+mn-cs"/>
            </a:endParaRPr>
          </a:p>
          <a:p>
            <a:r>
              <a:rPr lang="en-US" sz="1100" i="1" kern="1200" dirty="0" smtClean="0">
                <a:solidFill>
                  <a:schemeClr val="tx1"/>
                </a:solidFill>
                <a:effectLst/>
                <a:latin typeface="+mn-lt"/>
                <a:ea typeface="+mn-ea"/>
                <a:cs typeface="+mn-cs"/>
              </a:rPr>
              <a:t> </a:t>
            </a:r>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rPr>
              <a:t>This merge “upstream/master” is taking the changes on this special upstream/master branch that refers to . More about branches and merging next week.</a:t>
            </a:r>
          </a:p>
          <a:p>
            <a:pPr lvl="0" rtl="0">
              <a:spcBef>
                <a:spcPts val="0"/>
              </a:spcBef>
              <a:buNone/>
            </a:pPr>
            <a:endParaRPr sz="14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There are times when you start a project on your local machine and you want to move it to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All you need to do is create an empty repository on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and then add the remote address on your local project.</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This assumes, of course, that you’ve already set the local project up in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and have made commits – I don’t think you can push a project until there is at least one commit.</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Show demo with </a:t>
            </a:r>
            <a:r>
              <a:rPr lang="en-US" sz="1100" kern="1200" dirty="0" err="1" smtClean="0">
                <a:solidFill>
                  <a:schemeClr val="tx1"/>
                </a:solidFill>
                <a:effectLst/>
                <a:latin typeface="+mn-lt"/>
                <a:ea typeface="+mn-ea"/>
                <a:cs typeface="+mn-cs"/>
              </a:rPr>
              <a:t>moby</a:t>
            </a:r>
            <a:r>
              <a:rPr lang="en-US" sz="1100" kern="1200" dirty="0" smtClean="0">
                <a:solidFill>
                  <a:schemeClr val="tx1"/>
                </a:solidFill>
                <a:effectLst/>
                <a:latin typeface="+mn-lt"/>
                <a:ea typeface="+mn-ea"/>
                <a:cs typeface="+mn-cs"/>
              </a:rPr>
              <a:t> dick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Make sure you don’t add a README</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 </a:t>
            </a:r>
          </a:p>
          <a:p>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add remote origin </a:t>
            </a:r>
            <a:r>
              <a:rPr lang="en-US" sz="1100" kern="1200" dirty="0" err="1" smtClean="0">
                <a:solidFill>
                  <a:schemeClr val="tx1"/>
                </a:solidFill>
                <a:effectLst/>
                <a:latin typeface="+mn-lt"/>
                <a:ea typeface="+mn-ea"/>
                <a:cs typeface="+mn-cs"/>
              </a:rPr>
              <a:t>your_empty_githug_repo_url_here</a:t>
            </a:r>
            <a:endParaRPr lang="en-US" sz="1100" kern="1200" dirty="0" smtClean="0">
              <a:solidFill>
                <a:schemeClr val="tx1"/>
              </a:solidFill>
              <a:effectLst/>
              <a:latin typeface="+mn-lt"/>
              <a:ea typeface="+mn-ea"/>
              <a:cs typeface="+mn-cs"/>
            </a:endParaRPr>
          </a:p>
          <a:p>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push -u origin master</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The –u sets up a tracking reference to the remote branch, and you can just say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push,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pull in the future, instead of saying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pull origin master. Or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push </a:t>
            </a:r>
            <a:r>
              <a:rPr lang="en-US" sz="1100" kern="1200" dirty="0" err="1" smtClean="0">
                <a:solidFill>
                  <a:schemeClr val="tx1"/>
                </a:solidFill>
                <a:effectLst/>
                <a:latin typeface="+mn-lt"/>
                <a:ea typeface="+mn-ea"/>
                <a:cs typeface="+mn-cs"/>
              </a:rPr>
              <a:t>remote_alias</a:t>
            </a:r>
            <a:r>
              <a:rPr lang="en-US" sz="1100" kern="1200" dirty="0" smtClean="0">
                <a:solidFill>
                  <a:schemeClr val="tx1"/>
                </a:solidFill>
                <a:effectLst/>
                <a:latin typeface="+mn-lt"/>
                <a:ea typeface="+mn-ea"/>
                <a:cs typeface="+mn-cs"/>
              </a:rPr>
              <a:t> </a:t>
            </a:r>
            <a:r>
              <a:rPr lang="en-US" sz="1100" kern="1200" dirty="0" err="1" smtClean="0">
                <a:solidFill>
                  <a:schemeClr val="tx1"/>
                </a:solidFill>
                <a:effectLst/>
                <a:latin typeface="+mn-lt"/>
                <a:ea typeface="+mn-ea"/>
                <a:cs typeface="+mn-cs"/>
              </a:rPr>
              <a:t>branch_name</a:t>
            </a:r>
            <a:r>
              <a:rPr lang="en-US" sz="1100" kern="1200" dirty="0" smtClean="0">
                <a:solidFill>
                  <a:schemeClr val="tx1"/>
                </a:solidFill>
                <a:effectLst/>
                <a:latin typeface="+mn-lt"/>
                <a:ea typeface="+mn-ea"/>
                <a:cs typeface="+mn-cs"/>
              </a:rPr>
              <a:t>. Doesn’t always need to be origin master although by default it will probably start out that way. So for now I will at least keep using these alias names for push and pull. To be honest I still do that with my repositories because I want to be very aware of what I’m doing… Totally up to you.</a:t>
            </a:r>
          </a:p>
          <a:p>
            <a:pPr lvl="0" rtl="0">
              <a:spcBef>
                <a:spcPts val="0"/>
              </a:spcBef>
              <a:buNone/>
            </a:pPr>
            <a:endParaRPr sz="14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sz="1400" dirty="0" smtClean="0"/>
              <a:t>See around 45 min for</a:t>
            </a:r>
            <a:r>
              <a:rPr lang="en-US" sz="1400" baseline="0" dirty="0" smtClean="0"/>
              <a:t> discussion of issue tracker, wikis, and </a:t>
            </a:r>
            <a:r>
              <a:rPr lang="en-US" sz="1400" baseline="0" dirty="0" err="1" smtClean="0"/>
              <a:t>gists</a:t>
            </a:r>
            <a:r>
              <a:rPr lang="en-US" sz="1400" dirty="0" smtClean="0"/>
              <a:t>. I didn’t have time to talk about code of conduct – you can add a code of conduct to your project through</a:t>
            </a:r>
            <a:r>
              <a:rPr lang="en-US" sz="1400" baseline="0" dirty="0" smtClean="0"/>
              <a:t> a template.</a:t>
            </a:r>
            <a:endParaRPr sz="14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sz="1400" dirty="0" smtClean="0"/>
              <a:t>See http://hklish01.github.io/</a:t>
            </a:r>
            <a:r>
              <a:rPr lang="en-US" sz="1400" dirty="0" err="1" smtClean="0"/>
              <a:t>gettingtoknowgit</a:t>
            </a:r>
            <a:r>
              <a:rPr lang="en-US" sz="1400" dirty="0" smtClean="0"/>
              <a:t>/class3.html </a:t>
            </a:r>
            <a:r>
              <a:rPr lang="en-US" sz="1400" smtClean="0"/>
              <a:t>for instructions.</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 name="Shape 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We’ll take a look at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I’ll show you how to create and place some SSH keys onto your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account so you will be able to quickly push and pull repositories from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I’ll talk about cloning &amp; forking – which are slightly different ways of making copies of repositories on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Then we’ll look at pushing and pulling which is how you move changes – or receive changes - to your repository from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And finally – how take an existing project – like the Moby Dick one I have been working on  - and set it up in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a:t>
            </a:r>
          </a:p>
          <a:p>
            <a:r>
              <a:rPr lang="en-US" sz="1100" kern="1200" dirty="0" smtClean="0">
                <a:solidFill>
                  <a:schemeClr val="tx1"/>
                </a:solidFill>
                <a:effectLst/>
                <a:latin typeface="+mn-lt"/>
                <a:ea typeface="+mn-ea"/>
                <a:cs typeface="+mn-cs"/>
              </a:rPr>
              <a:t> </a:t>
            </a:r>
          </a:p>
          <a:p>
            <a:pPr lvl="0" rtl="0">
              <a:spcBef>
                <a:spcPts val="0"/>
              </a:spcBef>
              <a:buNone/>
            </a:pPr>
            <a:endParaRPr sz="14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 name="Shape 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Finally, let’s talk about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is a site that hosts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-tracked projects. It’s hugely popular – so many popular open source libraries and projects are hosted here. Node,  d3, Ruby on Rails, Bootstrap &amp; </a:t>
            </a:r>
            <a:r>
              <a:rPr lang="en-US" sz="1100" kern="1200" dirty="0" err="1" smtClean="0">
                <a:solidFill>
                  <a:schemeClr val="tx1"/>
                </a:solidFill>
                <a:effectLst/>
                <a:latin typeface="+mn-lt"/>
                <a:ea typeface="+mn-ea"/>
                <a:cs typeface="+mn-cs"/>
              </a:rPr>
              <a:t>FontAwesome</a:t>
            </a:r>
            <a:r>
              <a:rPr lang="en-US" sz="1100" kern="1200" dirty="0" smtClean="0">
                <a:solidFill>
                  <a:schemeClr val="tx1"/>
                </a:solidFill>
                <a:effectLst/>
                <a:latin typeface="+mn-lt"/>
                <a:ea typeface="+mn-ea"/>
                <a:cs typeface="+mn-cs"/>
              </a:rPr>
              <a:t>, Reactd3, Homebrew. So very heavy hitters are here – and it’s open to anyone to have an account and connect with people through sharing code.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So I can look at all the source files here, or maybe just get the files to start a project with. But also the very important thing about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is that if I were a developer who wanted to contribute back to the project, I could. Now, I say that with some caveats – for example,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is hosted on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but the developers there don’t use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as a way to contribute – but for the most part, contributors can make contributions through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because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allows for access control. You can easily add other people to your project, but there’s also a system called forking and pull requests that make people don’t have to know each other/trust them ahead of time in order to make contributions.</a:t>
            </a:r>
          </a:p>
          <a:p>
            <a:r>
              <a:rPr lang="en-US" sz="1100" kern="1200" dirty="0" smtClean="0">
                <a:solidFill>
                  <a:schemeClr val="tx1"/>
                </a:solidFill>
                <a:effectLst/>
                <a:latin typeface="+mn-lt"/>
                <a:ea typeface="+mn-ea"/>
                <a:cs typeface="+mn-cs"/>
              </a:rPr>
              <a:t> </a:t>
            </a:r>
          </a:p>
          <a:p>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is also good for just looking at code or using someone else’s project as a base for a new project. I could make clone of Ruby on Rails here, and then start contributing, or just look at the code. </a:t>
            </a:r>
          </a:p>
          <a:p>
            <a:r>
              <a:rPr lang="en-US" sz="1100" kern="1200" dirty="0" smtClean="0">
                <a:solidFill>
                  <a:schemeClr val="tx1"/>
                </a:solidFill>
                <a:effectLst/>
                <a:latin typeface="+mn-lt"/>
                <a:ea typeface="+mn-ea"/>
                <a:cs typeface="+mn-cs"/>
              </a:rPr>
              <a:t> </a:t>
            </a:r>
          </a:p>
          <a:p>
            <a:pPr lvl="0" rtl="0">
              <a:spcBef>
                <a:spcPts val="0"/>
              </a:spcBef>
              <a:buNone/>
            </a:pPr>
            <a:endParaRPr sz="14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 name="Shape 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Multiple libraries also have a presence on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 and here obviously I actually mean academic, public libraries, not software libraries like </a:t>
            </a:r>
            <a:r>
              <a:rPr lang="en-US" sz="1100" kern="1200" dirty="0" err="1" smtClean="0">
                <a:solidFill>
                  <a:schemeClr val="tx1"/>
                </a:solidFill>
                <a:effectLst/>
                <a:latin typeface="+mn-lt"/>
                <a:ea typeface="+mn-ea"/>
                <a:cs typeface="+mn-cs"/>
              </a:rPr>
              <a:t>JQuery</a:t>
            </a:r>
            <a:r>
              <a:rPr lang="en-US" sz="1100" kern="1200" dirty="0" smtClean="0">
                <a:solidFill>
                  <a:schemeClr val="tx1"/>
                </a:solidFill>
                <a:effectLst/>
                <a:latin typeface="+mn-lt"/>
                <a:ea typeface="+mn-ea"/>
                <a:cs typeface="+mn-cs"/>
              </a:rPr>
              <a:t>.</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Here are just a few examples – I know in the areas I work in, which is web development, NY public library are doing really interesting things and posting – like these crowd-sourcing NYPL-</a:t>
            </a:r>
            <a:r>
              <a:rPr lang="en-US" sz="1100" kern="1200" dirty="0" err="1" smtClean="0">
                <a:solidFill>
                  <a:schemeClr val="tx1"/>
                </a:solidFill>
                <a:effectLst/>
                <a:latin typeface="+mn-lt"/>
                <a:ea typeface="+mn-ea"/>
                <a:cs typeface="+mn-cs"/>
              </a:rPr>
              <a:t>Spacetime</a:t>
            </a:r>
            <a:r>
              <a:rPr lang="en-US" sz="1100" kern="1200" dirty="0" smtClean="0">
                <a:solidFill>
                  <a:schemeClr val="tx1"/>
                </a:solidFill>
                <a:effectLst/>
                <a:latin typeface="+mn-lt"/>
                <a:ea typeface="+mn-ea"/>
                <a:cs typeface="+mn-cs"/>
              </a:rPr>
              <a:t>, where they are eliciting knowledge about the cities’ history through apps that have map and building info - so the point of NYPL putting the code for this on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I believe is probably to contribute with collaborators but also so other libraries can build on top of what they are doing for their own cities.</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I know NC State Libraries are also pretty active… I am sure you all have good examples of work libraries are doing. So we have libraries sharing </a:t>
            </a:r>
            <a:r>
              <a:rPr lang="en-US" sz="1100" kern="1200" dirty="0" err="1" smtClean="0">
                <a:solidFill>
                  <a:schemeClr val="tx1"/>
                </a:solidFill>
                <a:effectLst/>
                <a:latin typeface="+mn-lt"/>
                <a:ea typeface="+mn-ea"/>
                <a:cs typeface="+mn-cs"/>
              </a:rPr>
              <a:t>EZProxy</a:t>
            </a:r>
            <a:r>
              <a:rPr lang="en-US" sz="1100" kern="1200" dirty="0" smtClean="0">
                <a:solidFill>
                  <a:schemeClr val="tx1"/>
                </a:solidFill>
                <a:effectLst/>
                <a:latin typeface="+mn-lt"/>
                <a:ea typeface="+mn-ea"/>
                <a:cs typeface="+mn-cs"/>
              </a:rPr>
              <a:t> configurations, </a:t>
            </a:r>
            <a:r>
              <a:rPr lang="en-US" sz="1100" kern="1200" dirty="0" err="1" smtClean="0">
                <a:solidFill>
                  <a:schemeClr val="tx1"/>
                </a:solidFill>
                <a:effectLst/>
                <a:latin typeface="+mn-lt"/>
                <a:ea typeface="+mn-ea"/>
                <a:cs typeface="+mn-cs"/>
              </a:rPr>
              <a:t>LibGuide</a:t>
            </a:r>
            <a:r>
              <a:rPr lang="en-US" sz="1100" kern="1200" dirty="0" smtClean="0">
                <a:solidFill>
                  <a:schemeClr val="tx1"/>
                </a:solidFill>
                <a:effectLst/>
                <a:latin typeface="+mn-lt"/>
                <a:ea typeface="+mn-ea"/>
                <a:cs typeface="+mn-cs"/>
              </a:rPr>
              <a:t> styling; Portland State had some interesting Drupal modules to spin up sort of a Do it Yourself reference site for users.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I have </a:t>
            </a:r>
            <a:r>
              <a:rPr lang="en-US" sz="1100" kern="1200" dirty="0" err="1" smtClean="0">
                <a:solidFill>
                  <a:schemeClr val="tx1"/>
                </a:solidFill>
                <a:effectLst/>
                <a:latin typeface="+mn-lt"/>
                <a:ea typeface="+mn-ea"/>
                <a:cs typeface="+mn-cs"/>
              </a:rPr>
              <a:t>Omeka</a:t>
            </a:r>
            <a:r>
              <a:rPr lang="en-US" sz="1100" kern="1200" dirty="0" smtClean="0">
                <a:solidFill>
                  <a:schemeClr val="tx1"/>
                </a:solidFill>
                <a:effectLst/>
                <a:latin typeface="+mn-lt"/>
                <a:ea typeface="+mn-ea"/>
                <a:cs typeface="+mn-cs"/>
              </a:rPr>
              <a:t> and Fedora here – I put Fedora team because I’m not sure if the Fedora source files are in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but there are definitely tools and other programs to extend Fedora that are hosted on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Let’s take a look at </a:t>
            </a:r>
            <a:r>
              <a:rPr lang="en-US" sz="1100" kern="1200" dirty="0" err="1" smtClean="0">
                <a:solidFill>
                  <a:schemeClr val="tx1"/>
                </a:solidFill>
                <a:effectLst/>
                <a:latin typeface="+mn-lt"/>
                <a:ea typeface="+mn-ea"/>
                <a:cs typeface="+mn-cs"/>
              </a:rPr>
              <a:t>Omeka</a:t>
            </a:r>
            <a:r>
              <a:rPr lang="en-US" sz="1100" kern="1200" dirty="0" smtClean="0">
                <a:solidFill>
                  <a:schemeClr val="tx1"/>
                </a:solidFill>
                <a:effectLst/>
                <a:latin typeface="+mn-lt"/>
                <a:ea typeface="+mn-ea"/>
                <a:cs typeface="+mn-cs"/>
              </a:rPr>
              <a:t>, it’s a CMS for online digital collections – I know a lot of libraries use it – I’m not familiar with it – but lets take a look at it. </a:t>
            </a:r>
          </a:p>
          <a:p>
            <a:pPr lvl="0" rtl="0">
              <a:spcBef>
                <a:spcPts val="0"/>
              </a:spcBef>
              <a:buNone/>
            </a:pPr>
            <a:endParaRPr sz="14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 name="Shape 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sz="1400" dirty="0" smtClean="0"/>
              <a:t>Demo</a:t>
            </a:r>
            <a:r>
              <a:rPr lang="en-US" sz="1400" baseline="0" dirty="0" smtClean="0"/>
              <a:t> of cloning: 11:30 – 16</a:t>
            </a:r>
          </a:p>
          <a:p>
            <a:pPr lvl="0" rtl="0">
              <a:spcBef>
                <a:spcPts val="0"/>
              </a:spcBef>
              <a:buNone/>
            </a:pPr>
            <a:endParaRPr lang="en-US" sz="1400" baseline="0" dirty="0" smtClean="0"/>
          </a:p>
          <a:p>
            <a:pPr lvl="0" rtl="0">
              <a:spcBef>
                <a:spcPts val="0"/>
              </a:spcBef>
              <a:buNone/>
            </a:pPr>
            <a:r>
              <a:rPr lang="en-US" sz="1100" kern="1200" dirty="0" smtClean="0">
                <a:solidFill>
                  <a:schemeClr val="tx1"/>
                </a:solidFill>
                <a:effectLst/>
                <a:latin typeface="+mn-lt"/>
                <a:ea typeface="+mn-ea"/>
                <a:cs typeface="+mn-cs"/>
              </a:rPr>
              <a:t>There is one thing that you need to do to be able to use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clone, and that’s setting up a key on your computer.  So there are ways around doing this, but it’s going to save you time later, and plus, you will probably have to do something similar with other remote servers you are communicating with – be it through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commands or for other tools or languages – so it’s worth doing if just to learn.</a:t>
            </a:r>
            <a:r>
              <a:rPr lang="en-US" sz="1400" dirty="0" smtClean="0">
                <a:effectLst/>
              </a:rPr>
              <a:t> </a:t>
            </a:r>
          </a:p>
          <a:p>
            <a:pPr lvl="0" rtl="0">
              <a:spcBef>
                <a:spcPts val="0"/>
              </a:spcBef>
              <a:buNone/>
            </a:pPr>
            <a:endParaRPr lang="en-US" sz="1400" dirty="0" smtClean="0">
              <a:effectLst/>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You might notice that when I go to clone a project in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there’s some confusion as to whether to do with HTTP or SSH. These are different internet protocols;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gently recommends HTTP because sometimes SSH ports can be blocked on a network. I have never had this problem, and generally SSH is easier once you have it set up because you don’t have to keep entering your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user name and password.  </a:t>
            </a:r>
          </a:p>
          <a:p>
            <a:pPr lvl="0" rtl="0">
              <a:spcBef>
                <a:spcPts val="0"/>
              </a:spcBef>
              <a:buNone/>
            </a:pPr>
            <a:endParaRPr sz="14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I am going to walk you through setting up an SSH key in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 and ask you to set up the key for next week – but we also have instructions (show)</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Essentially, you’ll use a command that will automatically create a public key and private key. We’ll want to copy the public key over to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The commands are ways to get the contents of the key onto your clipboard – really it’s a long unique hash, plus your email address.</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And then once you have the key copy, you go to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and put it in your settings. Remember this key is going to identify you and your computer – so you might want to name your key in a way that reminds you which computer it’s coming from.</a:t>
            </a:r>
          </a:p>
          <a:p>
            <a:pPr lvl="0" rtl="0">
              <a:spcBef>
                <a:spcPts val="0"/>
              </a:spcBef>
              <a:buNone/>
            </a:pPr>
            <a:endParaRPr sz="14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There’s an extra step you might take when cloning a repository from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and that is something called “forking”</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Forking isn’t a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command, or anything in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itself, really. It’s a software term regarding making a copy of a project – here in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it means that when you fork a project,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will give you a copy of a repository in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itself.</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This way you can contribute back to a project if you aren’t one of the main contributors, because you can issue something called a pull request through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controls the access – and the person who is in charge of the code on the other end can look at what you’ve done and decide whether or not to merge it into their project or not.</a:t>
            </a:r>
          </a:p>
          <a:p>
            <a:pPr lvl="0" rtl="0">
              <a:spcBef>
                <a:spcPts val="0"/>
              </a:spcBef>
              <a:buNone/>
            </a:pPr>
            <a:endParaRPr sz="14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sz="1400" dirty="0" smtClean="0"/>
              <a:t>DEMO:</a:t>
            </a:r>
            <a:r>
              <a:rPr lang="en-US" sz="1400" baseline="0" dirty="0" smtClean="0"/>
              <a:t> 16 – 28:48</a:t>
            </a:r>
            <a:endParaRPr sz="1400" dirty="0"/>
          </a:p>
          <a:p>
            <a:pPr lvl="0" rtl="0">
              <a:spcBef>
                <a:spcPts val="0"/>
              </a:spcBef>
              <a:buNone/>
            </a:pPr>
            <a:endParaRPr sz="14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When do you fork, or when do you just clone? I think if you just want to have a look at the code and don’t intend on collaborating on the project, or if you don’t think you will even make it a project yourself on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then use clone.</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Use fork if you do think you will be using this repository in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because so many things are already set up for you.  Remember our Moby Dick project? If we started this on our local computer and we have to do a few more steps to get it to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 it’s super simple, but forking does save us some steps if we’re starting from a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project to begin with. </a:t>
            </a:r>
          </a:p>
          <a:p>
            <a:r>
              <a:rPr lang="en-US" sz="1100" kern="1200" dirty="0" smtClean="0">
                <a:solidFill>
                  <a:schemeClr val="tx1"/>
                </a:solidFill>
                <a:effectLst/>
                <a:latin typeface="+mn-lt"/>
                <a:ea typeface="+mn-ea"/>
                <a:cs typeface="+mn-cs"/>
              </a:rPr>
              <a:t> </a:t>
            </a:r>
          </a:p>
          <a:p>
            <a:pPr lvl="0" rtl="0">
              <a:spcBef>
                <a:spcPts val="0"/>
              </a:spcBef>
              <a:buNone/>
            </a:pPr>
            <a:endParaRPr sz="14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685800" y="1583342"/>
            <a:ext cx="7772400" cy="1159799"/>
          </a:xfrm>
          <a:prstGeom prst="rect">
            <a:avLst/>
          </a:prstGeom>
        </p:spPr>
        <p:txBody>
          <a:bodyPr lIns="91425" tIns="91425" rIns="91425" bIns="91425" anchor="b" anchorCtr="0"/>
          <a:lstStyle>
            <a:lvl1pPr lvl="0" algn="ctr" rtl="0">
              <a:spcBef>
                <a:spcPts val="0"/>
              </a:spcBef>
              <a:buSzPct val="100000"/>
              <a:defRPr sz="4800"/>
            </a:lvl1pPr>
            <a:lvl2pPr lvl="1" algn="ctr" rtl="0">
              <a:spcBef>
                <a:spcPts val="0"/>
              </a:spcBef>
              <a:buSzPct val="100000"/>
              <a:defRPr sz="4800"/>
            </a:lvl2pPr>
            <a:lvl3pPr lvl="2" algn="ctr" rtl="0">
              <a:spcBef>
                <a:spcPts val="0"/>
              </a:spcBef>
              <a:buSzPct val="100000"/>
              <a:defRPr sz="4800"/>
            </a:lvl3pPr>
            <a:lvl4pPr lvl="3" algn="ctr" rtl="0">
              <a:spcBef>
                <a:spcPts val="0"/>
              </a:spcBef>
              <a:buSzPct val="100000"/>
              <a:defRPr sz="4800"/>
            </a:lvl4pPr>
            <a:lvl5pPr lvl="4" algn="ctr" rtl="0">
              <a:spcBef>
                <a:spcPts val="0"/>
              </a:spcBef>
              <a:buSzPct val="100000"/>
              <a:defRPr sz="4800"/>
            </a:lvl5pPr>
            <a:lvl6pPr lvl="5" algn="ctr" rtl="0">
              <a:spcBef>
                <a:spcPts val="0"/>
              </a:spcBef>
              <a:buSzPct val="100000"/>
              <a:defRPr sz="4800"/>
            </a:lvl6pPr>
            <a:lvl7pPr lvl="6" algn="ctr" rtl="0">
              <a:spcBef>
                <a:spcPts val="0"/>
              </a:spcBef>
              <a:buSzPct val="100000"/>
              <a:defRPr sz="4800"/>
            </a:lvl7pPr>
            <a:lvl8pPr lvl="7" algn="ctr" rtl="0">
              <a:spcBef>
                <a:spcPts val="0"/>
              </a:spcBef>
              <a:buSzPct val="100000"/>
              <a:defRPr sz="4800"/>
            </a:lvl8pPr>
            <a:lvl9pPr lvl="8" algn="ctr" rtl="0">
              <a:spcBef>
                <a:spcPts val="0"/>
              </a:spcBef>
              <a:buSzPct val="100000"/>
              <a:defRPr sz="4800"/>
            </a:lvl9pPr>
          </a:lstStyle>
          <a:p>
            <a:endParaRPr/>
          </a:p>
        </p:txBody>
      </p:sp>
      <p:sp>
        <p:nvSpPr>
          <p:cNvPr id="11" name="Shape 11"/>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lvl="0" algn="ctr" rtl="0">
              <a:spcBef>
                <a:spcPts val="0"/>
              </a:spcBef>
              <a:buClr>
                <a:schemeClr val="dk2"/>
              </a:buClr>
              <a:buNone/>
              <a:defRPr>
                <a:solidFill>
                  <a:schemeClr val="dk2"/>
                </a:solidFill>
              </a:defRPr>
            </a:lvl1pPr>
            <a:lvl2pPr lvl="1" algn="ctr" rtl="0">
              <a:spcBef>
                <a:spcPts val="0"/>
              </a:spcBef>
              <a:buClr>
                <a:schemeClr val="dk2"/>
              </a:buClr>
              <a:buSzPct val="100000"/>
              <a:buNone/>
              <a:defRPr sz="3000">
                <a:solidFill>
                  <a:schemeClr val="dk2"/>
                </a:solidFill>
              </a:defRPr>
            </a:lvl2pPr>
            <a:lvl3pPr lvl="2" algn="ctr" rtl="0">
              <a:spcBef>
                <a:spcPts val="0"/>
              </a:spcBef>
              <a:buClr>
                <a:schemeClr val="dk2"/>
              </a:buClr>
              <a:buSzPct val="100000"/>
              <a:buNone/>
              <a:defRPr sz="3000">
                <a:solidFill>
                  <a:schemeClr val="dk2"/>
                </a:solidFill>
              </a:defRPr>
            </a:lvl3pPr>
            <a:lvl4pPr lvl="3" algn="ctr" rtl="0">
              <a:spcBef>
                <a:spcPts val="0"/>
              </a:spcBef>
              <a:buClr>
                <a:schemeClr val="dk2"/>
              </a:buClr>
              <a:buSzPct val="100000"/>
              <a:buNone/>
              <a:defRPr sz="3000">
                <a:solidFill>
                  <a:schemeClr val="dk2"/>
                </a:solidFill>
              </a:defRPr>
            </a:lvl4pPr>
            <a:lvl5pPr lvl="4" algn="ctr" rtl="0">
              <a:spcBef>
                <a:spcPts val="0"/>
              </a:spcBef>
              <a:buClr>
                <a:schemeClr val="dk2"/>
              </a:buClr>
              <a:buSzPct val="100000"/>
              <a:buNone/>
              <a:defRPr sz="3000">
                <a:solidFill>
                  <a:schemeClr val="dk2"/>
                </a:solidFill>
              </a:defRPr>
            </a:lvl5pPr>
            <a:lvl6pPr lvl="5" algn="ctr" rtl="0">
              <a:spcBef>
                <a:spcPts val="0"/>
              </a:spcBef>
              <a:buClr>
                <a:schemeClr val="dk2"/>
              </a:buClr>
              <a:buSzPct val="100000"/>
              <a:buNone/>
              <a:defRPr sz="3000">
                <a:solidFill>
                  <a:schemeClr val="dk2"/>
                </a:solidFill>
              </a:defRPr>
            </a:lvl6pPr>
            <a:lvl7pPr lvl="6" algn="ctr" rtl="0">
              <a:spcBef>
                <a:spcPts val="0"/>
              </a:spcBef>
              <a:buClr>
                <a:schemeClr val="dk2"/>
              </a:buClr>
              <a:buSzPct val="100000"/>
              <a:buNone/>
              <a:defRPr sz="3000">
                <a:solidFill>
                  <a:schemeClr val="dk2"/>
                </a:solidFill>
              </a:defRPr>
            </a:lvl7pPr>
            <a:lvl8pPr lvl="7" algn="ctr" rtl="0">
              <a:spcBef>
                <a:spcPts val="0"/>
              </a:spcBef>
              <a:buClr>
                <a:schemeClr val="dk2"/>
              </a:buClr>
              <a:buSzPct val="100000"/>
              <a:buNone/>
              <a:defRPr sz="3000">
                <a:solidFill>
                  <a:schemeClr val="dk2"/>
                </a:solidFill>
              </a:defRPr>
            </a:lvl8pPr>
            <a:lvl9pPr lvl="8" algn="ctr" rtl="0">
              <a:spcBef>
                <a:spcPts val="0"/>
              </a:spcBef>
              <a:buClr>
                <a:schemeClr val="dk2"/>
              </a:buClr>
              <a:buSzPct val="100000"/>
              <a:buNone/>
              <a:defRPr sz="3000">
                <a:solidFill>
                  <a:schemeClr val="dk2"/>
                </a:solidFill>
              </a:defRPr>
            </a:lvl9pPr>
          </a:lstStyle>
          <a:p>
            <a:endParaRPr/>
          </a:p>
        </p:txBody>
      </p:sp>
      <p:sp>
        <p:nvSpPr>
          <p:cNvPr id="12" name="Shape 12"/>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 name="Shape 19"/>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0" name="Shape 20"/>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1" name="Shape 21"/>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4" name="Shape 24"/>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aption">
    <p:spTree>
      <p:nvGrpSpPr>
        <p:cNvPr id="1" name="Shape 25"/>
        <p:cNvGrpSpPr/>
        <p:nvPr/>
      </p:nvGrpSpPr>
      <p:grpSpPr>
        <a:xfrm>
          <a:off x="0" y="0"/>
          <a:ext cx="0" cy="0"/>
          <a:chOff x="0" y="0"/>
          <a:chExt cx="0" cy="0"/>
        </a:xfrm>
      </p:grpSpPr>
      <p:sp>
        <p:nvSpPr>
          <p:cNvPr id="26" name="Shape 26"/>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lvl="0" algn="ctr" rtl="0">
              <a:spcBef>
                <a:spcPts val="360"/>
              </a:spcBef>
              <a:buSzPct val="100000"/>
              <a:buNone/>
              <a:defRPr sz="1800"/>
            </a:lvl1pPr>
          </a:lstStyle>
          <a:p>
            <a:endParaRPr/>
          </a:p>
        </p:txBody>
      </p:sp>
      <p:sp>
        <p:nvSpPr>
          <p:cNvPr id="27" name="Shape 27"/>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8"/>
        <p:cNvGrpSpPr/>
        <p:nvPr/>
      </p:nvGrpSpPr>
      <p:grpSpPr>
        <a:xfrm>
          <a:off x="0" y="0"/>
          <a:ext cx="0" cy="0"/>
          <a:chOff x="0" y="0"/>
          <a:chExt cx="0" cy="0"/>
        </a:xfrm>
      </p:grpSpPr>
      <p:sp>
        <p:nvSpPr>
          <p:cNvPr id="29" name="Shape 29"/>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lvl="0" rtl="0">
              <a:spcBef>
                <a:spcPts val="0"/>
              </a:spcBef>
              <a:buClr>
                <a:schemeClr val="dk1"/>
              </a:buClr>
              <a:buSzPct val="100000"/>
              <a:buNone/>
              <a:defRPr sz="3600" b="1">
                <a:solidFill>
                  <a:schemeClr val="dk1"/>
                </a:solidFill>
              </a:defRPr>
            </a:lvl1pPr>
            <a:lvl2pPr lvl="1" rtl="0">
              <a:spcBef>
                <a:spcPts val="0"/>
              </a:spcBef>
              <a:buClr>
                <a:schemeClr val="dk1"/>
              </a:buClr>
              <a:buSzPct val="100000"/>
              <a:buNone/>
              <a:defRPr sz="3600" b="1">
                <a:solidFill>
                  <a:schemeClr val="dk1"/>
                </a:solidFill>
              </a:defRPr>
            </a:lvl2pPr>
            <a:lvl3pPr lvl="2" rtl="0">
              <a:spcBef>
                <a:spcPts val="0"/>
              </a:spcBef>
              <a:buClr>
                <a:schemeClr val="dk1"/>
              </a:buClr>
              <a:buSzPct val="100000"/>
              <a:buNone/>
              <a:defRPr sz="3600" b="1">
                <a:solidFill>
                  <a:schemeClr val="dk1"/>
                </a:solidFill>
              </a:defRPr>
            </a:lvl3pPr>
            <a:lvl4pPr lvl="3" rtl="0">
              <a:spcBef>
                <a:spcPts val="0"/>
              </a:spcBef>
              <a:buClr>
                <a:schemeClr val="dk1"/>
              </a:buClr>
              <a:buSzPct val="100000"/>
              <a:buNone/>
              <a:defRPr sz="3600" b="1">
                <a:solidFill>
                  <a:schemeClr val="dk1"/>
                </a:solidFill>
              </a:defRPr>
            </a:lvl4pPr>
            <a:lvl5pPr lvl="4" rtl="0">
              <a:spcBef>
                <a:spcPts val="0"/>
              </a:spcBef>
              <a:buClr>
                <a:schemeClr val="dk1"/>
              </a:buClr>
              <a:buSzPct val="100000"/>
              <a:buNone/>
              <a:defRPr sz="3600" b="1">
                <a:solidFill>
                  <a:schemeClr val="dk1"/>
                </a:solidFill>
              </a:defRPr>
            </a:lvl5pPr>
            <a:lvl6pPr lvl="5" rtl="0">
              <a:spcBef>
                <a:spcPts val="0"/>
              </a:spcBef>
              <a:buClr>
                <a:schemeClr val="dk1"/>
              </a:buClr>
              <a:buSzPct val="100000"/>
              <a:buNone/>
              <a:defRPr sz="3600" b="1">
                <a:solidFill>
                  <a:schemeClr val="dk1"/>
                </a:solidFill>
              </a:defRPr>
            </a:lvl6pPr>
            <a:lvl7pPr lvl="6" rtl="0">
              <a:spcBef>
                <a:spcPts val="0"/>
              </a:spcBef>
              <a:buClr>
                <a:schemeClr val="dk1"/>
              </a:buClr>
              <a:buSzPct val="100000"/>
              <a:buNone/>
              <a:defRPr sz="3600" b="1">
                <a:solidFill>
                  <a:schemeClr val="dk1"/>
                </a:solidFill>
              </a:defRPr>
            </a:lvl7pPr>
            <a:lvl8pPr lvl="7" rtl="0">
              <a:spcBef>
                <a:spcPts val="0"/>
              </a:spcBef>
              <a:buClr>
                <a:schemeClr val="dk1"/>
              </a:buClr>
              <a:buSzPct val="100000"/>
              <a:buNone/>
              <a:defRPr sz="3600" b="1">
                <a:solidFill>
                  <a:schemeClr val="dk1"/>
                </a:solidFill>
              </a:defRPr>
            </a:lvl8pPr>
            <a:lvl9pPr lvl="8" rtl="0">
              <a:spcBef>
                <a:spcPts val="0"/>
              </a:spcBef>
              <a:buClr>
                <a:schemeClr val="dk1"/>
              </a:buClr>
              <a:buSzPct val="100000"/>
              <a:buNone/>
              <a:defRPr sz="3600" b="1">
                <a:solidFill>
                  <a:schemeClr val="dk1"/>
                </a:solidFill>
              </a:defRPr>
            </a:lvl9pPr>
          </a:lstStyle>
          <a:p>
            <a:endParaRPr/>
          </a:p>
        </p:txBody>
      </p:sp>
      <p:sp>
        <p:nvSpPr>
          <p:cNvPr id="7" name="Shape 7"/>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lvl="0" rtl="0">
              <a:spcBef>
                <a:spcPts val="600"/>
              </a:spcBef>
              <a:buClr>
                <a:schemeClr val="dk1"/>
              </a:buClr>
              <a:buSzPct val="100000"/>
              <a:defRPr sz="3000">
                <a:solidFill>
                  <a:schemeClr val="dk1"/>
                </a:solidFill>
              </a:defRPr>
            </a:lvl1pPr>
            <a:lvl2pPr lvl="1" rtl="0">
              <a:spcBef>
                <a:spcPts val="480"/>
              </a:spcBef>
              <a:buClr>
                <a:schemeClr val="dk1"/>
              </a:buClr>
              <a:buSzPct val="100000"/>
              <a:defRPr sz="2400">
                <a:solidFill>
                  <a:schemeClr val="dk1"/>
                </a:solidFill>
              </a:defRPr>
            </a:lvl2pPr>
            <a:lvl3pPr lvl="2" rtl="0">
              <a:spcBef>
                <a:spcPts val="480"/>
              </a:spcBef>
              <a:buClr>
                <a:schemeClr val="dk1"/>
              </a:buClr>
              <a:buSzPct val="100000"/>
              <a:defRPr sz="2400">
                <a:solidFill>
                  <a:schemeClr val="dk1"/>
                </a:solidFill>
              </a:defRPr>
            </a:lvl3pPr>
            <a:lvl4pPr lvl="3" rtl="0">
              <a:spcBef>
                <a:spcPts val="360"/>
              </a:spcBef>
              <a:buClr>
                <a:schemeClr val="dk1"/>
              </a:buClr>
              <a:buSzPct val="100000"/>
              <a:defRPr sz="1800">
                <a:solidFill>
                  <a:schemeClr val="dk1"/>
                </a:solidFill>
              </a:defRPr>
            </a:lvl4pPr>
            <a:lvl5pPr lvl="4" rtl="0">
              <a:spcBef>
                <a:spcPts val="360"/>
              </a:spcBef>
              <a:buClr>
                <a:schemeClr val="dk1"/>
              </a:buClr>
              <a:buSzPct val="100000"/>
              <a:defRPr sz="1800">
                <a:solidFill>
                  <a:schemeClr val="dk1"/>
                </a:solidFill>
              </a:defRPr>
            </a:lvl5pPr>
            <a:lvl6pPr lvl="5" rtl="0">
              <a:spcBef>
                <a:spcPts val="360"/>
              </a:spcBef>
              <a:buClr>
                <a:schemeClr val="dk1"/>
              </a:buClr>
              <a:buSzPct val="100000"/>
              <a:defRPr sz="1800">
                <a:solidFill>
                  <a:schemeClr val="dk1"/>
                </a:solidFill>
              </a:defRPr>
            </a:lvl6pPr>
            <a:lvl7pPr lvl="6" rtl="0">
              <a:spcBef>
                <a:spcPts val="360"/>
              </a:spcBef>
              <a:buClr>
                <a:schemeClr val="dk1"/>
              </a:buClr>
              <a:buSzPct val="100000"/>
              <a:defRPr sz="1800">
                <a:solidFill>
                  <a:schemeClr val="dk1"/>
                </a:solidFill>
              </a:defRPr>
            </a:lvl7pPr>
            <a:lvl8pPr lvl="7" rtl="0">
              <a:spcBef>
                <a:spcPts val="360"/>
              </a:spcBef>
              <a:buClr>
                <a:schemeClr val="dk1"/>
              </a:buClr>
              <a:buSzPct val="100000"/>
              <a:defRPr sz="1800">
                <a:solidFill>
                  <a:schemeClr val="dk1"/>
                </a:solidFill>
              </a:defRPr>
            </a:lvl8pPr>
            <a:lvl9pPr lvl="8" rtl="0">
              <a:spcBef>
                <a:spcPts val="360"/>
              </a:spcBef>
              <a:buClr>
                <a:schemeClr val="dk1"/>
              </a:buClr>
              <a:buSzPct val="100000"/>
              <a:defRPr sz="1800">
                <a:solidFill>
                  <a:schemeClr val="dk1"/>
                </a:solidFill>
              </a:defRPr>
            </a:lvl9pPr>
          </a:lstStyle>
          <a:p>
            <a:endParaRPr/>
          </a:p>
        </p:txBody>
      </p:sp>
      <p:sp>
        <p:nvSpPr>
          <p:cNvPr id="8" name="Shape 8"/>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300">
                <a:solidFill>
                  <a:schemeClr val="dk1"/>
                </a:solidFill>
              </a:rPr>
              <a:t>‹#›</a:t>
            </a:fld>
            <a:endParaRPr lang="en" sz="1300">
              <a:solidFill>
                <a:schemeClr val="dk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omeurlher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omeurlher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help.github.com/articles/adding-a-code-of-conduct-to-your-projec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hklish01.github.io/gettingtoknowgit/set_up_keys.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subTitle" idx="1"/>
          </p:nvPr>
        </p:nvSpPr>
        <p:spPr>
          <a:xfrm>
            <a:off x="544475" y="1511766"/>
            <a:ext cx="7772400" cy="2743200"/>
          </a:xfrm>
          <a:prstGeom prst="rect">
            <a:avLst/>
          </a:prstGeom>
        </p:spPr>
        <p:txBody>
          <a:bodyPr lIns="91425" tIns="91425" rIns="91425" bIns="91425" anchor="t" anchorCtr="0">
            <a:noAutofit/>
          </a:bodyPr>
          <a:lstStyle/>
          <a:p>
            <a:pPr lvl="0" algn="l" rtl="0">
              <a:lnSpc>
                <a:spcPct val="115000"/>
              </a:lnSpc>
              <a:spcBef>
                <a:spcPts val="0"/>
              </a:spcBef>
              <a:buNone/>
            </a:pPr>
            <a:r>
              <a:rPr lang="en">
                <a:solidFill>
                  <a:srgbClr val="000000"/>
                </a:solidFill>
              </a:rPr>
              <a:t>Class 3 of 5</a:t>
            </a:r>
          </a:p>
          <a:p>
            <a:pPr lvl="0" algn="l" rtl="0">
              <a:lnSpc>
                <a:spcPct val="115000"/>
              </a:lnSpc>
              <a:spcBef>
                <a:spcPts val="0"/>
              </a:spcBef>
              <a:buNone/>
            </a:pPr>
            <a:r>
              <a:rPr lang="en" i="1">
                <a:solidFill>
                  <a:srgbClr val="000000"/>
                </a:solidFill>
              </a:rPr>
              <a:t>Welcome back.</a:t>
            </a:r>
          </a:p>
        </p:txBody>
      </p:sp>
      <p:sp>
        <p:nvSpPr>
          <p:cNvPr id="35" name="Shape 35"/>
          <p:cNvSpPr txBox="1">
            <a:spLocks noGrp="1"/>
          </p:cNvSpPr>
          <p:nvPr>
            <p:ph type="title" idx="4294967295"/>
          </p:nvPr>
        </p:nvSpPr>
        <p:spPr>
          <a:xfrm>
            <a:off x="0" y="0"/>
            <a:ext cx="9144000" cy="1063499"/>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GitHub + working with remote repos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subTitle" idx="1"/>
          </p:nvPr>
        </p:nvSpPr>
        <p:spPr>
          <a:xfrm>
            <a:off x="544475" y="1511766"/>
            <a:ext cx="7772400" cy="2743200"/>
          </a:xfrm>
          <a:prstGeom prst="rect">
            <a:avLst/>
          </a:prstGeom>
        </p:spPr>
        <p:txBody>
          <a:bodyPr lIns="91425" tIns="91425" rIns="91425" bIns="91425" anchor="t" anchorCtr="0">
            <a:noAutofit/>
          </a:bodyPr>
          <a:lstStyle/>
          <a:p>
            <a:pPr marL="457200" lvl="0" indent="-228600" algn="l" rtl="0">
              <a:lnSpc>
                <a:spcPct val="115000"/>
              </a:lnSpc>
              <a:spcBef>
                <a:spcPts val="0"/>
              </a:spcBef>
              <a:buClr>
                <a:srgbClr val="000000"/>
              </a:buClr>
              <a:buChar char="●"/>
            </a:pPr>
            <a:r>
              <a:rPr lang="en">
                <a:solidFill>
                  <a:srgbClr val="000000"/>
                </a:solidFill>
              </a:rPr>
              <a:t>Git Pull:</a:t>
            </a:r>
          </a:p>
          <a:p>
            <a:pPr marL="914400" lvl="1" indent="-228600" algn="l" rtl="0">
              <a:lnSpc>
                <a:spcPct val="115000"/>
              </a:lnSpc>
              <a:spcBef>
                <a:spcPts val="0"/>
              </a:spcBef>
              <a:buClr>
                <a:srgbClr val="000000"/>
              </a:buClr>
              <a:buChar char="○"/>
            </a:pPr>
            <a:r>
              <a:rPr lang="en">
                <a:solidFill>
                  <a:srgbClr val="000000"/>
                </a:solidFill>
              </a:rPr>
              <a:t>GitHub              Local repository</a:t>
            </a:r>
          </a:p>
          <a:p>
            <a:pPr marL="914400" lvl="1" indent="-228600" algn="l" rtl="0">
              <a:lnSpc>
                <a:spcPct val="115000"/>
              </a:lnSpc>
              <a:spcBef>
                <a:spcPts val="0"/>
              </a:spcBef>
              <a:buClr>
                <a:srgbClr val="000000"/>
              </a:buClr>
              <a:buChar char="○"/>
            </a:pPr>
            <a:r>
              <a:rPr lang="en">
                <a:solidFill>
                  <a:srgbClr val="000000"/>
                </a:solidFill>
              </a:rPr>
              <a:t>Fetch + merge = pull</a:t>
            </a:r>
          </a:p>
          <a:p>
            <a:pPr marL="457200" lvl="0" indent="-228600" algn="l" rtl="0">
              <a:lnSpc>
                <a:spcPct val="115000"/>
              </a:lnSpc>
              <a:spcBef>
                <a:spcPts val="0"/>
              </a:spcBef>
              <a:buClr>
                <a:srgbClr val="000000"/>
              </a:buClr>
              <a:buChar char="●"/>
            </a:pPr>
            <a:r>
              <a:rPr lang="en">
                <a:solidFill>
                  <a:srgbClr val="000000"/>
                </a:solidFill>
              </a:rPr>
              <a:t>Git Push </a:t>
            </a:r>
          </a:p>
          <a:p>
            <a:pPr marL="914400" lvl="1" indent="-228600" algn="l" rtl="0">
              <a:lnSpc>
                <a:spcPct val="115000"/>
              </a:lnSpc>
              <a:spcBef>
                <a:spcPts val="0"/>
              </a:spcBef>
              <a:buClr>
                <a:srgbClr val="000000"/>
              </a:buClr>
              <a:buChar char="○"/>
            </a:pPr>
            <a:r>
              <a:rPr lang="en">
                <a:solidFill>
                  <a:srgbClr val="000000"/>
                </a:solidFill>
              </a:rPr>
              <a:t>GitHub              Local repository</a:t>
            </a:r>
          </a:p>
          <a:p>
            <a:pPr marL="457200" lvl="0" indent="0" algn="l" rtl="0">
              <a:lnSpc>
                <a:spcPct val="115000"/>
              </a:lnSpc>
              <a:spcBef>
                <a:spcPts val="0"/>
              </a:spcBef>
              <a:buNone/>
            </a:pPr>
            <a:endParaRPr>
              <a:solidFill>
                <a:srgbClr val="000000"/>
              </a:solidFill>
            </a:endParaRPr>
          </a:p>
        </p:txBody>
      </p:sp>
      <p:sp>
        <p:nvSpPr>
          <p:cNvPr id="89" name="Shape 89"/>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GitHub Push &amp; Pull</a:t>
            </a:r>
          </a:p>
        </p:txBody>
      </p:sp>
      <p:cxnSp>
        <p:nvCxnSpPr>
          <p:cNvPr id="90" name="Shape 90"/>
          <p:cNvCxnSpPr/>
          <p:nvPr/>
        </p:nvCxnSpPr>
        <p:spPr>
          <a:xfrm rot="10800000" flipH="1">
            <a:off x="2955763" y="2304275"/>
            <a:ext cx="1024200" cy="23100"/>
          </a:xfrm>
          <a:prstGeom prst="straightConnector1">
            <a:avLst/>
          </a:prstGeom>
          <a:noFill/>
          <a:ln w="76200" cap="flat" cmpd="sng">
            <a:solidFill>
              <a:schemeClr val="dk2"/>
            </a:solidFill>
            <a:prstDash val="solid"/>
            <a:round/>
            <a:headEnd type="none" w="lg" len="lg"/>
            <a:tailEnd type="triangle" w="lg" len="lg"/>
          </a:ln>
        </p:spPr>
      </p:cxnSp>
      <p:cxnSp>
        <p:nvCxnSpPr>
          <p:cNvPr id="91" name="Shape 91"/>
          <p:cNvCxnSpPr/>
          <p:nvPr/>
        </p:nvCxnSpPr>
        <p:spPr>
          <a:xfrm rot="10800000">
            <a:off x="2932472" y="3933120"/>
            <a:ext cx="1153200" cy="12900"/>
          </a:xfrm>
          <a:prstGeom prst="straightConnector1">
            <a:avLst/>
          </a:prstGeom>
          <a:noFill/>
          <a:ln w="76200" cap="flat" cmpd="sng">
            <a:solidFill>
              <a:schemeClr val="dk2"/>
            </a:solidFill>
            <a:prstDash val="solid"/>
            <a:round/>
            <a:headEnd type="none" w="lg" len="lg"/>
            <a:tailEnd type="triangle" w="lg" len="lg"/>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subTitle" idx="1"/>
          </p:nvPr>
        </p:nvSpPr>
        <p:spPr>
          <a:xfrm>
            <a:off x="544475" y="1511766"/>
            <a:ext cx="7772400" cy="2743200"/>
          </a:xfrm>
          <a:prstGeom prst="rect">
            <a:avLst/>
          </a:prstGeom>
        </p:spPr>
        <p:txBody>
          <a:bodyPr lIns="91425" tIns="91425" rIns="91425" bIns="91425" anchor="t" anchorCtr="0">
            <a:noAutofit/>
          </a:bodyPr>
          <a:lstStyle/>
          <a:p>
            <a:pPr marR="0" lvl="0" algn="l" rtl="0">
              <a:lnSpc>
                <a:spcPct val="115000"/>
              </a:lnSpc>
              <a:spcBef>
                <a:spcPts val="0"/>
              </a:spcBef>
              <a:spcAft>
                <a:spcPts val="0"/>
              </a:spcAft>
              <a:buNone/>
            </a:pPr>
            <a:r>
              <a:rPr lang="en">
                <a:solidFill>
                  <a:srgbClr val="000000"/>
                </a:solidFill>
              </a:rPr>
              <a:t>DEMO</a:t>
            </a:r>
          </a:p>
          <a:p>
            <a:pPr marR="0" lvl="0" algn="l" rtl="0">
              <a:lnSpc>
                <a:spcPct val="115000"/>
              </a:lnSpc>
              <a:spcBef>
                <a:spcPts val="0"/>
              </a:spcBef>
              <a:spcAft>
                <a:spcPts val="0"/>
              </a:spcAft>
              <a:buNone/>
            </a:pPr>
            <a:endParaRPr>
              <a:solidFill>
                <a:srgbClr val="000000"/>
              </a:solidFill>
            </a:endParaRPr>
          </a:p>
        </p:txBody>
      </p:sp>
      <p:sp>
        <p:nvSpPr>
          <p:cNvPr id="97" name="Shape 97"/>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GitHub Push &amp; Pull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subTitle" idx="1"/>
          </p:nvPr>
        </p:nvSpPr>
        <p:spPr>
          <a:xfrm>
            <a:off x="544475" y="1511775"/>
            <a:ext cx="8043600" cy="2743200"/>
          </a:xfrm>
          <a:prstGeom prst="rect">
            <a:avLst/>
          </a:prstGeom>
        </p:spPr>
        <p:txBody>
          <a:bodyPr lIns="91425" tIns="91425" rIns="91425" bIns="91425" anchor="t" anchorCtr="0">
            <a:noAutofit/>
          </a:bodyPr>
          <a:lstStyle/>
          <a:p>
            <a:pPr marL="457200" lvl="0" indent="-228600" algn="l" rtl="0">
              <a:lnSpc>
                <a:spcPct val="115000"/>
              </a:lnSpc>
              <a:spcBef>
                <a:spcPts val="0"/>
              </a:spcBef>
              <a:buClr>
                <a:srgbClr val="000000"/>
              </a:buClr>
              <a:buChar char="●"/>
            </a:pPr>
            <a:r>
              <a:rPr lang="en">
                <a:solidFill>
                  <a:srgbClr val="000000"/>
                </a:solidFill>
              </a:rPr>
              <a:t>Add a remote</a:t>
            </a:r>
          </a:p>
          <a:p>
            <a:pPr marL="457200" lvl="0" indent="-228600" algn="l" rtl="0">
              <a:lnSpc>
                <a:spcPct val="115000"/>
              </a:lnSpc>
              <a:spcBef>
                <a:spcPts val="0"/>
              </a:spcBef>
              <a:buClr>
                <a:srgbClr val="000000"/>
              </a:buClr>
              <a:buChar char="●"/>
            </a:pPr>
            <a:r>
              <a:rPr lang="en">
                <a:solidFill>
                  <a:srgbClr val="000000"/>
                </a:solidFill>
              </a:rPr>
              <a:t>Git remote add </a:t>
            </a:r>
            <a:r>
              <a:rPr lang="en" i="1">
                <a:solidFill>
                  <a:srgbClr val="000000"/>
                </a:solidFill>
              </a:rPr>
              <a:t>upstream </a:t>
            </a:r>
            <a:r>
              <a:rPr lang="en" i="1" u="sng">
                <a:solidFill>
                  <a:schemeClr val="hlink"/>
                </a:solidFill>
                <a:hlinkClick r:id="rId3"/>
              </a:rPr>
              <a:t>http://someurlhere</a:t>
            </a:r>
          </a:p>
          <a:p>
            <a:pPr marL="457200" lvl="0" indent="-228600" algn="l" rtl="0">
              <a:lnSpc>
                <a:spcPct val="115000"/>
              </a:lnSpc>
              <a:spcBef>
                <a:spcPts val="0"/>
              </a:spcBef>
              <a:buClr>
                <a:srgbClr val="000000"/>
              </a:buClr>
              <a:buChar char="●"/>
            </a:pPr>
            <a:r>
              <a:rPr lang="en">
                <a:solidFill>
                  <a:srgbClr val="000000"/>
                </a:solidFill>
              </a:rPr>
              <a:t>Git fetch </a:t>
            </a:r>
            <a:r>
              <a:rPr lang="en" i="1">
                <a:solidFill>
                  <a:srgbClr val="000000"/>
                </a:solidFill>
              </a:rPr>
              <a:t>upstream</a:t>
            </a:r>
          </a:p>
          <a:p>
            <a:pPr marL="457200" lvl="0" indent="-228600" algn="l" rtl="0">
              <a:lnSpc>
                <a:spcPct val="115000"/>
              </a:lnSpc>
              <a:spcBef>
                <a:spcPts val="0"/>
              </a:spcBef>
              <a:buClr>
                <a:srgbClr val="000000"/>
              </a:buClr>
              <a:buChar char="●"/>
            </a:pPr>
            <a:r>
              <a:rPr lang="en">
                <a:solidFill>
                  <a:srgbClr val="000000"/>
                </a:solidFill>
              </a:rPr>
              <a:t>Git merge </a:t>
            </a:r>
            <a:r>
              <a:rPr lang="en" i="1">
                <a:solidFill>
                  <a:srgbClr val="000000"/>
                </a:solidFill>
              </a:rPr>
              <a:t>upstream/master</a:t>
            </a:r>
          </a:p>
          <a:p>
            <a:pPr lvl="0" algn="l" rtl="0">
              <a:lnSpc>
                <a:spcPct val="115000"/>
              </a:lnSpc>
              <a:spcBef>
                <a:spcPts val="0"/>
              </a:spcBef>
              <a:buNone/>
            </a:pPr>
            <a:endParaRPr>
              <a:solidFill>
                <a:srgbClr val="000000"/>
              </a:solidFill>
            </a:endParaRPr>
          </a:p>
        </p:txBody>
      </p:sp>
      <p:sp>
        <p:nvSpPr>
          <p:cNvPr id="103" name="Shape 103"/>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Keep a fork up to date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subTitle" idx="1"/>
          </p:nvPr>
        </p:nvSpPr>
        <p:spPr>
          <a:xfrm>
            <a:off x="544475" y="1511775"/>
            <a:ext cx="8043600" cy="2743200"/>
          </a:xfrm>
          <a:prstGeom prst="rect">
            <a:avLst/>
          </a:prstGeom>
        </p:spPr>
        <p:txBody>
          <a:bodyPr lIns="91425" tIns="91425" rIns="91425" bIns="91425" anchor="t" anchorCtr="0">
            <a:noAutofit/>
          </a:bodyPr>
          <a:lstStyle/>
          <a:p>
            <a:pPr marL="457200" lvl="0" indent="-228600" algn="l" rtl="0">
              <a:lnSpc>
                <a:spcPct val="115000"/>
              </a:lnSpc>
              <a:spcBef>
                <a:spcPts val="0"/>
              </a:spcBef>
              <a:buClr>
                <a:srgbClr val="000000"/>
              </a:buClr>
              <a:buChar char="●"/>
            </a:pPr>
            <a:r>
              <a:rPr lang="en" dirty="0">
                <a:solidFill>
                  <a:srgbClr val="000000"/>
                </a:solidFill>
              </a:rPr>
              <a:t>Set up empty repository in </a:t>
            </a:r>
            <a:r>
              <a:rPr lang="en" dirty="0" smtClean="0">
                <a:solidFill>
                  <a:srgbClr val="000000"/>
                </a:solidFill>
              </a:rPr>
              <a:t>GitHub</a:t>
            </a:r>
            <a:endParaRPr lang="en" dirty="0">
              <a:solidFill>
                <a:srgbClr val="000000"/>
              </a:solidFill>
            </a:endParaRPr>
          </a:p>
          <a:p>
            <a:pPr marL="457200" lvl="0" indent="-228600" algn="l" rtl="0">
              <a:lnSpc>
                <a:spcPct val="115000"/>
              </a:lnSpc>
              <a:spcBef>
                <a:spcPts val="0"/>
              </a:spcBef>
              <a:buClr>
                <a:srgbClr val="000000"/>
              </a:buClr>
              <a:buChar char="●"/>
            </a:pPr>
            <a:r>
              <a:rPr lang="en" dirty="0">
                <a:solidFill>
                  <a:srgbClr val="000000"/>
                </a:solidFill>
              </a:rPr>
              <a:t>Git remote add </a:t>
            </a:r>
            <a:r>
              <a:rPr lang="en" i="1" dirty="0">
                <a:solidFill>
                  <a:srgbClr val="000000"/>
                </a:solidFill>
              </a:rPr>
              <a:t>origin </a:t>
            </a:r>
            <a:r>
              <a:rPr lang="en" i="1" u="sng" dirty="0">
                <a:solidFill>
                  <a:schemeClr val="hlink"/>
                </a:solidFill>
                <a:hlinkClick r:id="rId3"/>
              </a:rPr>
              <a:t>http://someurlhere</a:t>
            </a:r>
          </a:p>
          <a:p>
            <a:pPr marL="457200" lvl="0" indent="-228600" algn="l" rtl="0">
              <a:lnSpc>
                <a:spcPct val="115000"/>
              </a:lnSpc>
              <a:spcBef>
                <a:spcPts val="0"/>
              </a:spcBef>
              <a:buClr>
                <a:srgbClr val="000000"/>
              </a:buClr>
              <a:buChar char="●"/>
            </a:pPr>
            <a:r>
              <a:rPr lang="en" dirty="0">
                <a:solidFill>
                  <a:srgbClr val="000000"/>
                </a:solidFill>
              </a:rPr>
              <a:t>Git push -u origin master</a:t>
            </a:r>
          </a:p>
          <a:p>
            <a:pPr marL="914400" lvl="1" indent="-228600" algn="l" rtl="0">
              <a:lnSpc>
                <a:spcPct val="115000"/>
              </a:lnSpc>
              <a:spcBef>
                <a:spcPts val="0"/>
              </a:spcBef>
              <a:buClr>
                <a:srgbClr val="000000"/>
              </a:buClr>
              <a:buChar char="○"/>
            </a:pPr>
            <a:r>
              <a:rPr lang="en" dirty="0">
                <a:solidFill>
                  <a:srgbClr val="000000"/>
                </a:solidFill>
              </a:rPr>
              <a:t>Origin = remote alias</a:t>
            </a:r>
          </a:p>
          <a:p>
            <a:pPr marL="914400" lvl="1" indent="-228600" algn="l" rtl="0">
              <a:lnSpc>
                <a:spcPct val="115000"/>
              </a:lnSpc>
              <a:spcBef>
                <a:spcPts val="0"/>
              </a:spcBef>
              <a:buClr>
                <a:srgbClr val="000000"/>
              </a:buClr>
              <a:buChar char="○"/>
            </a:pPr>
            <a:r>
              <a:rPr lang="en" dirty="0">
                <a:solidFill>
                  <a:srgbClr val="000000"/>
                </a:solidFill>
              </a:rPr>
              <a:t>Master = branch</a:t>
            </a:r>
          </a:p>
        </p:txBody>
      </p:sp>
      <p:sp>
        <p:nvSpPr>
          <p:cNvPr id="109" name="Shape 109"/>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Move an existing project to GitHub</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subTitle" idx="1"/>
          </p:nvPr>
        </p:nvSpPr>
        <p:spPr>
          <a:xfrm>
            <a:off x="544475" y="1511775"/>
            <a:ext cx="8043600" cy="2743200"/>
          </a:xfrm>
          <a:prstGeom prst="rect">
            <a:avLst/>
          </a:prstGeom>
        </p:spPr>
        <p:txBody>
          <a:bodyPr lIns="91425" tIns="91425" rIns="91425" bIns="91425" anchor="t" anchorCtr="0">
            <a:noAutofit/>
          </a:bodyPr>
          <a:lstStyle/>
          <a:p>
            <a:pPr marL="457200" marR="0" lvl="0" indent="-419100" algn="l" rtl="0">
              <a:lnSpc>
                <a:spcPct val="115000"/>
              </a:lnSpc>
              <a:spcBef>
                <a:spcPts val="0"/>
              </a:spcBef>
              <a:spcAft>
                <a:spcPts val="0"/>
              </a:spcAft>
              <a:buClr>
                <a:srgbClr val="000000"/>
              </a:buClr>
              <a:buSzPct val="100000"/>
              <a:buFont typeface="Arial"/>
              <a:buChar char="●"/>
            </a:pPr>
            <a:r>
              <a:rPr lang="en">
                <a:solidFill>
                  <a:srgbClr val="000000"/>
                </a:solidFill>
              </a:rPr>
              <a:t>Issue Tracker</a:t>
            </a:r>
          </a:p>
          <a:p>
            <a:pPr marL="457200" marR="0" lvl="0" indent="-228600" algn="l" rtl="0">
              <a:lnSpc>
                <a:spcPct val="115000"/>
              </a:lnSpc>
              <a:spcBef>
                <a:spcPts val="0"/>
              </a:spcBef>
              <a:spcAft>
                <a:spcPts val="0"/>
              </a:spcAft>
              <a:buClr>
                <a:srgbClr val="000000"/>
              </a:buClr>
              <a:buChar char="●"/>
            </a:pPr>
            <a:r>
              <a:rPr lang="en">
                <a:solidFill>
                  <a:srgbClr val="000000"/>
                </a:solidFill>
              </a:rPr>
              <a:t>Gist</a:t>
            </a:r>
          </a:p>
          <a:p>
            <a:pPr marL="457200" marR="0" lvl="0" indent="-228600" algn="l" rtl="0">
              <a:lnSpc>
                <a:spcPct val="115000"/>
              </a:lnSpc>
              <a:spcBef>
                <a:spcPts val="0"/>
              </a:spcBef>
              <a:spcAft>
                <a:spcPts val="0"/>
              </a:spcAft>
              <a:buClr>
                <a:srgbClr val="000000"/>
              </a:buClr>
              <a:buChar char="●"/>
            </a:pPr>
            <a:r>
              <a:rPr lang="en">
                <a:solidFill>
                  <a:srgbClr val="000000"/>
                </a:solidFill>
              </a:rPr>
              <a:t>Wiki</a:t>
            </a:r>
          </a:p>
          <a:p>
            <a:pPr marL="457200" marR="0" lvl="0" indent="-228600" algn="l" rtl="0">
              <a:lnSpc>
                <a:spcPct val="115000"/>
              </a:lnSpc>
              <a:spcBef>
                <a:spcPts val="0"/>
              </a:spcBef>
              <a:spcAft>
                <a:spcPts val="0"/>
              </a:spcAft>
              <a:buClr>
                <a:srgbClr val="000000"/>
              </a:buClr>
              <a:buChar char="●"/>
            </a:pPr>
            <a:r>
              <a:rPr lang="en" u="sng">
                <a:solidFill>
                  <a:schemeClr val="hlink"/>
                </a:solidFill>
                <a:hlinkClick r:id="rId3"/>
              </a:rPr>
              <a:t>Code of conduct</a:t>
            </a:r>
          </a:p>
        </p:txBody>
      </p:sp>
      <p:sp>
        <p:nvSpPr>
          <p:cNvPr id="115" name="Shape 115"/>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Also on GitHub</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subTitle" idx="1"/>
          </p:nvPr>
        </p:nvSpPr>
        <p:spPr>
          <a:xfrm>
            <a:off x="544475" y="1511775"/>
            <a:ext cx="8043600" cy="2743200"/>
          </a:xfrm>
          <a:prstGeom prst="rect">
            <a:avLst/>
          </a:prstGeom>
        </p:spPr>
        <p:txBody>
          <a:bodyPr lIns="91425" tIns="91425" rIns="91425" bIns="91425" anchor="t" anchorCtr="0">
            <a:noAutofit/>
          </a:bodyPr>
          <a:lstStyle/>
          <a:p>
            <a:pPr marL="457200" lvl="0" indent="-228600" algn="l" rtl="0">
              <a:lnSpc>
                <a:spcPct val="115000"/>
              </a:lnSpc>
              <a:spcBef>
                <a:spcPts val="0"/>
              </a:spcBef>
              <a:buClr>
                <a:srgbClr val="000000"/>
              </a:buClr>
              <a:buChar char="●"/>
            </a:pPr>
            <a:r>
              <a:rPr lang="en">
                <a:solidFill>
                  <a:srgbClr val="000000"/>
                </a:solidFill>
              </a:rPr>
              <a:t>Mid-class survey</a:t>
            </a:r>
          </a:p>
          <a:p>
            <a:pPr marL="457200" lvl="0" indent="-228600" algn="l" rtl="0">
              <a:lnSpc>
                <a:spcPct val="115000"/>
              </a:lnSpc>
              <a:spcBef>
                <a:spcPts val="0"/>
              </a:spcBef>
              <a:buClr>
                <a:srgbClr val="000000"/>
              </a:buClr>
              <a:buChar char="●"/>
            </a:pPr>
            <a:r>
              <a:rPr lang="en">
                <a:solidFill>
                  <a:srgbClr val="000000"/>
                </a:solidFill>
              </a:rPr>
              <a:t>Set up GitHub account + SSH keys</a:t>
            </a:r>
          </a:p>
          <a:p>
            <a:pPr marL="457200" lvl="0" indent="-228600" algn="l" rtl="0">
              <a:lnSpc>
                <a:spcPct val="115000"/>
              </a:lnSpc>
              <a:spcBef>
                <a:spcPts val="0"/>
              </a:spcBef>
              <a:buClr>
                <a:srgbClr val="000000"/>
              </a:buClr>
              <a:buChar char="●"/>
            </a:pPr>
            <a:r>
              <a:rPr lang="en">
                <a:solidFill>
                  <a:srgbClr val="000000"/>
                </a:solidFill>
              </a:rPr>
              <a:t>Practice fork + cloning</a:t>
            </a:r>
          </a:p>
          <a:p>
            <a:pPr lvl="0" algn="l" rtl="0">
              <a:lnSpc>
                <a:spcPct val="115000"/>
              </a:lnSpc>
              <a:spcBef>
                <a:spcPts val="0"/>
              </a:spcBef>
              <a:buNone/>
            </a:pPr>
            <a:endParaRPr>
              <a:solidFill>
                <a:srgbClr val="000000"/>
              </a:solidFill>
            </a:endParaRPr>
          </a:p>
        </p:txBody>
      </p:sp>
      <p:sp>
        <p:nvSpPr>
          <p:cNvPr id="141" name="Shape 141"/>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For next class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subTitle" idx="1"/>
          </p:nvPr>
        </p:nvSpPr>
        <p:spPr>
          <a:xfrm>
            <a:off x="544475" y="1511754"/>
            <a:ext cx="7772400" cy="3381300"/>
          </a:xfrm>
          <a:prstGeom prst="rect">
            <a:avLst/>
          </a:prstGeom>
          <a:ln w="9525" cap="flat" cmpd="sng">
            <a:solidFill>
              <a:srgbClr val="B7B7B7"/>
            </a:solidFill>
            <a:prstDash val="solid"/>
            <a:round/>
            <a:headEnd type="none" w="med" len="med"/>
            <a:tailEnd type="none" w="med" len="med"/>
          </a:ln>
        </p:spPr>
        <p:txBody>
          <a:bodyPr lIns="91425" tIns="91425" rIns="91425" bIns="91425" anchor="t" anchorCtr="0">
            <a:noAutofit/>
          </a:bodyPr>
          <a:lstStyle/>
          <a:p>
            <a:pPr marL="457200" lvl="0" indent="-228600" algn="l" rtl="0">
              <a:lnSpc>
                <a:spcPct val="115000"/>
              </a:lnSpc>
              <a:spcBef>
                <a:spcPts val="0"/>
              </a:spcBef>
              <a:buClr>
                <a:srgbClr val="000000"/>
              </a:buClr>
              <a:buChar char="●"/>
            </a:pPr>
            <a:r>
              <a:rPr lang="en">
                <a:solidFill>
                  <a:srgbClr val="000000"/>
                </a:solidFill>
              </a:rPr>
              <a:t>GitHub intro</a:t>
            </a:r>
          </a:p>
          <a:p>
            <a:pPr marL="457200" lvl="0" indent="-228600" algn="l" rtl="0">
              <a:lnSpc>
                <a:spcPct val="115000"/>
              </a:lnSpc>
              <a:spcBef>
                <a:spcPts val="0"/>
              </a:spcBef>
              <a:buClr>
                <a:srgbClr val="000000"/>
              </a:buClr>
              <a:buChar char="●"/>
            </a:pPr>
            <a:r>
              <a:rPr lang="en">
                <a:solidFill>
                  <a:schemeClr val="dk1"/>
                </a:solidFill>
              </a:rPr>
              <a:t>Set up account/keys</a:t>
            </a:r>
          </a:p>
          <a:p>
            <a:pPr marL="457200" lvl="0" indent="-228600" algn="l" rtl="0">
              <a:lnSpc>
                <a:spcPct val="115000"/>
              </a:lnSpc>
              <a:spcBef>
                <a:spcPts val="0"/>
              </a:spcBef>
              <a:buClr>
                <a:srgbClr val="000000"/>
              </a:buClr>
              <a:buChar char="●"/>
            </a:pPr>
            <a:r>
              <a:rPr lang="en">
                <a:solidFill>
                  <a:srgbClr val="000000"/>
                </a:solidFill>
              </a:rPr>
              <a:t>Clone and/or Fork</a:t>
            </a:r>
          </a:p>
          <a:p>
            <a:pPr marL="457200" lvl="0" indent="-228600" algn="l" rtl="0">
              <a:lnSpc>
                <a:spcPct val="115000"/>
              </a:lnSpc>
              <a:spcBef>
                <a:spcPts val="0"/>
              </a:spcBef>
              <a:buClr>
                <a:srgbClr val="000000"/>
              </a:buClr>
              <a:buChar char="●"/>
            </a:pPr>
            <a:r>
              <a:rPr lang="en">
                <a:solidFill>
                  <a:srgbClr val="000000"/>
                </a:solidFill>
              </a:rPr>
              <a:t>Push to &amp; Pull from GitHub </a:t>
            </a:r>
          </a:p>
          <a:p>
            <a:pPr marL="457200" lvl="0" indent="-228600" algn="l" rtl="0">
              <a:lnSpc>
                <a:spcPct val="115000"/>
              </a:lnSpc>
              <a:spcBef>
                <a:spcPts val="0"/>
              </a:spcBef>
              <a:buClr>
                <a:srgbClr val="000000"/>
              </a:buClr>
              <a:buChar char="●"/>
            </a:pPr>
            <a:r>
              <a:rPr lang="en">
                <a:solidFill>
                  <a:schemeClr val="dk1"/>
                </a:solidFill>
              </a:rPr>
              <a:t>Set up an existing repo</a:t>
            </a:r>
          </a:p>
          <a:p>
            <a:pPr lvl="0" algn="l" rtl="0">
              <a:lnSpc>
                <a:spcPct val="115000"/>
              </a:lnSpc>
              <a:spcBef>
                <a:spcPts val="0"/>
              </a:spcBef>
              <a:buNone/>
            </a:pPr>
            <a:endParaRPr>
              <a:solidFill>
                <a:srgbClr val="000000"/>
              </a:solidFill>
            </a:endParaRPr>
          </a:p>
          <a:p>
            <a:pPr lvl="0" algn="l" rtl="0">
              <a:lnSpc>
                <a:spcPct val="115000"/>
              </a:lnSpc>
              <a:spcBef>
                <a:spcPts val="0"/>
              </a:spcBef>
              <a:buNone/>
            </a:pPr>
            <a:endParaRPr b="1">
              <a:solidFill>
                <a:srgbClr val="000000"/>
              </a:solidFill>
            </a:endParaRPr>
          </a:p>
        </p:txBody>
      </p:sp>
      <p:sp>
        <p:nvSpPr>
          <p:cNvPr id="41" name="Shape 41"/>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GitHub + working with remote repos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Shape 46"/>
          <p:cNvSpPr txBox="1">
            <a:spLocks noGrp="1"/>
          </p:cNvSpPr>
          <p:nvPr>
            <p:ph type="subTitle" idx="1"/>
          </p:nvPr>
        </p:nvSpPr>
        <p:spPr>
          <a:xfrm>
            <a:off x="544475" y="1511766"/>
            <a:ext cx="7772400" cy="2743200"/>
          </a:xfrm>
          <a:prstGeom prst="rect">
            <a:avLst/>
          </a:prstGeom>
        </p:spPr>
        <p:txBody>
          <a:bodyPr lIns="91425" tIns="91425" rIns="91425" bIns="91425" anchor="t" anchorCtr="0">
            <a:noAutofit/>
          </a:bodyPr>
          <a:lstStyle/>
          <a:p>
            <a:pPr marL="457200" lvl="0" indent="-228600" algn="l">
              <a:lnSpc>
                <a:spcPct val="115000"/>
              </a:lnSpc>
              <a:buClr>
                <a:srgbClr val="000000"/>
              </a:buClr>
              <a:buChar char="●"/>
            </a:pPr>
            <a:r>
              <a:rPr lang="en-US" dirty="0">
                <a:solidFill>
                  <a:srgbClr val="000000"/>
                </a:solidFill>
              </a:rPr>
              <a:t>https://</a:t>
            </a:r>
            <a:r>
              <a:rPr lang="en-US" dirty="0" err="1">
                <a:solidFill>
                  <a:srgbClr val="000000"/>
                </a:solidFill>
              </a:rPr>
              <a:t>github.com</a:t>
            </a:r>
            <a:r>
              <a:rPr lang="en-US" dirty="0">
                <a:solidFill>
                  <a:srgbClr val="000000"/>
                </a:solidFill>
              </a:rPr>
              <a:t>/</a:t>
            </a:r>
          </a:p>
          <a:p>
            <a:pPr marL="457200" lvl="0" indent="-228600" algn="l" rtl="0">
              <a:lnSpc>
                <a:spcPct val="115000"/>
              </a:lnSpc>
              <a:spcBef>
                <a:spcPts val="0"/>
              </a:spcBef>
              <a:buClr>
                <a:srgbClr val="000000"/>
              </a:buClr>
              <a:buChar char="●"/>
            </a:pPr>
            <a:r>
              <a:rPr lang="en" dirty="0" smtClean="0">
                <a:solidFill>
                  <a:srgbClr val="000000"/>
                </a:solidFill>
              </a:rPr>
              <a:t>Hosts </a:t>
            </a:r>
            <a:r>
              <a:rPr lang="en" dirty="0">
                <a:solidFill>
                  <a:srgbClr val="000000"/>
                </a:solidFill>
              </a:rPr>
              <a:t>git projects</a:t>
            </a:r>
          </a:p>
          <a:p>
            <a:pPr marL="457200" lvl="0" indent="-228600" algn="l" rtl="0">
              <a:lnSpc>
                <a:spcPct val="115000"/>
              </a:lnSpc>
              <a:spcBef>
                <a:spcPts val="0"/>
              </a:spcBef>
              <a:buClr>
                <a:srgbClr val="000000"/>
              </a:buClr>
              <a:buChar char="●"/>
            </a:pPr>
            <a:r>
              <a:rPr lang="en" dirty="0">
                <a:solidFill>
                  <a:srgbClr val="000000"/>
                </a:solidFill>
              </a:rPr>
              <a:t>Large, popular</a:t>
            </a:r>
          </a:p>
          <a:p>
            <a:pPr marL="457200" lvl="0" indent="-228600" algn="l" rtl="0">
              <a:lnSpc>
                <a:spcPct val="115000"/>
              </a:lnSpc>
              <a:spcBef>
                <a:spcPts val="0"/>
              </a:spcBef>
              <a:buClr>
                <a:srgbClr val="000000"/>
              </a:buClr>
              <a:buChar char="●"/>
            </a:pPr>
            <a:r>
              <a:rPr lang="en" dirty="0">
                <a:solidFill>
                  <a:srgbClr val="000000"/>
                </a:solidFill>
              </a:rPr>
              <a:t>Provides access control</a:t>
            </a:r>
          </a:p>
          <a:p>
            <a:pPr marL="914400" lvl="1" indent="-228600" algn="l" rtl="0">
              <a:lnSpc>
                <a:spcPct val="115000"/>
              </a:lnSpc>
              <a:spcBef>
                <a:spcPts val="0"/>
              </a:spcBef>
              <a:buClr>
                <a:srgbClr val="000000"/>
              </a:buClr>
              <a:buChar char="○"/>
            </a:pPr>
            <a:r>
              <a:rPr lang="en" dirty="0">
                <a:solidFill>
                  <a:srgbClr val="000000"/>
                </a:solidFill>
              </a:rPr>
              <a:t>Makes sharing &amp; collaboration much easier</a:t>
            </a:r>
          </a:p>
          <a:p>
            <a:pPr lvl="0" algn="l" rtl="0">
              <a:lnSpc>
                <a:spcPct val="115000"/>
              </a:lnSpc>
              <a:spcBef>
                <a:spcPts val="0"/>
              </a:spcBef>
              <a:buNone/>
            </a:pPr>
            <a:endParaRPr dirty="0">
              <a:solidFill>
                <a:srgbClr val="000000"/>
              </a:solidFill>
            </a:endParaRPr>
          </a:p>
        </p:txBody>
      </p:sp>
      <p:sp>
        <p:nvSpPr>
          <p:cNvPr id="47" name="Shape 47"/>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dirty="0">
                <a:solidFill>
                  <a:srgbClr val="FFFFFF"/>
                </a:solidFill>
              </a:rPr>
              <a:t>   GitHub</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subTitle" idx="1"/>
          </p:nvPr>
        </p:nvSpPr>
        <p:spPr>
          <a:xfrm>
            <a:off x="544475" y="1286491"/>
            <a:ext cx="7772400" cy="2743200"/>
          </a:xfrm>
          <a:prstGeom prst="rect">
            <a:avLst/>
          </a:prstGeom>
        </p:spPr>
        <p:txBody>
          <a:bodyPr lIns="91425" tIns="91425" rIns="91425" bIns="91425" anchor="t" anchorCtr="0">
            <a:noAutofit/>
          </a:bodyPr>
          <a:lstStyle/>
          <a:p>
            <a:pPr lvl="0" algn="l" rtl="0">
              <a:lnSpc>
                <a:spcPct val="150000"/>
              </a:lnSpc>
              <a:spcBef>
                <a:spcPts val="0"/>
              </a:spcBef>
              <a:buClr>
                <a:schemeClr val="dk1"/>
              </a:buClr>
              <a:buSzPct val="61111"/>
              <a:buFont typeface="Arial"/>
              <a:buNone/>
            </a:pPr>
            <a:r>
              <a:rPr lang="en" sz="1800">
                <a:solidFill>
                  <a:schemeClr val="dk1"/>
                </a:solidFill>
              </a:rPr>
              <a:t>Websites or web-based applications</a:t>
            </a:r>
          </a:p>
          <a:p>
            <a:pPr marL="457200" lvl="0" indent="-342900" algn="l" rtl="0">
              <a:lnSpc>
                <a:spcPct val="150000"/>
              </a:lnSpc>
              <a:spcBef>
                <a:spcPts val="0"/>
              </a:spcBef>
              <a:buClr>
                <a:schemeClr val="dk1"/>
              </a:buClr>
              <a:buSzPct val="100000"/>
              <a:buFont typeface="Arial"/>
              <a:buChar char="●"/>
            </a:pPr>
            <a:r>
              <a:rPr lang="en" sz="1800">
                <a:solidFill>
                  <a:schemeClr val="dk1"/>
                </a:solidFill>
              </a:rPr>
              <a:t>NYPL</a:t>
            </a:r>
          </a:p>
          <a:p>
            <a:pPr marL="457200" lvl="0" indent="-342900" algn="l" rtl="0">
              <a:lnSpc>
                <a:spcPct val="150000"/>
              </a:lnSpc>
              <a:spcBef>
                <a:spcPts val="0"/>
              </a:spcBef>
              <a:buClr>
                <a:schemeClr val="dk1"/>
              </a:buClr>
              <a:buSzPct val="100000"/>
              <a:buFont typeface="Arial"/>
              <a:buChar char="●"/>
            </a:pPr>
            <a:r>
              <a:rPr lang="en" sz="1800">
                <a:solidFill>
                  <a:schemeClr val="dk1"/>
                </a:solidFill>
              </a:rPr>
              <a:t>NCSU Libraries</a:t>
            </a:r>
          </a:p>
          <a:p>
            <a:pPr marL="457200" lvl="0" indent="-342900" algn="l" rtl="0">
              <a:lnSpc>
                <a:spcPct val="150000"/>
              </a:lnSpc>
              <a:spcBef>
                <a:spcPts val="0"/>
              </a:spcBef>
              <a:buClr>
                <a:schemeClr val="dk1"/>
              </a:buClr>
              <a:buSzPct val="100000"/>
              <a:buFont typeface="Arial"/>
              <a:buChar char="●"/>
            </a:pPr>
            <a:r>
              <a:rPr lang="en" sz="1800">
                <a:solidFill>
                  <a:schemeClr val="dk1"/>
                </a:solidFill>
              </a:rPr>
              <a:t>Omeka, DSpace and Fedora Team</a:t>
            </a:r>
          </a:p>
          <a:p>
            <a:pPr lvl="0" algn="l" rtl="0">
              <a:lnSpc>
                <a:spcPct val="150000"/>
              </a:lnSpc>
              <a:spcBef>
                <a:spcPts val="0"/>
              </a:spcBef>
              <a:buClr>
                <a:schemeClr val="dk1"/>
              </a:buClr>
              <a:buSzPct val="61111"/>
              <a:buFont typeface="Arial"/>
              <a:buNone/>
            </a:pPr>
            <a:r>
              <a:rPr lang="en" sz="1800">
                <a:solidFill>
                  <a:schemeClr val="dk1"/>
                </a:solidFill>
              </a:rPr>
              <a:t>Scripts or code snippets</a:t>
            </a:r>
          </a:p>
          <a:p>
            <a:pPr marL="457200" lvl="0" indent="-342900" algn="l" rtl="0">
              <a:lnSpc>
                <a:spcPct val="150000"/>
              </a:lnSpc>
              <a:spcBef>
                <a:spcPts val="0"/>
              </a:spcBef>
              <a:buClr>
                <a:schemeClr val="dk1"/>
              </a:buClr>
              <a:buSzPct val="100000"/>
              <a:buFont typeface="Arial"/>
              <a:buChar char="●"/>
            </a:pPr>
            <a:r>
              <a:rPr lang="en" sz="1800">
                <a:solidFill>
                  <a:schemeClr val="dk1"/>
                </a:solidFill>
              </a:rPr>
              <a:t>Custom css for LibGuides from Virginia Commonwealth University</a:t>
            </a:r>
          </a:p>
          <a:p>
            <a:pPr marL="457200" lvl="0" indent="-342900" algn="l" rtl="0">
              <a:lnSpc>
                <a:spcPct val="150000"/>
              </a:lnSpc>
              <a:spcBef>
                <a:spcPts val="0"/>
              </a:spcBef>
              <a:buClr>
                <a:schemeClr val="dk1"/>
              </a:buClr>
              <a:buSzPct val="100000"/>
              <a:buFont typeface="Arial"/>
              <a:buChar char="●"/>
            </a:pPr>
            <a:r>
              <a:rPr lang="en" sz="1800">
                <a:solidFill>
                  <a:schemeClr val="dk1"/>
                </a:solidFill>
              </a:rPr>
              <a:t>Snippets of Javascript for Summon – Grand Valley State</a:t>
            </a:r>
          </a:p>
          <a:p>
            <a:pPr marL="457200" lvl="0" indent="-342900" algn="l" rtl="0">
              <a:lnSpc>
                <a:spcPct val="150000"/>
              </a:lnSpc>
              <a:spcBef>
                <a:spcPts val="0"/>
              </a:spcBef>
              <a:buClr>
                <a:schemeClr val="dk1"/>
              </a:buClr>
              <a:buSzPct val="100000"/>
              <a:buFont typeface="Arial"/>
              <a:buChar char="●"/>
            </a:pPr>
            <a:r>
              <a:rPr lang="en" sz="1800">
                <a:solidFill>
                  <a:schemeClr val="dk1"/>
                </a:solidFill>
              </a:rPr>
              <a:t>EZproxy configuration files</a:t>
            </a:r>
          </a:p>
          <a:p>
            <a:pPr marL="457200" lvl="0" indent="-342900" algn="l" rtl="0">
              <a:lnSpc>
                <a:spcPct val="150000"/>
              </a:lnSpc>
              <a:spcBef>
                <a:spcPts val="0"/>
              </a:spcBef>
              <a:buClr>
                <a:schemeClr val="dk1"/>
              </a:buClr>
              <a:buSzPct val="100000"/>
              <a:buFont typeface="Arial"/>
              <a:buChar char="●"/>
            </a:pPr>
            <a:r>
              <a:rPr lang="en" sz="1800">
                <a:solidFill>
                  <a:schemeClr val="dk1"/>
                </a:solidFill>
              </a:rPr>
              <a:t>XSLTs</a:t>
            </a:r>
          </a:p>
          <a:p>
            <a:pPr lvl="0" algn="l" rtl="0">
              <a:lnSpc>
                <a:spcPct val="115000"/>
              </a:lnSpc>
              <a:spcBef>
                <a:spcPts val="0"/>
              </a:spcBef>
              <a:buNone/>
            </a:pPr>
            <a:endParaRPr>
              <a:solidFill>
                <a:srgbClr val="000000"/>
              </a:solidFill>
            </a:endParaRPr>
          </a:p>
        </p:txBody>
      </p:sp>
      <p:sp>
        <p:nvSpPr>
          <p:cNvPr id="53" name="Shape 53"/>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Libraries on GitHub</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subTitle" idx="1"/>
          </p:nvPr>
        </p:nvSpPr>
        <p:spPr>
          <a:xfrm>
            <a:off x="544475" y="1286491"/>
            <a:ext cx="7772400" cy="2743200"/>
          </a:xfrm>
          <a:prstGeom prst="rect">
            <a:avLst/>
          </a:prstGeom>
        </p:spPr>
        <p:txBody>
          <a:bodyPr lIns="91425" tIns="91425" rIns="91425" bIns="91425" anchor="t" anchorCtr="0">
            <a:noAutofit/>
          </a:bodyPr>
          <a:lstStyle/>
          <a:p>
            <a:pPr marL="457200" lvl="0" indent="-228600" algn="l" rtl="0">
              <a:lnSpc>
                <a:spcPct val="115000"/>
              </a:lnSpc>
              <a:spcBef>
                <a:spcPts val="0"/>
              </a:spcBef>
              <a:buClr>
                <a:schemeClr val="dk1"/>
              </a:buClr>
              <a:buChar char="●"/>
            </a:pPr>
            <a:r>
              <a:rPr lang="en">
                <a:solidFill>
                  <a:schemeClr val="dk1"/>
                </a:solidFill>
              </a:rPr>
              <a:t>Git clone </a:t>
            </a:r>
            <a:r>
              <a:rPr lang="en" i="1">
                <a:solidFill>
                  <a:schemeClr val="dk1"/>
                </a:solidFill>
              </a:rPr>
              <a:t>repository_url_here</a:t>
            </a:r>
            <a:br>
              <a:rPr lang="en" i="1">
                <a:solidFill>
                  <a:schemeClr val="dk1"/>
                </a:solidFill>
              </a:rPr>
            </a:br>
            <a:endParaRPr lang="en" i="1">
              <a:solidFill>
                <a:schemeClr val="dk1"/>
              </a:solidFill>
            </a:endParaRPr>
          </a:p>
          <a:p>
            <a:pPr marL="457200" lvl="0" indent="-228600" algn="l" rtl="0">
              <a:lnSpc>
                <a:spcPct val="115000"/>
              </a:lnSpc>
              <a:spcBef>
                <a:spcPts val="0"/>
              </a:spcBef>
              <a:buClr>
                <a:schemeClr val="dk1"/>
              </a:buClr>
              <a:buChar char="●"/>
            </a:pPr>
            <a:r>
              <a:rPr lang="en">
                <a:solidFill>
                  <a:schemeClr val="dk1"/>
                </a:solidFill>
              </a:rPr>
              <a:t>Copies a git project to your machine</a:t>
            </a:r>
            <a:br>
              <a:rPr lang="en">
                <a:solidFill>
                  <a:schemeClr val="dk1"/>
                </a:solidFill>
              </a:rPr>
            </a:br>
            <a:endParaRPr lang="en">
              <a:solidFill>
                <a:schemeClr val="dk1"/>
              </a:solidFill>
            </a:endParaRPr>
          </a:p>
          <a:p>
            <a:pPr marL="457200" lvl="0" indent="-228600" algn="l" rtl="0">
              <a:lnSpc>
                <a:spcPct val="115000"/>
              </a:lnSpc>
              <a:spcBef>
                <a:spcPts val="0"/>
              </a:spcBef>
              <a:buClr>
                <a:schemeClr val="dk1"/>
              </a:buClr>
              <a:buChar char="●"/>
            </a:pPr>
            <a:r>
              <a:rPr lang="en">
                <a:solidFill>
                  <a:schemeClr val="dk1"/>
                </a:solidFill>
              </a:rPr>
              <a:t>HTTPS vs. SSH</a:t>
            </a:r>
          </a:p>
        </p:txBody>
      </p:sp>
      <p:sp>
        <p:nvSpPr>
          <p:cNvPr id="59" name="Shape 59"/>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Git clone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subTitle" idx="1"/>
          </p:nvPr>
        </p:nvSpPr>
        <p:spPr>
          <a:xfrm>
            <a:off x="544475" y="1286491"/>
            <a:ext cx="7772400" cy="2743200"/>
          </a:xfrm>
          <a:prstGeom prst="rect">
            <a:avLst/>
          </a:prstGeom>
        </p:spPr>
        <p:txBody>
          <a:bodyPr lIns="91425" tIns="91425" rIns="91425" bIns="91425" anchor="t" anchorCtr="0">
            <a:noAutofit/>
          </a:bodyPr>
          <a:lstStyle/>
          <a:p>
            <a:pPr lvl="0" algn="l" rtl="0">
              <a:lnSpc>
                <a:spcPct val="115000"/>
              </a:lnSpc>
              <a:spcBef>
                <a:spcPts val="0"/>
              </a:spcBef>
              <a:buNone/>
            </a:pPr>
            <a:r>
              <a:rPr lang="en" sz="2400">
                <a:solidFill>
                  <a:schemeClr val="dk1"/>
                </a:solidFill>
              </a:rPr>
              <a:t>Setting up SSH keys: </a:t>
            </a:r>
            <a:r>
              <a:rPr lang="en" sz="2400" u="sng">
                <a:solidFill>
                  <a:schemeClr val="hlink"/>
                </a:solidFill>
                <a:hlinkClick r:id="rId3"/>
              </a:rPr>
              <a:t>instructions</a:t>
            </a:r>
            <a:r>
              <a:rPr lang="en" sz="2400">
                <a:solidFill>
                  <a:schemeClr val="dk1"/>
                </a:solidFill>
              </a:rPr>
              <a:t/>
            </a:r>
            <a:br>
              <a:rPr lang="en" sz="2400">
                <a:solidFill>
                  <a:schemeClr val="dk1"/>
                </a:solidFill>
              </a:rPr>
            </a:br>
            <a:endParaRPr lang="en" sz="2400">
              <a:solidFill>
                <a:schemeClr val="dk1"/>
              </a:solidFill>
            </a:endParaRPr>
          </a:p>
          <a:p>
            <a:pPr marL="457200" lvl="0" indent="-381000" algn="l" rtl="0">
              <a:lnSpc>
                <a:spcPct val="115000"/>
              </a:lnSpc>
              <a:spcBef>
                <a:spcPts val="0"/>
              </a:spcBef>
              <a:buClr>
                <a:schemeClr val="dk1"/>
              </a:buClr>
              <a:buSzPct val="100000"/>
              <a:buChar char="●"/>
            </a:pPr>
            <a:r>
              <a:rPr lang="en" sz="2400">
                <a:solidFill>
                  <a:schemeClr val="dk1"/>
                </a:solidFill>
              </a:rPr>
              <a:t>Create an SSH key pair</a:t>
            </a:r>
          </a:p>
          <a:p>
            <a:pPr marL="457200" lvl="0" indent="-381000" algn="l" rtl="0">
              <a:lnSpc>
                <a:spcPct val="115000"/>
              </a:lnSpc>
              <a:spcBef>
                <a:spcPts val="0"/>
              </a:spcBef>
              <a:buClr>
                <a:schemeClr val="dk1"/>
              </a:buClr>
              <a:buSzPct val="100000"/>
              <a:buChar char="●"/>
            </a:pPr>
            <a:r>
              <a:rPr lang="en" sz="2400">
                <a:solidFill>
                  <a:schemeClr val="dk1"/>
                </a:solidFill>
              </a:rPr>
              <a:t>Copy the public key</a:t>
            </a:r>
          </a:p>
          <a:p>
            <a:pPr marL="457200" lvl="0" indent="-381000" algn="l" rtl="0">
              <a:lnSpc>
                <a:spcPct val="115000"/>
              </a:lnSpc>
              <a:spcBef>
                <a:spcPts val="0"/>
              </a:spcBef>
              <a:buClr>
                <a:schemeClr val="dk1"/>
              </a:buClr>
              <a:buSzPct val="100000"/>
              <a:buChar char="●"/>
            </a:pPr>
            <a:r>
              <a:rPr lang="en" sz="2400">
                <a:solidFill>
                  <a:schemeClr val="dk1"/>
                </a:solidFill>
              </a:rPr>
              <a:t>Paste it into GitHub</a:t>
            </a:r>
          </a:p>
          <a:p>
            <a:pPr lvl="0" algn="l" rtl="0">
              <a:lnSpc>
                <a:spcPct val="115000"/>
              </a:lnSpc>
              <a:spcBef>
                <a:spcPts val="0"/>
              </a:spcBef>
              <a:buNone/>
            </a:pPr>
            <a:endParaRPr sz="1800">
              <a:solidFill>
                <a:schemeClr val="dk1"/>
              </a:solidFill>
            </a:endParaRPr>
          </a:p>
          <a:p>
            <a:pPr lvl="0" algn="l" rtl="0">
              <a:lnSpc>
                <a:spcPct val="115000"/>
              </a:lnSpc>
              <a:spcBef>
                <a:spcPts val="0"/>
              </a:spcBef>
              <a:buNone/>
            </a:pPr>
            <a:endParaRPr sz="1800">
              <a:solidFill>
                <a:schemeClr val="dk1"/>
              </a:solidFill>
            </a:endParaRPr>
          </a:p>
        </p:txBody>
      </p:sp>
      <p:sp>
        <p:nvSpPr>
          <p:cNvPr id="65" name="Shape 65"/>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Using SSH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subTitle" idx="1"/>
          </p:nvPr>
        </p:nvSpPr>
        <p:spPr>
          <a:xfrm>
            <a:off x="544475" y="1511766"/>
            <a:ext cx="7772400" cy="2743200"/>
          </a:xfrm>
          <a:prstGeom prst="rect">
            <a:avLst/>
          </a:prstGeom>
        </p:spPr>
        <p:txBody>
          <a:bodyPr lIns="91425" tIns="91425" rIns="91425" bIns="91425" anchor="t" anchorCtr="0">
            <a:noAutofit/>
          </a:bodyPr>
          <a:lstStyle/>
          <a:p>
            <a:pPr marL="457200" lvl="0" indent="-228600" algn="l" rtl="0">
              <a:lnSpc>
                <a:spcPct val="115000"/>
              </a:lnSpc>
              <a:spcBef>
                <a:spcPts val="0"/>
              </a:spcBef>
              <a:buClr>
                <a:srgbClr val="000000"/>
              </a:buClr>
              <a:buChar char="●"/>
            </a:pPr>
            <a:r>
              <a:rPr lang="en">
                <a:solidFill>
                  <a:srgbClr val="000000"/>
                </a:solidFill>
              </a:rPr>
              <a:t>Fork = clone within Github</a:t>
            </a:r>
          </a:p>
          <a:p>
            <a:pPr marL="457200" lvl="0" indent="-228600" algn="l" rtl="0">
              <a:lnSpc>
                <a:spcPct val="115000"/>
              </a:lnSpc>
              <a:spcBef>
                <a:spcPts val="0"/>
              </a:spcBef>
              <a:buClr>
                <a:srgbClr val="000000"/>
              </a:buClr>
              <a:buChar char="●"/>
            </a:pPr>
            <a:r>
              <a:rPr lang="en">
                <a:solidFill>
                  <a:srgbClr val="000000"/>
                </a:solidFill>
              </a:rPr>
              <a:t>Can issue “pull requests” to original project</a:t>
            </a:r>
          </a:p>
          <a:p>
            <a:pPr marL="457200" lvl="0" indent="-228600" algn="l" rtl="0">
              <a:lnSpc>
                <a:spcPct val="115000"/>
              </a:lnSpc>
              <a:spcBef>
                <a:spcPts val="0"/>
              </a:spcBef>
              <a:buClr>
                <a:srgbClr val="000000"/>
              </a:buClr>
              <a:buChar char="●"/>
            </a:pPr>
            <a:r>
              <a:rPr lang="en">
                <a:solidFill>
                  <a:srgbClr val="000000"/>
                </a:solidFill>
              </a:rPr>
              <a:t>To work on a forked project, you clone your forked repository to your local machine</a:t>
            </a:r>
          </a:p>
          <a:p>
            <a:pPr lvl="0" algn="l" rtl="0">
              <a:lnSpc>
                <a:spcPct val="115000"/>
              </a:lnSpc>
              <a:spcBef>
                <a:spcPts val="0"/>
              </a:spcBef>
              <a:buNone/>
            </a:pPr>
            <a:endParaRPr>
              <a:solidFill>
                <a:srgbClr val="000000"/>
              </a:solidFill>
            </a:endParaRPr>
          </a:p>
        </p:txBody>
      </p:sp>
      <p:sp>
        <p:nvSpPr>
          <p:cNvPr id="71" name="Shape 71"/>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Fork a repository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subTitle" idx="1"/>
          </p:nvPr>
        </p:nvSpPr>
        <p:spPr>
          <a:xfrm>
            <a:off x="544475" y="1511766"/>
            <a:ext cx="7772400" cy="2743200"/>
          </a:xfrm>
          <a:prstGeom prst="rect">
            <a:avLst/>
          </a:prstGeom>
        </p:spPr>
        <p:txBody>
          <a:bodyPr lIns="91425" tIns="91425" rIns="91425" bIns="91425" anchor="t" anchorCtr="0">
            <a:noAutofit/>
          </a:bodyPr>
          <a:lstStyle/>
          <a:p>
            <a:pPr marL="457200" lvl="0" indent="-228600" algn="l" rtl="0">
              <a:lnSpc>
                <a:spcPct val="115000"/>
              </a:lnSpc>
              <a:spcBef>
                <a:spcPts val="0"/>
              </a:spcBef>
              <a:buClr>
                <a:srgbClr val="000000"/>
              </a:buClr>
              <a:buChar char="●"/>
            </a:pPr>
            <a:r>
              <a:rPr lang="en" dirty="0">
                <a:solidFill>
                  <a:srgbClr val="000000"/>
                </a:solidFill>
              </a:rPr>
              <a:t>Demo</a:t>
            </a:r>
          </a:p>
          <a:p>
            <a:pPr marL="457200" lvl="0" indent="-228600" algn="l" rtl="0">
              <a:lnSpc>
                <a:spcPct val="115000"/>
              </a:lnSpc>
              <a:spcBef>
                <a:spcPts val="0"/>
              </a:spcBef>
              <a:buClr>
                <a:srgbClr val="000000"/>
              </a:buClr>
              <a:buChar char="●"/>
            </a:pPr>
            <a:r>
              <a:rPr lang="en" dirty="0">
                <a:solidFill>
                  <a:srgbClr val="000000"/>
                </a:solidFill>
              </a:rPr>
              <a:t>Fork + clone</a:t>
            </a:r>
          </a:p>
          <a:p>
            <a:pPr lvl="0" algn="l" rtl="0">
              <a:lnSpc>
                <a:spcPct val="115000"/>
              </a:lnSpc>
              <a:spcBef>
                <a:spcPts val="0"/>
              </a:spcBef>
              <a:buNone/>
            </a:pPr>
            <a:endParaRPr dirty="0">
              <a:solidFill>
                <a:srgbClr val="000000"/>
              </a:solidFill>
            </a:endParaRPr>
          </a:p>
          <a:p>
            <a:pPr lvl="0" algn="l" rtl="0">
              <a:lnSpc>
                <a:spcPct val="115000"/>
              </a:lnSpc>
              <a:spcBef>
                <a:spcPts val="0"/>
              </a:spcBef>
              <a:buNone/>
            </a:pPr>
            <a:endParaRPr dirty="0">
              <a:solidFill>
                <a:srgbClr val="000000"/>
              </a:solidFill>
            </a:endParaRPr>
          </a:p>
        </p:txBody>
      </p:sp>
      <p:sp>
        <p:nvSpPr>
          <p:cNvPr id="77" name="Shape 77"/>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Fork a repository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subTitle" idx="1"/>
          </p:nvPr>
        </p:nvSpPr>
        <p:spPr>
          <a:xfrm>
            <a:off x="544475" y="1511766"/>
            <a:ext cx="7772400" cy="2743200"/>
          </a:xfrm>
          <a:prstGeom prst="rect">
            <a:avLst/>
          </a:prstGeom>
        </p:spPr>
        <p:txBody>
          <a:bodyPr lIns="91425" tIns="91425" rIns="91425" bIns="91425" anchor="t" anchorCtr="0">
            <a:noAutofit/>
          </a:bodyPr>
          <a:lstStyle/>
          <a:p>
            <a:pPr marL="457200" lvl="0" indent="-228600" algn="l" rtl="0">
              <a:lnSpc>
                <a:spcPct val="115000"/>
              </a:lnSpc>
              <a:spcBef>
                <a:spcPts val="0"/>
              </a:spcBef>
              <a:buClr>
                <a:srgbClr val="000000"/>
              </a:buClr>
              <a:buChar char="●"/>
            </a:pPr>
            <a:r>
              <a:rPr lang="en">
                <a:solidFill>
                  <a:srgbClr val="000000"/>
                </a:solidFill>
              </a:rPr>
              <a:t>Fork when you intend to work on the repository &amp; now your workflow will include GitHub</a:t>
            </a:r>
          </a:p>
          <a:p>
            <a:pPr marL="457200" lvl="0" indent="-228600" algn="l" rtl="0">
              <a:lnSpc>
                <a:spcPct val="115000"/>
              </a:lnSpc>
              <a:spcBef>
                <a:spcPts val="0"/>
              </a:spcBef>
              <a:buClr>
                <a:srgbClr val="000000"/>
              </a:buClr>
              <a:buChar char="●"/>
            </a:pPr>
            <a:r>
              <a:rPr lang="en">
                <a:solidFill>
                  <a:srgbClr val="000000"/>
                </a:solidFill>
              </a:rPr>
              <a:t>Clone when you are only interested at looking at your files locally</a:t>
            </a:r>
          </a:p>
        </p:txBody>
      </p:sp>
      <p:sp>
        <p:nvSpPr>
          <p:cNvPr id="83" name="Shape 83"/>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Why Fork?</a:t>
            </a:r>
          </a:p>
        </p:txBody>
      </p:sp>
    </p:spTree>
  </p:cSld>
  <p:clrMapOvr>
    <a:masterClrMapping/>
  </p:clrMapOvr>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1061</Words>
  <Application>Microsoft Macintosh PowerPoint</Application>
  <PresentationFormat>On-screen Show (16:9)</PresentationFormat>
  <Paragraphs>155</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simple-light</vt:lpstr>
      <vt:lpstr>   GitHub + working with remote repos</vt:lpstr>
      <vt:lpstr>   GitHub + working with remote repos</vt:lpstr>
      <vt:lpstr>   GitHub</vt:lpstr>
      <vt:lpstr>   Libraries on GitHub</vt:lpstr>
      <vt:lpstr>   Git clone</vt:lpstr>
      <vt:lpstr>   Using SSH</vt:lpstr>
      <vt:lpstr>   Fork a repository</vt:lpstr>
      <vt:lpstr>   Fork a repository</vt:lpstr>
      <vt:lpstr>   Why Fork?</vt:lpstr>
      <vt:lpstr>   GitHub Push &amp; Pull</vt:lpstr>
      <vt:lpstr>   GitHub Push &amp; Pull</vt:lpstr>
      <vt:lpstr>   Keep a fork up to date</vt:lpstr>
      <vt:lpstr>   Move an existing project to GitHub</vt:lpstr>
      <vt:lpstr>  Also on GitHub</vt:lpstr>
      <vt:lpstr>   For next class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GitHub + working with remote repos</dc:title>
  <cp:lastModifiedBy>Kate Bronstad</cp:lastModifiedBy>
  <cp:revision>6</cp:revision>
  <dcterms:modified xsi:type="dcterms:W3CDTF">2017-05-19T17:08:04Z</dcterms:modified>
</cp:coreProperties>
</file>