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88" autoAdjust="0"/>
  </p:normalViewPr>
  <p:slideViewPr>
    <p:cSldViewPr snapToGrid="0" snapToObjects="1">
      <p:cViewPr varScale="1">
        <p:scale>
          <a:sx n="88" d="100"/>
          <a:sy n="88" d="100"/>
        </p:scale>
        <p:origin x="-1624"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6896779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Hi everyone, welcome back – today we’ll be talking about branching and merging – super important; you can’t collaborate without understanding either of these things. Once you’re familiar you will appreciate the flexibility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gives you even more.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Just a reminder – not a whole lot of you took the survey – please do this, it’s super quick. Also very few of you posted a URL of your forked repo to the forum. I hope that doesn’t mean that you’re confused – either way, take the survey – I have left the 2 questions there very open ended, so anything goes. </a:t>
            </a:r>
          </a:p>
          <a:p>
            <a:pPr lvl="0" rtl="0">
              <a:spcBef>
                <a:spcPts val="0"/>
              </a:spcBef>
              <a:buNone/>
            </a:pP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You can have multiple branches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as well. It doesn’t have to be the same branches you have on local. There are good reasons why you might want to push up an experimental or test branch, and then be able to test your code out in new environments or have other people work on the branch with you. </a:t>
            </a:r>
          </a:p>
          <a:p>
            <a:pPr lvl="0" rtl="0">
              <a:spcBef>
                <a:spcPts val="0"/>
              </a:spcBef>
              <a:buNone/>
            </a:pPr>
            <a:endParaRPr lang="x-none" sz="1400" dirty="0" smtClean="0"/>
          </a:p>
          <a:p>
            <a:pPr lvl="0" rtl="0">
              <a:spcBef>
                <a:spcPts val="0"/>
              </a:spcBef>
              <a:buNone/>
            </a:pPr>
            <a:r>
              <a:rPr lang="x-none" sz="1400" dirty="0" smtClean="0"/>
              <a:t>Demo of checking</a:t>
            </a:r>
            <a:r>
              <a:rPr lang="x-none" sz="1400" baseline="0" dirty="0" smtClean="0"/>
              <a:t> out a remote branch: 19:10 – 21. Also includes demo of git diff between branches.</a:t>
            </a:r>
          </a:p>
          <a:p>
            <a:pPr lvl="0" rtl="0">
              <a:spcBef>
                <a:spcPts val="0"/>
              </a:spcBef>
              <a:buNone/>
            </a:pPr>
            <a:endParaRPr lang="x-none" sz="1400" baseline="0" dirty="0" smtClean="0"/>
          </a:p>
          <a:p>
            <a:pPr lvl="0" rtl="0">
              <a:spcBef>
                <a:spcPts val="0"/>
              </a:spcBef>
              <a:buNone/>
            </a:pPr>
            <a:r>
              <a:rPr lang="x-none" sz="1400" baseline="0" dirty="0" smtClean="0"/>
              <a:t>Demo of moving between branches and how the computer sees only one branch at a time: 22 – 26. When Kate says “you won’t see anything different on your computer” she means you won’t see a reference to different branches (unless you issue a git command like status or branch), but your computer will only see how the files look on whatever branch is checkout out at that time.</a:t>
            </a:r>
            <a:endParaRPr lang="x-none" sz="14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It’s a standard convention to have a branch that you mark as the main branch, where everything works great (a lot of people use the master branch as this branch), and then work on new development on branches.  Let’s say you have created a new branch, did some work on it, it looks great, and you’ve decided that you’d like this work to be a part of your project for the long run. How do you get it to the master branch? You ask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to merge the branches.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Merges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are relatively easy and fast, especially compared to other version control systems. Behind the scenes,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compares the current branch, the one getting merged in, and will add in the most recent changes, unless a file/line has changed in the 2 branches at the same time – then you get a merge conflict, which we will see in a bit. For now, let’s just look closer at merging itself, because while it’s true, you will eventually have to deal with merge conflicts, most merges you will make will have no problems. </a:t>
            </a:r>
          </a:p>
          <a:p>
            <a:pPr lvl="0" rtl="0">
              <a:spcBef>
                <a:spcPts val="0"/>
              </a:spcBef>
              <a:buNone/>
            </a:pPr>
            <a:endParaRPr sz="14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100" kern="1200" dirty="0" smtClean="0">
                <a:solidFill>
                  <a:schemeClr val="tx1"/>
                </a:solidFill>
                <a:effectLst/>
                <a:latin typeface="+mn-lt"/>
                <a:ea typeface="+mn-ea"/>
                <a:cs typeface="+mn-cs"/>
              </a:rPr>
              <a:t>Merging</a:t>
            </a:r>
            <a:r>
              <a:rPr lang="en-US" sz="1100" kern="1200" baseline="0" dirty="0" smtClean="0">
                <a:solidFill>
                  <a:schemeClr val="tx1"/>
                </a:solidFill>
                <a:effectLst/>
                <a:latin typeface="+mn-lt"/>
                <a:ea typeface="+mn-ea"/>
                <a:cs typeface="+mn-cs"/>
              </a:rPr>
              <a:t> is </a:t>
            </a:r>
            <a:r>
              <a:rPr lang="en-US" sz="1100" kern="1200" dirty="0" smtClean="0">
                <a:solidFill>
                  <a:schemeClr val="tx1"/>
                </a:solidFill>
                <a:effectLst/>
                <a:latin typeface="+mn-lt"/>
                <a:ea typeface="+mn-ea"/>
                <a:cs typeface="+mn-cs"/>
              </a:rPr>
              <a:t>where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and other decentralized version control systems excel compared to centralized (like subversion) –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you can merge on your local computer and on some place like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doesn’t have to only be on one centralized server</a:t>
            </a:r>
            <a:r>
              <a:rPr lang="en-US" sz="1400" kern="1200" dirty="0" smtClean="0">
                <a:solidFill>
                  <a:schemeClr val="tx1"/>
                </a:solidFill>
                <a:effectLst/>
                <a:latin typeface="+mn-lt"/>
                <a:ea typeface="+mn-ea"/>
                <a:cs typeface="+mn-cs"/>
              </a:rPr>
              <a:t>.</a:t>
            </a:r>
          </a:p>
          <a:p>
            <a:pPr lvl="0" rtl="0">
              <a:spcBef>
                <a:spcPts val="0"/>
              </a:spcBef>
              <a:buNone/>
            </a:pPr>
            <a:endParaRPr lang="en-US" sz="14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This act of merging is also behind working with remotes, even if you aren’t explicitly calling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merge command when you push &amp; pull,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doing merges to combine 2 copies of a repository, whether it’s 2 different branches you made on your local computer, or if it’s comparing the local branch you are pushing up to origin with </a:t>
            </a:r>
            <a:r>
              <a:rPr lang="en-US" sz="1100" kern="1200" dirty="0" err="1" smtClean="0">
                <a:solidFill>
                  <a:schemeClr val="tx1"/>
                </a:solidFill>
                <a:effectLst/>
                <a:latin typeface="+mn-lt"/>
                <a:ea typeface="+mn-ea"/>
                <a:cs typeface="+mn-cs"/>
              </a:rPr>
              <a:t>GitHub’s</a:t>
            </a:r>
            <a:r>
              <a:rPr lang="en-US" sz="1100" kern="1200" dirty="0" smtClean="0">
                <a:solidFill>
                  <a:schemeClr val="tx1"/>
                </a:solidFill>
                <a:effectLst/>
                <a:latin typeface="+mn-lt"/>
                <a:ea typeface="+mn-ea"/>
                <a:cs typeface="+mn-cs"/>
              </a:rPr>
              <a:t> existing copy of that branch.</a:t>
            </a:r>
          </a:p>
          <a:p>
            <a:pPr lvl="0" rtl="0">
              <a:spcBef>
                <a:spcPts val="0"/>
              </a:spcBef>
              <a:buNone/>
            </a:pPr>
            <a:endParaRPr sz="1400" dirty="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Lets say I need to change a search box on my library website to search a new library catalog system. I don’ t want to break the existing site, so I checkout a branch. Now, I’m working on local, so it’s not like my local website is going to effect users. But let’s say as I’m working on this search box I get a request to make a new form – if I were to push up the project now when I am working on my search box, then the website were broken. So with branches, I can just let that experimental code for changing the search box on  a branch, and either work on the new form on the master branch or check out a third branch to work on the form. </a:t>
            </a:r>
            <a:endParaRPr sz="14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Either way, back on master, I know I have a search box that works. </a:t>
            </a:r>
          </a:p>
          <a:p>
            <a:pPr lvl="0" rtl="0">
              <a:spcBef>
                <a:spcPts val="0"/>
              </a:spcBef>
              <a:buNone/>
            </a:pPr>
            <a:endParaRPr sz="14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I finish the library search box for the new system, it works fine – so when its time to switch to the new catalog, I can merge in my branch</a:t>
            </a:r>
            <a:r>
              <a:rPr lang="en-US" sz="1800" dirty="0" smtClean="0">
                <a:effectLst/>
              </a:rPr>
              <a:t> </a:t>
            </a:r>
            <a:endParaRPr lang="en-US" sz="1800" dirty="0" smtClean="0"/>
          </a:p>
          <a:p>
            <a:pPr lvl="0" rtl="0">
              <a:spcBef>
                <a:spcPts val="0"/>
              </a:spcBef>
              <a:buNone/>
            </a:pPr>
            <a:endParaRPr sz="14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In order to merge in the new branch, I need to actually move to the branch I want to merge it to. So I checkout master, and then run the </a:t>
            </a:r>
            <a:r>
              <a:rPr lang="en-US" sz="1400" kern="1200" dirty="0" err="1" smtClean="0">
                <a:solidFill>
                  <a:schemeClr val="tx1"/>
                </a:solidFill>
                <a:effectLst/>
                <a:latin typeface="+mn-lt"/>
                <a:ea typeface="+mn-ea"/>
                <a:cs typeface="+mn-cs"/>
              </a:rPr>
              <a:t>git</a:t>
            </a:r>
            <a:r>
              <a:rPr lang="en-US" sz="1400" kern="1200" dirty="0" smtClean="0">
                <a:solidFill>
                  <a:schemeClr val="tx1"/>
                </a:solidFill>
                <a:effectLst/>
                <a:latin typeface="+mn-lt"/>
                <a:ea typeface="+mn-ea"/>
                <a:cs typeface="+mn-cs"/>
              </a:rPr>
              <a:t> merge </a:t>
            </a:r>
            <a:r>
              <a:rPr lang="en-US" sz="1400" kern="1200" dirty="0" err="1" smtClean="0">
                <a:solidFill>
                  <a:schemeClr val="tx1"/>
                </a:solidFill>
                <a:effectLst/>
                <a:latin typeface="+mn-lt"/>
                <a:ea typeface="+mn-ea"/>
                <a:cs typeface="+mn-cs"/>
              </a:rPr>
              <a:t>new_branch</a:t>
            </a:r>
            <a:r>
              <a:rPr lang="en-US" sz="1400" kern="1200" dirty="0" smtClean="0">
                <a:solidFill>
                  <a:schemeClr val="tx1"/>
                </a:solidFill>
                <a:effectLst/>
                <a:latin typeface="+mn-lt"/>
                <a:ea typeface="+mn-ea"/>
                <a:cs typeface="+mn-cs"/>
              </a:rPr>
              <a:t> command</a:t>
            </a:r>
            <a:r>
              <a:rPr lang="en-US" sz="1800" dirty="0" smtClean="0">
                <a:effectLst/>
              </a:rPr>
              <a:t> </a:t>
            </a:r>
            <a:endParaRPr lang="en-US" sz="1800" dirty="0" smtClean="0"/>
          </a:p>
          <a:p>
            <a:pPr lvl="0" rtl="0">
              <a:spcBef>
                <a:spcPts val="0"/>
              </a:spcBef>
              <a:buNone/>
            </a:pPr>
            <a:endParaRPr sz="14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x-none" sz="1400" dirty="0" smtClean="0"/>
              <a:t>Demo of merging branches: 32:48 – 34:20</a:t>
            </a:r>
            <a:endParaRPr sz="14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Merge conflicts: this will happen to you. You're merging in a branch, and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complains about conflicts. </a:t>
            </a:r>
          </a:p>
          <a:p>
            <a:r>
              <a:rPr lang="en-US" sz="1100" kern="1200" dirty="0" smtClean="0">
                <a:solidFill>
                  <a:schemeClr val="tx1"/>
                </a:solidFill>
                <a:effectLst/>
                <a:latin typeface="+mn-lt"/>
                <a:ea typeface="+mn-ea"/>
                <a:cs typeface="+mn-cs"/>
              </a:rPr>
              <a:t>You have to fix them before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will let you finish the merge. </a:t>
            </a:r>
          </a:p>
          <a:p>
            <a:r>
              <a:rPr lang="en-US" sz="1100" kern="1200" dirty="0" smtClean="0">
                <a:solidFill>
                  <a:schemeClr val="tx1"/>
                </a:solidFill>
                <a:effectLst/>
                <a:latin typeface="+mn-lt"/>
                <a:ea typeface="+mn-ea"/>
                <a:cs typeface="+mn-cs"/>
              </a:rPr>
              <a:t>The conflict is that there are changes where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doesn't understand which one should go ahead. </a:t>
            </a:r>
          </a:p>
          <a:p>
            <a:r>
              <a:rPr lang="en-US" sz="1100" kern="1200" dirty="0" smtClean="0">
                <a:solidFill>
                  <a:schemeClr val="tx1"/>
                </a:solidFill>
                <a:effectLst/>
                <a:latin typeface="+mn-lt"/>
                <a:ea typeface="+mn-ea"/>
                <a:cs typeface="+mn-cs"/>
              </a:rPr>
              <a:t>In the previous example, let’s say that when I was changing the new branch to search a new library catalog, someone came in and changed the master branch to have an additional change in the same lines-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won't know what to do with both new changes to the file. So I have to go into the file - with a text editor - and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will have a message for me, so I'll know what to change. Then I add the changes and commit.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When you get a merge conflict, how do you fix it?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will tell you where the merge conflicts are, at least which files. The manual way to fix it is simply to open that file in a text editor, and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will have actually left markers where the two changes are. You edit the file as you see fit, and then add and commit the file, leaving a note that it’s a merge.</a:t>
            </a:r>
          </a:p>
          <a:p>
            <a:endParaRPr lang="en-US"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There are also tools that help you visualize the merge conflict – you can set them up in your </a:t>
            </a:r>
            <a:r>
              <a:rPr lang="en-US" sz="1100" kern="1200" dirty="0" err="1" smtClean="0">
                <a:solidFill>
                  <a:schemeClr val="tx1"/>
                </a:solidFill>
                <a:effectLst/>
                <a:latin typeface="+mn-lt"/>
                <a:ea typeface="+mn-ea"/>
                <a:cs typeface="+mn-cs"/>
              </a:rPr>
              <a:t>config</a:t>
            </a:r>
            <a:r>
              <a:rPr lang="en-US" sz="1100" kern="1200" dirty="0" smtClean="0">
                <a:solidFill>
                  <a:schemeClr val="tx1"/>
                </a:solidFill>
                <a:effectLst/>
                <a:latin typeface="+mn-lt"/>
                <a:ea typeface="+mn-ea"/>
                <a:cs typeface="+mn-cs"/>
              </a:rPr>
              <a:t> file. I am going to suggest you read an article about how to deal with merge conflicts, I will have the link in the slides later on.  For now let’s look at an example of a merge conflict. </a:t>
            </a:r>
          </a:p>
          <a:p>
            <a:endParaRPr lang="en-US" sz="1100" kern="1200" dirty="0" smtClean="0">
              <a:solidFill>
                <a:schemeClr val="tx1"/>
              </a:solidFill>
              <a:effectLst/>
              <a:latin typeface="+mn-lt"/>
              <a:ea typeface="+mn-ea"/>
              <a:cs typeface="+mn-cs"/>
            </a:endParaRPr>
          </a:p>
          <a:p>
            <a:pPr lvl="0">
              <a:spcBef>
                <a:spcPts val="0"/>
              </a:spcBef>
              <a:buClr>
                <a:schemeClr val="dk1"/>
              </a:buClr>
              <a:buSzPct val="78571"/>
              <a:buFont typeface="Arial"/>
              <a:buNone/>
            </a:pPr>
            <a:endParaRPr sz="1400" dirty="0">
              <a:solidFill>
                <a:schemeClr val="dk1"/>
              </a:solidFill>
            </a:endParaRPr>
          </a:p>
          <a:p>
            <a:pPr lvl="0" rtl="0">
              <a:spcBef>
                <a:spcPts val="0"/>
              </a:spcBef>
              <a:buNone/>
            </a:pPr>
            <a:endParaRPr sz="1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We’ll look more deeply at branches, I’ll do a demo of how they work. We’ll talk about merging, I’ll show you what happens when you have a merge conflict and explain what that is in the first place. We’ll look a bit at working with a team and if time I can cover some miscellaneous features about checking out and forks because some folks asked about that in the survey. </a:t>
            </a:r>
          </a:p>
          <a:p>
            <a:pPr lvl="0" rtl="0">
              <a:spcBef>
                <a:spcPts val="0"/>
              </a:spcBef>
              <a:buNone/>
            </a:pP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x-none" sz="1400" dirty="0" smtClean="0">
                <a:solidFill>
                  <a:schemeClr val="dk1"/>
                </a:solidFill>
              </a:rPr>
              <a:t>When you have a merge conflict,</a:t>
            </a:r>
            <a:r>
              <a:rPr lang="x-none" sz="1400" baseline="0" dirty="0" smtClean="0">
                <a:solidFill>
                  <a:schemeClr val="dk1"/>
                </a:solidFill>
              </a:rPr>
              <a:t> you will see a message like this on your command line. </a:t>
            </a:r>
            <a:r>
              <a:rPr lang="en-US" sz="1400" baseline="0" dirty="0" smtClean="0">
                <a:solidFill>
                  <a:schemeClr val="dk1"/>
                </a:solidFill>
              </a:rPr>
              <a:t>I</a:t>
            </a:r>
            <a:r>
              <a:rPr lang="x-none" sz="1400" baseline="0" dirty="0" smtClean="0">
                <a:solidFill>
                  <a:schemeClr val="dk1"/>
                </a:solidFill>
              </a:rPr>
              <a:t>t happens after you run a git merge command. To fix manually, open up the affected files in a text editor.</a:t>
            </a:r>
            <a:endParaRPr sz="1400" dirty="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x-none" sz="1400" dirty="0" smtClean="0">
                <a:solidFill>
                  <a:schemeClr val="dk1"/>
                </a:solidFill>
              </a:rPr>
              <a:t>Git</a:t>
            </a:r>
            <a:r>
              <a:rPr lang="x-none" sz="1400" baseline="0" dirty="0" smtClean="0">
                <a:solidFill>
                  <a:schemeClr val="dk1"/>
                </a:solidFill>
              </a:rPr>
              <a:t> will </a:t>
            </a:r>
            <a:r>
              <a:rPr lang="en-US" sz="1400" baseline="0" dirty="0" smtClean="0">
                <a:solidFill>
                  <a:schemeClr val="dk1"/>
                </a:solidFill>
              </a:rPr>
              <a:t>ha</a:t>
            </a:r>
            <a:r>
              <a:rPr lang="x-none" sz="1400" baseline="0" dirty="0" smtClean="0">
                <a:solidFill>
                  <a:schemeClr val="dk1"/>
                </a:solidFill>
              </a:rPr>
              <a:t>ve marked the files with notations that show you exactly where the conflicts are. Take out the &lt;&lt;&lt;&lt;HEAD and ==== and &gt;&gt;&gt;&gt;branch_name notation, and leave in the code you want. Then add &amp; commit the file.</a:t>
            </a:r>
            <a:endParaRPr sz="1400" dirty="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Some people like working with the files manually, others want some visual help – this article has some advice.</a:t>
            </a:r>
          </a:p>
          <a:p>
            <a:pPr lvl="0" rtl="0">
              <a:spcBef>
                <a:spcPts val="0"/>
              </a:spcBef>
              <a:buNone/>
            </a:pPr>
            <a:endParaRPr sz="1400" dirty="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Something else you can do if you get a merge conflict is back out of it and try what’s called a merge strategy (when I say back out, I mean, reset the head on the branch you are on and try the merge again with a different command).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Let’s say I did a merge and I got a conflict on a bunch of files that don’t really matter – or it’s going to take too much work to clean up, and you maybe haven’t updated your branch in a while – you can tell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any change you see, take their branch, meaning the branch you are merging in, or “Our branch”, meaning the branch you are on. If you use this, you probably want to have your existing work on another branch in case you need to refer back to it, or you can use the commands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stash and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pop. </a:t>
            </a:r>
          </a:p>
          <a:p>
            <a:pPr marL="457200" lvl="0" indent="-317500" rtl="0">
              <a:spcBef>
                <a:spcPts val="0"/>
              </a:spcBef>
              <a:buSzPct val="100000"/>
            </a:pPr>
            <a:endParaRPr sz="14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 wanted to review how to keep forks up to date with the original project – this is something that was mentioned on the survey – someone asked if they can keep their project up to date within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Up until recently, this wasn’t possible at all. It is now but to be honest I think it’s a bit unintuitive and I think for now it’s best to do it on the command line or through a GUI, which we will show next week.  But this link is here if you are committed to the idea of keeping your branch up to date on </a:t>
            </a:r>
            <a:r>
              <a:rPr lang="en-US" sz="1100" kern="1200" dirty="0" err="1" smtClean="0">
                <a:solidFill>
                  <a:schemeClr val="tx1"/>
                </a:solidFill>
                <a:effectLst/>
                <a:latin typeface="+mn-lt"/>
                <a:ea typeface="+mn-ea"/>
                <a:cs typeface="+mn-cs"/>
              </a:rPr>
              <a:t>GitHub</a:t>
            </a:r>
            <a:endParaRPr lang="en-US" sz="1100" kern="1200" dirty="0" smtClean="0">
              <a:solidFill>
                <a:schemeClr val="tx1"/>
              </a:solidFill>
              <a:effectLst/>
              <a:latin typeface="+mn-lt"/>
              <a:ea typeface="+mn-ea"/>
              <a:cs typeface="+mn-cs"/>
            </a:endParaRPr>
          </a:p>
          <a:p>
            <a:pPr lvl="0" rtl="0">
              <a:spcBef>
                <a:spcPts val="0"/>
              </a:spcBef>
              <a:buNone/>
            </a:pPr>
            <a:endParaRPr sz="14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 do want to make it more clear about the workflow of working on a forked repository – fetch from the original, from upstream, and you might want to do this in a branch, and then merge it into your master branch. You push this back up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so it reflects both your changes and the changes most recently made on the original repository. </a:t>
            </a:r>
          </a:p>
          <a:p>
            <a:pPr lvl="0" rtl="0">
              <a:spcBef>
                <a:spcPts val="0"/>
              </a:spcBef>
              <a:buNone/>
            </a:pPr>
            <a:endParaRPr sz="1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As we have seen before, a branch is a copy of your repository. It lives in your project. When you start a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project, you are on the master branch by default. You can create new branches, and if needed push those branches up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or to other external hosts.</a:t>
            </a:r>
          </a:p>
          <a:p>
            <a:pPr lvl="0" rtl="0">
              <a:spcBef>
                <a:spcPts val="0"/>
              </a:spcBef>
              <a:buNone/>
            </a:pPr>
            <a:endParaRPr sz="1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Also on the survey someone asked for some clarity on remotes. A remote points to a URL where your project also lives, so you can easily push and pull back and forth. </a:t>
            </a:r>
          </a:p>
          <a:p>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Push origin master pushes my repository – the new changes, really – up to my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version, so the two can be up to date with each other.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You can see the remotes you have by running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remote –v. </a:t>
            </a:r>
          </a:p>
          <a:p>
            <a:pPr lvl="0" rtl="0">
              <a:spcBef>
                <a:spcPts val="0"/>
              </a:spcBef>
              <a:buNone/>
            </a:pPr>
            <a:endParaRPr sz="14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Repositories</a:t>
            </a:r>
            <a:r>
              <a:rPr lang="en-US" sz="1100" kern="1200" baseline="0" dirty="0" smtClean="0">
                <a:solidFill>
                  <a:schemeClr val="tx1"/>
                </a:solidFill>
                <a:effectLst/>
                <a:latin typeface="+mn-lt"/>
                <a:ea typeface="+mn-ea"/>
                <a:cs typeface="+mn-cs"/>
              </a:rPr>
              <a:t> you clone from </a:t>
            </a:r>
            <a:r>
              <a:rPr lang="en-US" sz="1100" kern="1200" baseline="0" dirty="0" err="1" smtClean="0">
                <a:solidFill>
                  <a:schemeClr val="tx1"/>
                </a:solidFill>
                <a:effectLst/>
                <a:latin typeface="+mn-lt"/>
                <a:ea typeface="+mn-ea"/>
                <a:cs typeface="+mn-cs"/>
              </a:rPr>
              <a:t>GitHub</a:t>
            </a:r>
            <a:r>
              <a:rPr lang="en-US" sz="1100" kern="1200" baseline="0" dirty="0" smtClean="0">
                <a:solidFill>
                  <a:schemeClr val="tx1"/>
                </a:solidFill>
                <a:effectLst/>
                <a:latin typeface="+mn-lt"/>
                <a:ea typeface="+mn-ea"/>
                <a:cs typeface="+mn-cs"/>
              </a:rPr>
              <a:t> will have a remote alias set up as origin by default. </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Usually this is the master branch of the origin, but you can set your default branch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to be something other than master. </a:t>
            </a:r>
          </a:p>
          <a:p>
            <a:r>
              <a:rPr lang="en-US" sz="1100" kern="1200" dirty="0" smtClean="0">
                <a:solidFill>
                  <a:schemeClr val="tx1"/>
                </a:solidFill>
                <a:effectLst/>
                <a:latin typeface="+mn-lt"/>
                <a:ea typeface="+mn-ea"/>
                <a:cs typeface="+mn-cs"/>
              </a:rPr>
              <a:t>If you saw the last class, I pulled down this repository called </a:t>
            </a:r>
            <a:r>
              <a:rPr lang="en-US" sz="1100" kern="1200" dirty="0" err="1" smtClean="0">
                <a:solidFill>
                  <a:schemeClr val="tx1"/>
                </a:solidFill>
                <a:effectLst/>
                <a:latin typeface="+mn-lt"/>
                <a:ea typeface="+mn-ea"/>
                <a:cs typeface="+mn-cs"/>
              </a:rPr>
              <a:t>devfreebooks</a:t>
            </a:r>
            <a:r>
              <a:rPr lang="en-US" sz="1100" kern="1200" dirty="0" smtClean="0">
                <a:solidFill>
                  <a:schemeClr val="tx1"/>
                </a:solidFill>
                <a:effectLst/>
                <a:latin typeface="+mn-lt"/>
                <a:ea typeface="+mn-ea"/>
                <a:cs typeface="+mn-cs"/>
              </a:rPr>
              <a:t> (go to this), and I was using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pull, and I thought it was the same thing as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pull origin master, but when I ran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pull origin master, I didn’t get the result I was expecting – this is because the default branch for this project is actually the </a:t>
            </a:r>
            <a:r>
              <a:rPr lang="en-US" sz="1100" kern="1200" dirty="0" err="1" smtClean="0">
                <a:solidFill>
                  <a:schemeClr val="tx1"/>
                </a:solidFill>
                <a:effectLst/>
                <a:latin typeface="+mn-lt"/>
                <a:ea typeface="+mn-ea"/>
                <a:cs typeface="+mn-cs"/>
              </a:rPr>
              <a:t>dev</a:t>
            </a:r>
            <a:r>
              <a:rPr lang="en-US" sz="1100" kern="1200" dirty="0" smtClean="0">
                <a:solidFill>
                  <a:schemeClr val="tx1"/>
                </a:solidFill>
                <a:effectLst/>
                <a:latin typeface="+mn-lt"/>
                <a:ea typeface="+mn-ea"/>
                <a:cs typeface="+mn-cs"/>
              </a:rPr>
              <a:t> branch  - you can see that here on the command line and also when I go to the GH page for this project. </a:t>
            </a:r>
          </a:p>
          <a:p>
            <a:pPr lvl="0" rtl="0">
              <a:spcBef>
                <a:spcPts val="0"/>
              </a:spcBef>
              <a:buNone/>
            </a:pPr>
            <a:endParaRPr sz="14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You’ll need to set up remotes for a couple of different situations:</a:t>
            </a:r>
          </a:p>
          <a:p>
            <a:r>
              <a:rPr lang="en-US" sz="1100" kern="1200" dirty="0" smtClean="0">
                <a:solidFill>
                  <a:schemeClr val="tx1"/>
                </a:solidFill>
                <a:effectLst/>
                <a:latin typeface="+mn-lt"/>
                <a:ea typeface="+mn-ea"/>
                <a:cs typeface="+mn-cs"/>
              </a:rPr>
              <a:t>1, when you started the project on your machine and not from a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clone</a:t>
            </a:r>
          </a:p>
          <a:p>
            <a:r>
              <a:rPr lang="en-US" sz="1100" kern="1200" dirty="0" smtClean="0">
                <a:solidFill>
                  <a:schemeClr val="tx1"/>
                </a:solidFill>
                <a:effectLst/>
                <a:latin typeface="+mn-lt"/>
                <a:ea typeface="+mn-ea"/>
                <a:cs typeface="+mn-cs"/>
              </a:rPr>
              <a:t>and 2, when you already have origin set up from a clone, but you need to set up a separate remote, either to keep the project </a:t>
            </a:r>
            <a:r>
              <a:rPr lang="en-US" sz="1100" kern="1200" dirty="0" err="1" smtClean="0">
                <a:solidFill>
                  <a:schemeClr val="tx1"/>
                </a:solidFill>
                <a:effectLst/>
                <a:latin typeface="+mn-lt"/>
                <a:ea typeface="+mn-ea"/>
                <a:cs typeface="+mn-cs"/>
              </a:rPr>
              <a:t>uptodate</a:t>
            </a:r>
            <a:r>
              <a:rPr lang="en-US" sz="1100" kern="1200" dirty="0" smtClean="0">
                <a:solidFill>
                  <a:schemeClr val="tx1"/>
                </a:solidFill>
                <a:effectLst/>
                <a:latin typeface="+mn-lt"/>
                <a:ea typeface="+mn-ea"/>
                <a:cs typeface="+mn-cs"/>
              </a:rPr>
              <a:t> with the original fork, or if you for whatever reason are using 2 separate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hosts, like an internal server or </a:t>
            </a:r>
            <a:r>
              <a:rPr lang="en-US" sz="1100" kern="1200" dirty="0" err="1" smtClean="0">
                <a:solidFill>
                  <a:schemeClr val="tx1"/>
                </a:solidFill>
                <a:effectLst/>
                <a:latin typeface="+mn-lt"/>
                <a:ea typeface="+mn-ea"/>
                <a:cs typeface="+mn-cs"/>
              </a:rPr>
              <a:t>bitbucket</a:t>
            </a:r>
            <a:r>
              <a:rPr lang="en-US" sz="1100" kern="1200" dirty="0" smtClean="0">
                <a:solidFill>
                  <a:schemeClr val="tx1"/>
                </a:solidFill>
                <a:effectLst/>
                <a:latin typeface="+mn-lt"/>
                <a:ea typeface="+mn-ea"/>
                <a:cs typeface="+mn-cs"/>
              </a:rPr>
              <a:t>.  I don’t think there is a limit to how many remotes you have.</a:t>
            </a:r>
          </a:p>
          <a:p>
            <a:r>
              <a:rPr lang="en-US" sz="1100" kern="1200" dirty="0" smtClean="0">
                <a:solidFill>
                  <a:schemeClr val="tx1"/>
                </a:solidFill>
                <a:effectLst/>
                <a:latin typeface="+mn-lt"/>
                <a:ea typeface="+mn-ea"/>
                <a:cs typeface="+mn-cs"/>
              </a:rPr>
              <a:t> </a:t>
            </a:r>
          </a:p>
          <a:p>
            <a:pPr lvl="0" rtl="0">
              <a:spcBef>
                <a:spcPts val="0"/>
              </a:spcBef>
              <a:buNone/>
            </a:pPr>
            <a:endParaRPr sz="14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Someone else mentioned wanting to know about working in teams.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incredibly flexible about how to set up your workflow, and work with others, so I am going to mention some really basic workflows.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Let’s say for an example there are 3 people working on a website – each member is going to be pushing and pulling from the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copy, whether it’s through a fork and pull request or directly to a project. Let’s look at just one slice of this –</a:t>
            </a:r>
          </a:p>
          <a:p>
            <a:r>
              <a:rPr lang="en-US" sz="1100" kern="1200" dirty="0" smtClean="0">
                <a:solidFill>
                  <a:schemeClr val="tx1"/>
                </a:solidFill>
                <a:effectLst/>
                <a:latin typeface="+mn-lt"/>
                <a:ea typeface="+mn-ea"/>
                <a:cs typeface="+mn-cs"/>
              </a:rPr>
              <a:t> </a:t>
            </a:r>
          </a:p>
          <a:p>
            <a:pPr lvl="0" rtl="0">
              <a:spcBef>
                <a:spcPts val="0"/>
              </a:spcBef>
              <a:buNone/>
            </a:pPr>
            <a:endParaRPr sz="14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Let’s just look at Person C and assume that everyone else is essentially working the same way – so, person C pulls down from the team’s project page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The changes from the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project – changes made most likely by her team mates – get merged into her local copy. She probably uses a </a:t>
            </a:r>
            <a:r>
              <a:rPr lang="en-US" sz="1100" kern="1200" dirty="0" err="1" smtClean="0">
                <a:solidFill>
                  <a:schemeClr val="tx1"/>
                </a:solidFill>
                <a:effectLst/>
                <a:latin typeface="+mn-lt"/>
                <a:ea typeface="+mn-ea"/>
                <a:cs typeface="+mn-cs"/>
              </a:rPr>
              <a:t>dev</a:t>
            </a:r>
            <a:r>
              <a:rPr lang="en-US" sz="1100" kern="1200" dirty="0" smtClean="0">
                <a:solidFill>
                  <a:schemeClr val="tx1"/>
                </a:solidFill>
                <a:effectLst/>
                <a:latin typeface="+mn-lt"/>
                <a:ea typeface="+mn-ea"/>
                <a:cs typeface="+mn-cs"/>
              </a:rPr>
              <a:t> branch to do her own work and to merge in her own code when it’s ready for production. If she’s pushing directly to a project instead of a pull request, she’ll probably pull down one last time before she pushes up so she can make sure her code is completely up to date and doesn’t conflict with any new code.</a:t>
            </a:r>
          </a:p>
          <a:p>
            <a:r>
              <a:rPr lang="en-US" sz="1100" kern="1200" dirty="0" smtClean="0">
                <a:solidFill>
                  <a:schemeClr val="tx1"/>
                </a:solidFill>
                <a:effectLst/>
                <a:latin typeface="+mn-lt"/>
                <a:ea typeface="+mn-ea"/>
                <a:cs typeface="+mn-cs"/>
              </a:rPr>
              <a:t>Once she pushes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the repository now reflects her new changes. Persons A and B will eventually pull down her code and merge it in with their changes. </a:t>
            </a:r>
          </a:p>
          <a:p>
            <a:pPr lvl="0" rtl="0">
              <a:spcBef>
                <a:spcPts val="0"/>
              </a:spcBef>
              <a:buNone/>
            </a:pPr>
            <a:endParaRPr sz="14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 last slide was pretty simplified. There’s a lot of thought that goes into the best workflow to have. If you are interested in workflows, I recommend this article by Vincent </a:t>
            </a:r>
            <a:r>
              <a:rPr lang="en-US" sz="1100" kern="1200" dirty="0" err="1" smtClean="0">
                <a:solidFill>
                  <a:schemeClr val="tx1"/>
                </a:solidFill>
                <a:effectLst/>
                <a:latin typeface="+mn-lt"/>
                <a:ea typeface="+mn-ea"/>
                <a:cs typeface="+mn-cs"/>
              </a:rPr>
              <a:t>Driessen</a:t>
            </a:r>
            <a:r>
              <a:rPr lang="en-US" sz="1100" kern="1200" dirty="0" smtClean="0">
                <a:solidFill>
                  <a:schemeClr val="tx1"/>
                </a:solidFill>
                <a:effectLst/>
                <a:latin typeface="+mn-lt"/>
                <a:ea typeface="+mn-ea"/>
                <a:cs typeface="+mn-cs"/>
              </a:rPr>
              <a:t>. It had a huge impact on developer communities and is the basis of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-flow, which is a model of an ideal workflow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 some people have criticized it for being too complicated – but a lot of groups have adopted it.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This image – shows the branching model </a:t>
            </a:r>
            <a:r>
              <a:rPr lang="en-US" sz="1100" kern="1200" dirty="0" err="1" smtClean="0">
                <a:solidFill>
                  <a:schemeClr val="tx1"/>
                </a:solidFill>
                <a:effectLst/>
                <a:latin typeface="+mn-lt"/>
                <a:ea typeface="+mn-ea"/>
                <a:cs typeface="+mn-cs"/>
              </a:rPr>
              <a:t>Driessen</a:t>
            </a:r>
            <a:r>
              <a:rPr lang="en-US" sz="1100" kern="1200" dirty="0" smtClean="0">
                <a:solidFill>
                  <a:schemeClr val="tx1"/>
                </a:solidFill>
                <a:effectLst/>
                <a:latin typeface="+mn-lt"/>
                <a:ea typeface="+mn-ea"/>
                <a:cs typeface="+mn-cs"/>
              </a:rPr>
              <a:t> wrote about – you have dedicated branches for different kinds of development work, depending on plans and needs, and this gets reflected in a team’s overall workflow, which he also addresses.</a:t>
            </a:r>
          </a:p>
          <a:p>
            <a:pPr lvl="0" rtl="0">
              <a:spcBef>
                <a:spcPts val="0"/>
              </a:spcBef>
              <a:buNone/>
            </a:pPr>
            <a:endParaRPr sz="14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 just wanted to mention one last thing – this goes back to the 2</a:t>
            </a:r>
            <a:r>
              <a:rPr lang="en-US" sz="1100" kern="1200" baseline="30000" dirty="0" smtClean="0">
                <a:solidFill>
                  <a:schemeClr val="tx1"/>
                </a:solidFill>
                <a:effectLst/>
                <a:latin typeface="+mn-lt"/>
                <a:ea typeface="+mn-ea"/>
                <a:cs typeface="+mn-cs"/>
              </a:rPr>
              <a:t>nd</a:t>
            </a:r>
            <a:r>
              <a:rPr lang="en-US" sz="1100" kern="1200" dirty="0" smtClean="0">
                <a:solidFill>
                  <a:schemeClr val="tx1"/>
                </a:solidFill>
                <a:effectLst/>
                <a:latin typeface="+mn-lt"/>
                <a:ea typeface="+mn-ea"/>
                <a:cs typeface="+mn-cs"/>
              </a:rPr>
              <a:t> class when we were talking about undoing changes. One thing you can do with branches is you can check out one file at a time – from a branch or from a commit. Let’s say I am on the new branch to alter the library search box – and I have a file, let’s say it’s </a:t>
            </a:r>
            <a:r>
              <a:rPr lang="en-US" sz="1100" kern="1200" dirty="0" err="1" smtClean="0">
                <a:solidFill>
                  <a:schemeClr val="tx1"/>
                </a:solidFill>
                <a:effectLst/>
                <a:latin typeface="+mn-lt"/>
                <a:ea typeface="+mn-ea"/>
                <a:cs typeface="+mn-cs"/>
              </a:rPr>
              <a:t>javascript</a:t>
            </a:r>
            <a:r>
              <a:rPr lang="en-US" sz="1100" kern="1200" dirty="0" smtClean="0">
                <a:solidFill>
                  <a:schemeClr val="tx1"/>
                </a:solidFill>
                <a:effectLst/>
                <a:latin typeface="+mn-lt"/>
                <a:ea typeface="+mn-ea"/>
                <a:cs typeface="+mn-cs"/>
              </a:rPr>
              <a:t>, that I’m using for some user interaction with the form. I royally mess it up on the new branch – I could check it out from HEAD if I haven’t committed it yet – or I could check it out from the other branch </a:t>
            </a:r>
          </a:p>
          <a:p>
            <a:r>
              <a:rPr lang="en-US" sz="1100" kern="1200" dirty="0" smtClean="0">
                <a:solidFill>
                  <a:schemeClr val="tx1"/>
                </a:solidFill>
                <a:effectLst/>
                <a:latin typeface="+mn-lt"/>
                <a:ea typeface="+mn-ea"/>
                <a:cs typeface="+mn-cs"/>
              </a:rPr>
              <a:t> </a:t>
            </a:r>
          </a:p>
          <a:p>
            <a:pPr lvl="0" rtl="0">
              <a:spcBef>
                <a:spcPts val="0"/>
              </a:spcBef>
              <a:buNone/>
            </a:pPr>
            <a:endParaRPr sz="14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dirty="0">
              <a:solidFill>
                <a:schemeClr val="dk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Sometimes there are files you don’t want to track. This could be because you have confidential info – like configuration files, which may have passwords – or because they are huge, clunky application files that aren’t needed for the program, and are only used for local development to compile files – things like sass cache directories that get created whenever sass is compiled into CSS, or files that get downloaded with package managers like with NPM install. </a:t>
            </a:r>
          </a:p>
          <a:p>
            <a:pPr lvl="0" rtl="0">
              <a:spcBef>
                <a:spcPts val="0"/>
              </a:spcBef>
              <a:buNone/>
            </a:pPr>
            <a:endParaRPr sz="1400" dirty="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good news is that there are templates for </a:t>
            </a:r>
            <a:r>
              <a:rPr lang="en-US" sz="1100" kern="1200" dirty="0" err="1" smtClean="0">
                <a:solidFill>
                  <a:schemeClr val="tx1"/>
                </a:solidFill>
                <a:effectLst/>
                <a:latin typeface="+mn-lt"/>
                <a:ea typeface="+mn-ea"/>
                <a:cs typeface="+mn-cs"/>
              </a:rPr>
              <a:t>gitignore</a:t>
            </a:r>
            <a:r>
              <a:rPr lang="en-US" sz="1100" kern="1200" dirty="0" smtClean="0">
                <a:solidFill>
                  <a:schemeClr val="tx1"/>
                </a:solidFill>
                <a:effectLst/>
                <a:latin typeface="+mn-lt"/>
                <a:ea typeface="+mn-ea"/>
                <a:cs typeface="+mn-cs"/>
              </a:rPr>
              <a:t> files out there on places like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 so depending on the language or framework you are using someone may have already created a </a:t>
            </a:r>
            <a:r>
              <a:rPr lang="en-US" sz="1100" kern="1200" dirty="0" err="1" smtClean="0">
                <a:solidFill>
                  <a:schemeClr val="tx1"/>
                </a:solidFill>
                <a:effectLst/>
                <a:latin typeface="+mn-lt"/>
                <a:ea typeface="+mn-ea"/>
                <a:cs typeface="+mn-cs"/>
              </a:rPr>
              <a:t>gitignore</a:t>
            </a:r>
            <a:r>
              <a:rPr lang="en-US" sz="1100" kern="1200" dirty="0" smtClean="0">
                <a:solidFill>
                  <a:schemeClr val="tx1"/>
                </a:solidFill>
                <a:effectLst/>
                <a:latin typeface="+mn-lt"/>
                <a:ea typeface="+mn-ea"/>
                <a:cs typeface="+mn-cs"/>
              </a:rPr>
              <a:t> file you can edit for you own purposes, but they have an indication of where the sensitive documents are, or where are the files that get created that aren’t worth tracking. </a:t>
            </a:r>
          </a:p>
          <a:p>
            <a:pPr lvl="0" rtl="0">
              <a:spcBef>
                <a:spcPts val="0"/>
              </a:spcBef>
              <a:buNone/>
            </a:pPr>
            <a:endParaRPr sz="1400" dirty="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Basically a .</a:t>
            </a:r>
            <a:r>
              <a:rPr lang="en-US" sz="1100" kern="1200" dirty="0" err="1" smtClean="0">
                <a:solidFill>
                  <a:schemeClr val="tx1"/>
                </a:solidFill>
                <a:effectLst/>
                <a:latin typeface="+mn-lt"/>
                <a:ea typeface="+mn-ea"/>
                <a:cs typeface="+mn-cs"/>
              </a:rPr>
              <a:t>gitignore</a:t>
            </a:r>
            <a:r>
              <a:rPr lang="en-US" sz="1100" kern="1200" dirty="0" smtClean="0">
                <a:solidFill>
                  <a:schemeClr val="tx1"/>
                </a:solidFill>
                <a:effectLst/>
                <a:latin typeface="+mn-lt"/>
                <a:ea typeface="+mn-ea"/>
                <a:cs typeface="+mn-cs"/>
              </a:rPr>
              <a:t> file is a list of exceptions. By default,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going to track a change to ANY file it sees under your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repo. The .</a:t>
            </a:r>
            <a:r>
              <a:rPr lang="en-US" sz="1100" kern="1200" dirty="0" err="1" smtClean="0">
                <a:solidFill>
                  <a:schemeClr val="tx1"/>
                </a:solidFill>
                <a:effectLst/>
                <a:latin typeface="+mn-lt"/>
                <a:ea typeface="+mn-ea"/>
                <a:cs typeface="+mn-cs"/>
              </a:rPr>
              <a:t>gitignore</a:t>
            </a:r>
            <a:r>
              <a:rPr lang="en-US" sz="1100" kern="1200" dirty="0" smtClean="0">
                <a:solidFill>
                  <a:schemeClr val="tx1"/>
                </a:solidFill>
                <a:effectLst/>
                <a:latin typeface="+mn-lt"/>
                <a:ea typeface="+mn-ea"/>
                <a:cs typeface="+mn-cs"/>
              </a:rPr>
              <a:t> file tells </a:t>
            </a:r>
            <a:r>
              <a:rPr lang="en-US" sz="1100" kern="1200" dirty="0" err="1" smtClean="0">
                <a:solidFill>
                  <a:schemeClr val="tx1"/>
                </a:solidFill>
                <a:effectLst/>
                <a:latin typeface="+mn-lt"/>
                <a:ea typeface="+mn-ea"/>
                <a:cs typeface="+mn-cs"/>
              </a:rPr>
              <a:t>git</a:t>
            </a:r>
            <a:r>
              <a:rPr lang="en-US" sz="1100" kern="1200" baseline="0" dirty="0" smtClean="0">
                <a:solidFill>
                  <a:schemeClr val="tx1"/>
                </a:solidFill>
                <a:effectLst/>
                <a:latin typeface="+mn-lt"/>
                <a:ea typeface="+mn-ea"/>
                <a:cs typeface="+mn-cs"/>
              </a:rPr>
              <a:t> to not </a:t>
            </a:r>
            <a:r>
              <a:rPr lang="en-US" sz="1100" kern="1200" dirty="0" smtClean="0">
                <a:solidFill>
                  <a:schemeClr val="tx1"/>
                </a:solidFill>
                <a:effectLst/>
                <a:latin typeface="+mn-lt"/>
                <a:ea typeface="+mn-ea"/>
                <a:cs typeface="+mn-cs"/>
              </a:rPr>
              <a:t>even bother tracking any changes </a:t>
            </a:r>
            <a:r>
              <a:rPr lang="en-US" sz="1100" kern="1200" smtClean="0">
                <a:solidFill>
                  <a:schemeClr val="tx1"/>
                </a:solidFill>
                <a:effectLst/>
                <a:latin typeface="+mn-lt"/>
                <a:ea typeface="+mn-ea"/>
                <a:cs typeface="+mn-cs"/>
              </a:rPr>
              <a:t>it sees </a:t>
            </a:r>
            <a:r>
              <a:rPr lang="en-US" sz="1100" kern="1200" dirty="0" smtClean="0">
                <a:solidFill>
                  <a:schemeClr val="tx1"/>
                </a:solidFill>
                <a:effectLst/>
                <a:latin typeface="+mn-lt"/>
                <a:ea typeface="+mn-ea"/>
                <a:cs typeface="+mn-cs"/>
              </a:rPr>
              <a:t>in this directory, or has this naming convention, </a:t>
            </a:r>
            <a:r>
              <a:rPr lang="en-US" sz="1100" kern="1200" dirty="0" err="1" smtClean="0">
                <a:solidFill>
                  <a:schemeClr val="tx1"/>
                </a:solidFill>
                <a:effectLst/>
                <a:latin typeface="+mn-lt"/>
                <a:ea typeface="+mn-ea"/>
                <a:cs typeface="+mn-cs"/>
              </a:rPr>
              <a:t>etc</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 </a:t>
            </a:r>
          </a:p>
          <a:p>
            <a:pPr lvl="0" rtl="0">
              <a:spcBef>
                <a:spcPts val="0"/>
              </a:spcBef>
              <a:buNone/>
            </a:pPr>
            <a:endParaRPr sz="1400"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When you create  a new branch, all your files and project history (all the commits, in other words) are copied over to the new branch. </a:t>
            </a:r>
          </a:p>
          <a:p>
            <a:pPr lvl="0" rtl="0">
              <a:spcBef>
                <a:spcPts val="0"/>
              </a:spcBef>
              <a:buNone/>
            </a:pPr>
            <a:endParaRPr sz="14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There are a couple of ways to create a new branch. You can create a new branch with the branch command, but you wont be moved to the new branch. You move between branches by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checkout command. You are only on one branch at a time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and this is the branch your computer sees. </a:t>
            </a:r>
          </a:p>
          <a:p>
            <a:r>
              <a:rPr lang="en-US" sz="1100" kern="1200" dirty="0" smtClean="0">
                <a:solidFill>
                  <a:schemeClr val="tx1"/>
                </a:solidFill>
                <a:effectLst/>
                <a:latin typeface="+mn-lt"/>
                <a:ea typeface="+mn-ea"/>
                <a:cs typeface="+mn-cs"/>
              </a:rPr>
              <a:t>An easier way to create a branch and check it out is to do it all in one command, with this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checkout –b command</a:t>
            </a:r>
          </a:p>
          <a:p>
            <a:pPr lvl="0" rtl="0">
              <a:spcBef>
                <a:spcPts val="0"/>
              </a:spcBef>
              <a:buNone/>
            </a:pPr>
            <a:endParaRPr sz="1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x-none" sz="1400" dirty="0" smtClean="0"/>
              <a:t>See demo at 10:50 – 11:46</a:t>
            </a:r>
            <a:endParaRPr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Running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branch can be a way of showing branches, creating branches, or deleting branches. </a:t>
            </a:r>
          </a:p>
          <a:p>
            <a:r>
              <a:rPr lang="en-US" sz="1100" kern="1200" dirty="0" smtClean="0">
                <a:solidFill>
                  <a:schemeClr val="tx1"/>
                </a:solidFill>
                <a:effectLst/>
                <a:latin typeface="+mn-lt"/>
                <a:ea typeface="+mn-ea"/>
                <a:cs typeface="+mn-cs"/>
              </a:rPr>
              <a:t>The flags a &amp; v can be helpful to see more info. V shows the URL; a shows all available branches the repository knows about. This will be helpful for dealing with remote branches.</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Move to a branch</a:t>
            </a:r>
          </a:p>
          <a:p>
            <a:r>
              <a:rPr lang="en-US" sz="1100" kern="1200" dirty="0" smtClean="0">
                <a:solidFill>
                  <a:schemeClr val="tx1"/>
                </a:solidFill>
                <a:effectLst/>
                <a:latin typeface="+mn-lt"/>
                <a:ea typeface="+mn-ea"/>
                <a:cs typeface="+mn-cs"/>
              </a:rPr>
              <a:t>Again, the way you move between branches is to check them out. You will be doing this a lot. </a:t>
            </a:r>
          </a:p>
          <a:p>
            <a:pPr lvl="0" rtl="0">
              <a:spcBef>
                <a:spcPts val="0"/>
              </a:spcBef>
              <a:buNone/>
            </a:pPr>
            <a:endParaRPr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t>Demo: 15:00 – 18:00 (includes deleting</a:t>
            </a:r>
            <a:r>
              <a:rPr lang="en-US" sz="1400" baseline="0" dirty="0" smtClean="0"/>
              <a:t> a local branch)</a:t>
            </a:r>
            <a:endParaRPr lang="en-US" sz="1400" dirty="0" smtClean="0"/>
          </a:p>
          <a:p>
            <a:pPr lvl="0" rtl="0">
              <a:spcBef>
                <a:spcPts val="0"/>
              </a:spcBef>
              <a:buNone/>
            </a:pPr>
            <a:endParaRPr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eveloper.atlassian.com/blog/2015/12/tips-tools-to-solve-git-conflic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tackoverflow.com/questions/7244321/how-do-i-update-a-github-forked-repository"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mailto:git@github.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mailto:git@github.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nvie.com/posts/a-successful-git-branching-model/" TargetMode="External"/><Relationship Id="rId5" Type="http://schemas.openxmlformats.org/officeDocument/2006/relationships/hyperlink" Target="https://blog.axosoft.com/2017/01/31/gitflow/" TargetMode="External"/><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hyperlink" Target="http://hklish01.github.io/gettingtoknowgit/class4.html" TargetMode="External"/><Relationship Id="rId4" Type="http://schemas.openxmlformats.org/officeDocument/2006/relationships/hyperlink" Target="http://nvie.com/posts/a-successful-git-branching-model/" TargetMode="External"/><Relationship Id="rId5" Type="http://schemas.openxmlformats.org/officeDocument/2006/relationships/hyperlink" Target="https://developer.atlassian.com/blog/2015/12/tips-tools-to-solve-git-conflicts/" TargetMode="External"/><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lvl="0" algn="l" rtl="0">
              <a:lnSpc>
                <a:spcPct val="115000"/>
              </a:lnSpc>
              <a:spcBef>
                <a:spcPts val="0"/>
              </a:spcBef>
              <a:buNone/>
            </a:pPr>
            <a:r>
              <a:rPr lang="en">
                <a:solidFill>
                  <a:srgbClr val="000000"/>
                </a:solidFill>
              </a:rPr>
              <a:t>Class 4 of 5</a:t>
            </a:r>
          </a:p>
          <a:p>
            <a:pPr lvl="0" algn="l" rtl="0">
              <a:lnSpc>
                <a:spcPct val="115000"/>
              </a:lnSpc>
              <a:spcBef>
                <a:spcPts val="0"/>
              </a:spcBef>
              <a:buNone/>
            </a:pPr>
            <a:r>
              <a:rPr lang="en" i="1">
                <a:solidFill>
                  <a:srgbClr val="000000"/>
                </a:solidFill>
              </a:rPr>
              <a:t>Welcome back.</a:t>
            </a:r>
          </a:p>
        </p:txBody>
      </p:sp>
      <p:sp>
        <p:nvSpPr>
          <p:cNvPr id="35" name="Shape 35"/>
          <p:cNvSpPr txBox="1">
            <a:spLocks noGrp="1"/>
          </p:cNvSpPr>
          <p:nvPr>
            <p:ph type="title" idx="4294967295"/>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Branches &amp; Merging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Branches on GitHub</a:t>
            </a:r>
          </a:p>
        </p:txBody>
      </p:sp>
      <p:sp>
        <p:nvSpPr>
          <p:cNvPr id="90" name="Shape 90"/>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91" name="Shape 91"/>
          <p:cNvSpPr txBox="1"/>
          <p:nvPr/>
        </p:nvSpPr>
        <p:spPr>
          <a:xfrm>
            <a:off x="458850" y="1453175"/>
            <a:ext cx="7342500" cy="8565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 sz="1800"/>
              <a:t>You have multiple branches on GitHub</a:t>
            </a:r>
          </a:p>
          <a:p>
            <a:pPr marL="914400" lvl="1" indent="-342900" rtl="0">
              <a:spcBef>
                <a:spcPts val="0"/>
              </a:spcBef>
              <a:buSzPct val="100000"/>
              <a:buChar char="○"/>
            </a:pPr>
            <a:r>
              <a:rPr lang="en" sz="1800"/>
              <a:t>To pull down an additional branch, run:</a:t>
            </a:r>
          </a:p>
          <a:p>
            <a:pPr marL="1371600" lvl="2" indent="-342900" rtl="0">
              <a:spcBef>
                <a:spcPts val="0"/>
              </a:spcBef>
              <a:buSzPct val="100000"/>
              <a:buChar char="■"/>
            </a:pPr>
            <a:r>
              <a:rPr lang="en" sz="1800"/>
              <a:t>Git branch -a to see the branches</a:t>
            </a:r>
          </a:p>
          <a:p>
            <a:pPr marL="1371600" lvl="2" indent="-342900" rtl="0">
              <a:spcBef>
                <a:spcPts val="0"/>
              </a:spcBef>
              <a:buSzPct val="100000"/>
              <a:buChar char="■"/>
            </a:pPr>
            <a:r>
              <a:rPr lang="en" sz="1800"/>
              <a:t>Git checkout branchname automatically brings down the branch from GitHub and checks it out on local for you </a:t>
            </a:r>
          </a:p>
          <a:p>
            <a:pPr lvl="0" rtl="0">
              <a:spcBef>
                <a:spcPts val="0"/>
              </a:spcBef>
              <a:buNone/>
            </a:pPr>
            <a:endParaRPr sz="1800"/>
          </a:p>
          <a:p>
            <a:pPr marL="457200" lvl="0" indent="-342900" rtl="0">
              <a:spcBef>
                <a:spcPts val="0"/>
              </a:spcBef>
              <a:buSzPct val="100000"/>
              <a:buChar char="●"/>
            </a:pPr>
            <a:r>
              <a:rPr lang="en" sz="1800"/>
              <a:t>Push up/pull down branches to local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subTitle" idx="1"/>
          </p:nvPr>
        </p:nvSpPr>
        <p:spPr>
          <a:xfrm>
            <a:off x="544475" y="1200141"/>
            <a:ext cx="7772400" cy="2743200"/>
          </a:xfrm>
          <a:prstGeom prst="rect">
            <a:avLst/>
          </a:prstGeom>
        </p:spPr>
        <p:txBody>
          <a:bodyPr lIns="91425" tIns="91425" rIns="91425" bIns="91425" anchor="t" anchorCtr="0">
            <a:noAutofit/>
          </a:bodyPr>
          <a:lstStyle/>
          <a:p>
            <a:pPr marL="457200" marR="0" lvl="0" indent="-419100" algn="l" rtl="0">
              <a:lnSpc>
                <a:spcPct val="115000"/>
              </a:lnSpc>
              <a:spcBef>
                <a:spcPts val="0"/>
              </a:spcBef>
              <a:spcAft>
                <a:spcPts val="0"/>
              </a:spcAft>
              <a:buClr>
                <a:srgbClr val="000000"/>
              </a:buClr>
              <a:buSzPct val="100000"/>
              <a:buFont typeface="Arial"/>
              <a:buChar char="●"/>
            </a:pPr>
            <a:r>
              <a:rPr lang="en">
                <a:solidFill>
                  <a:srgbClr val="000000"/>
                </a:solidFill>
              </a:rPr>
              <a:t>Merging is how you move work from one branch to another</a:t>
            </a:r>
          </a:p>
          <a:p>
            <a:pPr marL="914400" marR="0" lvl="1" indent="-381000" algn="l" rtl="0">
              <a:lnSpc>
                <a:spcPct val="115000"/>
              </a:lnSpc>
              <a:spcBef>
                <a:spcPts val="0"/>
              </a:spcBef>
              <a:spcAft>
                <a:spcPts val="0"/>
              </a:spcAft>
              <a:buClr>
                <a:srgbClr val="000000"/>
              </a:buClr>
              <a:buSzPct val="100000"/>
              <a:buChar char="○"/>
            </a:pPr>
            <a:r>
              <a:rPr lang="en" sz="2400">
                <a:solidFill>
                  <a:srgbClr val="000000"/>
                </a:solidFill>
              </a:rPr>
              <a:t>Git compares each file in each branch looking for possible conflicts</a:t>
            </a:r>
          </a:p>
          <a:p>
            <a:pPr marR="0" lvl="0" algn="l" rtl="0">
              <a:lnSpc>
                <a:spcPct val="115000"/>
              </a:lnSpc>
              <a:spcBef>
                <a:spcPts val="0"/>
              </a:spcBef>
              <a:spcAft>
                <a:spcPts val="0"/>
              </a:spcAft>
              <a:buNone/>
            </a:pPr>
            <a:endParaRPr>
              <a:solidFill>
                <a:srgbClr val="000000"/>
              </a:solidFill>
            </a:endParaRPr>
          </a:p>
          <a:p>
            <a:pPr marR="0" lvl="0" algn="l" rtl="0">
              <a:lnSpc>
                <a:spcPct val="115000"/>
              </a:lnSpc>
              <a:spcBef>
                <a:spcPts val="0"/>
              </a:spcBef>
              <a:spcAft>
                <a:spcPts val="0"/>
              </a:spcAft>
              <a:buNone/>
            </a:pPr>
            <a:endParaRPr>
              <a:solidFill>
                <a:srgbClr val="000000"/>
              </a:solidFill>
            </a:endParaRPr>
          </a:p>
        </p:txBody>
      </p:sp>
      <p:sp>
        <p:nvSpPr>
          <p:cNvPr id="97" name="Shape 9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Merging branches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382650" y="1218775"/>
            <a:ext cx="8229600" cy="3725700"/>
          </a:xfrm>
          <a:prstGeom prst="rect">
            <a:avLst/>
          </a:prstGeom>
        </p:spPr>
        <p:txBody>
          <a:bodyPr lIns="91425" tIns="91425" rIns="91425" bIns="91425" anchor="t" anchorCtr="0">
            <a:noAutofit/>
          </a:bodyPr>
          <a:lstStyle/>
          <a:p>
            <a:pPr lvl="0" rtl="0">
              <a:lnSpc>
                <a:spcPct val="115000"/>
              </a:lnSpc>
              <a:spcBef>
                <a:spcPts val="0"/>
              </a:spcBef>
              <a:buClr>
                <a:schemeClr val="dk1"/>
              </a:buClr>
              <a:buSzPct val="45833"/>
              <a:buFont typeface="Arial"/>
              <a:buNone/>
            </a:pPr>
            <a:r>
              <a:rPr lang="en" sz="2400" b="1"/>
              <a:t>Merging allows collaboration</a:t>
            </a:r>
            <a:r>
              <a:rPr lang="en" sz="2400"/>
              <a:t/>
            </a:r>
            <a:br>
              <a:rPr lang="en" sz="2400"/>
            </a:br>
            <a:r>
              <a:rPr lang="en" sz="2400"/>
              <a:t>Pushing and pulling to GitHub - Git is merging remote branches with local ones</a:t>
            </a:r>
          </a:p>
        </p:txBody>
      </p:sp>
      <p:sp>
        <p:nvSpPr>
          <p:cNvPr id="103" name="Shape 103"/>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Ability to merge = better collaboration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subTitle" idx="1"/>
          </p:nvPr>
        </p:nvSpPr>
        <p:spPr>
          <a:xfrm>
            <a:off x="544475" y="1200141"/>
            <a:ext cx="7772400" cy="2743200"/>
          </a:xfrm>
          <a:prstGeom prst="rect">
            <a:avLst/>
          </a:prstGeom>
        </p:spPr>
        <p:txBody>
          <a:bodyPr lIns="91425" tIns="91425" rIns="91425" bIns="91425" anchor="t" anchorCtr="0">
            <a:noAutofit/>
          </a:bodyPr>
          <a:lstStyle/>
          <a:p>
            <a:pPr marR="0" lvl="0" algn="l" rtl="0">
              <a:lnSpc>
                <a:spcPct val="115000"/>
              </a:lnSpc>
              <a:spcBef>
                <a:spcPts val="0"/>
              </a:spcBef>
              <a:spcAft>
                <a:spcPts val="0"/>
              </a:spcAft>
              <a:buNone/>
            </a:pPr>
            <a:endParaRPr>
              <a:solidFill>
                <a:srgbClr val="000000"/>
              </a:solidFill>
            </a:endParaRPr>
          </a:p>
          <a:p>
            <a:pPr marR="0" lvl="0" algn="l" rtl="0">
              <a:lnSpc>
                <a:spcPct val="115000"/>
              </a:lnSpc>
              <a:spcBef>
                <a:spcPts val="0"/>
              </a:spcBef>
              <a:spcAft>
                <a:spcPts val="0"/>
              </a:spcAft>
              <a:buNone/>
            </a:pPr>
            <a:endParaRPr>
              <a:solidFill>
                <a:srgbClr val="000000"/>
              </a:solidFill>
            </a:endParaRPr>
          </a:p>
        </p:txBody>
      </p:sp>
      <p:sp>
        <p:nvSpPr>
          <p:cNvPr id="109" name="Shape 109"/>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Merging branches: example</a:t>
            </a:r>
          </a:p>
        </p:txBody>
      </p:sp>
      <p:sp>
        <p:nvSpPr>
          <p:cNvPr id="110" name="Shape 110"/>
          <p:cNvSpPr txBox="1"/>
          <p:nvPr/>
        </p:nvSpPr>
        <p:spPr>
          <a:xfrm>
            <a:off x="457200" y="1200150"/>
            <a:ext cx="8229600" cy="3725700"/>
          </a:xfrm>
          <a:prstGeom prst="rect">
            <a:avLst/>
          </a:prstGeom>
          <a:noFill/>
          <a:ln>
            <a:noFill/>
          </a:ln>
        </p:spPr>
        <p:txBody>
          <a:bodyPr lIns="91425" tIns="91425" rIns="91425" bIns="91425" anchor="t" anchorCtr="0">
            <a:noAutofit/>
          </a:bodyPr>
          <a:lstStyle/>
          <a:p>
            <a:pPr lvl="0" rtl="0">
              <a:lnSpc>
                <a:spcPct val="150000"/>
              </a:lnSpc>
              <a:spcBef>
                <a:spcPts val="0"/>
              </a:spcBef>
              <a:buNone/>
            </a:pPr>
            <a:endParaRPr sz="2400" b="1">
              <a:solidFill>
                <a:srgbClr val="000000"/>
              </a:solidFill>
            </a:endParaRPr>
          </a:p>
          <a:p>
            <a:pPr lvl="0" rtl="0">
              <a:lnSpc>
                <a:spcPct val="150000"/>
              </a:lnSpc>
              <a:spcBef>
                <a:spcPts val="0"/>
              </a:spcBef>
              <a:buNone/>
            </a:pPr>
            <a:endParaRPr sz="2400">
              <a:solidFill>
                <a:srgbClr val="4E443C"/>
              </a:solidFill>
              <a:highlight>
                <a:srgbClr val="FCFCFA"/>
              </a:highlight>
            </a:endParaRPr>
          </a:p>
        </p:txBody>
      </p:sp>
      <p:pic>
        <p:nvPicPr>
          <p:cNvPr id="111" name="Shape 111" descr="firstBranchWithoutArrow.png"/>
          <p:cNvPicPr preferRelativeResize="0"/>
          <p:nvPr/>
        </p:nvPicPr>
        <p:blipFill>
          <a:blip r:embed="rId3">
            <a:alphaModFix/>
          </a:blip>
          <a:stretch>
            <a:fillRect/>
          </a:stretch>
        </p:blipFill>
        <p:spPr>
          <a:xfrm>
            <a:off x="2311624" y="1200150"/>
            <a:ext cx="4520750" cy="3134174"/>
          </a:xfrm>
          <a:prstGeom prst="rect">
            <a:avLst/>
          </a:prstGeom>
          <a:noFill/>
          <a:ln>
            <a:noFill/>
          </a:ln>
        </p:spPr>
      </p:pic>
      <p:cxnSp>
        <p:nvCxnSpPr>
          <p:cNvPr id="112" name="Shape 112"/>
          <p:cNvCxnSpPr/>
          <p:nvPr/>
        </p:nvCxnSpPr>
        <p:spPr>
          <a:xfrm rot="10800000" flipH="1">
            <a:off x="6370900" y="3406525"/>
            <a:ext cx="801000" cy="394500"/>
          </a:xfrm>
          <a:prstGeom prst="straightConnector1">
            <a:avLst/>
          </a:prstGeom>
          <a:noFill/>
          <a:ln w="38100" cap="flat" cmpd="sng">
            <a:solidFill>
              <a:srgbClr val="980000"/>
            </a:solidFill>
            <a:prstDash val="solid"/>
            <a:round/>
            <a:headEnd type="none" w="lg" len="lg"/>
            <a:tailEnd type="triangle" w="lg" len="lg"/>
          </a:ln>
        </p:spPr>
      </p:cxnSp>
      <p:sp>
        <p:nvSpPr>
          <p:cNvPr id="113" name="Shape 113"/>
          <p:cNvSpPr txBox="1"/>
          <p:nvPr/>
        </p:nvSpPr>
        <p:spPr>
          <a:xfrm>
            <a:off x="7180800" y="3060075"/>
            <a:ext cx="1506000" cy="1386600"/>
          </a:xfrm>
          <a:prstGeom prst="rect">
            <a:avLst/>
          </a:prstGeom>
          <a:noFill/>
          <a:ln>
            <a:noFill/>
          </a:ln>
        </p:spPr>
        <p:txBody>
          <a:bodyPr lIns="91425" tIns="91425" rIns="91425" bIns="91425" anchor="t" anchorCtr="0">
            <a:noAutofit/>
          </a:bodyPr>
          <a:lstStyle/>
          <a:p>
            <a:pPr lvl="0" rtl="0">
              <a:spcBef>
                <a:spcPts val="0"/>
              </a:spcBef>
              <a:buNone/>
            </a:pPr>
            <a:r>
              <a:rPr lang="en" sz="1800"/>
              <a:t>Change search box to search new library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Merging branches</a:t>
            </a:r>
          </a:p>
        </p:txBody>
      </p:sp>
      <p:sp>
        <p:nvSpPr>
          <p:cNvPr id="119" name="Shape 119"/>
          <p:cNvSpPr txBox="1"/>
          <p:nvPr/>
        </p:nvSpPr>
        <p:spPr>
          <a:xfrm>
            <a:off x="457200" y="1200150"/>
            <a:ext cx="8229600" cy="3725700"/>
          </a:xfrm>
          <a:prstGeom prst="rect">
            <a:avLst/>
          </a:prstGeom>
          <a:noFill/>
          <a:ln>
            <a:noFill/>
          </a:ln>
        </p:spPr>
        <p:txBody>
          <a:bodyPr lIns="91425" tIns="91425" rIns="91425" bIns="91425" anchor="t" anchorCtr="0">
            <a:noAutofit/>
          </a:bodyPr>
          <a:lstStyle/>
          <a:p>
            <a:pPr lvl="0" rtl="0">
              <a:lnSpc>
                <a:spcPct val="150000"/>
              </a:lnSpc>
              <a:spcBef>
                <a:spcPts val="0"/>
              </a:spcBef>
              <a:buNone/>
            </a:pPr>
            <a:endParaRPr sz="2400" b="1">
              <a:solidFill>
                <a:srgbClr val="000000"/>
              </a:solidFill>
            </a:endParaRPr>
          </a:p>
          <a:p>
            <a:pPr lvl="0" rtl="0">
              <a:lnSpc>
                <a:spcPct val="150000"/>
              </a:lnSpc>
              <a:spcBef>
                <a:spcPts val="0"/>
              </a:spcBef>
              <a:buNone/>
            </a:pPr>
            <a:endParaRPr sz="2400">
              <a:solidFill>
                <a:srgbClr val="4E443C"/>
              </a:solidFill>
              <a:highlight>
                <a:srgbClr val="FCFCFA"/>
              </a:highlight>
            </a:endParaRPr>
          </a:p>
        </p:txBody>
      </p:sp>
      <p:pic>
        <p:nvPicPr>
          <p:cNvPr id="120" name="Shape 120" descr="firstBranchWithoutArrow.png"/>
          <p:cNvPicPr preferRelativeResize="0"/>
          <p:nvPr/>
        </p:nvPicPr>
        <p:blipFill>
          <a:blip r:embed="rId3">
            <a:alphaModFix/>
          </a:blip>
          <a:stretch>
            <a:fillRect/>
          </a:stretch>
        </p:blipFill>
        <p:spPr>
          <a:xfrm>
            <a:off x="2311624" y="1265787"/>
            <a:ext cx="4520750" cy="3134174"/>
          </a:xfrm>
          <a:prstGeom prst="rect">
            <a:avLst/>
          </a:prstGeom>
          <a:noFill/>
          <a:ln>
            <a:noFill/>
          </a:ln>
        </p:spPr>
      </p:pic>
      <p:cxnSp>
        <p:nvCxnSpPr>
          <p:cNvPr id="121" name="Shape 121"/>
          <p:cNvCxnSpPr>
            <a:endCxn id="122" idx="3"/>
          </p:cNvCxnSpPr>
          <p:nvPr/>
        </p:nvCxnSpPr>
        <p:spPr>
          <a:xfrm rot="10800000">
            <a:off x="2311625" y="3431100"/>
            <a:ext cx="944400" cy="693300"/>
          </a:xfrm>
          <a:prstGeom prst="straightConnector1">
            <a:avLst/>
          </a:prstGeom>
          <a:noFill/>
          <a:ln w="38100" cap="flat" cmpd="sng">
            <a:solidFill>
              <a:srgbClr val="980000"/>
            </a:solidFill>
            <a:prstDash val="solid"/>
            <a:round/>
            <a:headEnd type="none" w="lg" len="lg"/>
            <a:tailEnd type="triangle" w="lg" len="lg"/>
          </a:ln>
        </p:spPr>
      </p:cxnSp>
      <p:sp>
        <p:nvSpPr>
          <p:cNvPr id="122" name="Shape 122"/>
          <p:cNvSpPr txBox="1"/>
          <p:nvPr/>
        </p:nvSpPr>
        <p:spPr>
          <a:xfrm>
            <a:off x="344225" y="2462250"/>
            <a:ext cx="1967400" cy="1937700"/>
          </a:xfrm>
          <a:prstGeom prst="rect">
            <a:avLst/>
          </a:prstGeom>
          <a:noFill/>
          <a:ln>
            <a:noFill/>
          </a:ln>
        </p:spPr>
        <p:txBody>
          <a:bodyPr lIns="91425" tIns="91425" rIns="91425" bIns="91425" anchor="t" anchorCtr="0">
            <a:noAutofit/>
          </a:bodyPr>
          <a:lstStyle/>
          <a:p>
            <a:pPr lvl="0" rtl="0">
              <a:spcBef>
                <a:spcPts val="0"/>
              </a:spcBef>
              <a:buNone/>
            </a:pPr>
            <a:r>
              <a:rPr lang="en" sz="1800"/>
              <a:t>Over on the master branch, the search box still searches the existing library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Merging branches</a:t>
            </a:r>
          </a:p>
        </p:txBody>
      </p:sp>
      <p:sp>
        <p:nvSpPr>
          <p:cNvPr id="128" name="Shape 128"/>
          <p:cNvSpPr txBox="1"/>
          <p:nvPr/>
        </p:nvSpPr>
        <p:spPr>
          <a:xfrm>
            <a:off x="1479175" y="970025"/>
            <a:ext cx="8229600" cy="3725700"/>
          </a:xfrm>
          <a:prstGeom prst="rect">
            <a:avLst/>
          </a:prstGeom>
          <a:noFill/>
          <a:ln>
            <a:noFill/>
          </a:ln>
        </p:spPr>
        <p:txBody>
          <a:bodyPr lIns="91425" tIns="91425" rIns="91425" bIns="91425" anchor="t" anchorCtr="0">
            <a:noAutofit/>
          </a:bodyPr>
          <a:lstStyle/>
          <a:p>
            <a:pPr lvl="0" rtl="0">
              <a:lnSpc>
                <a:spcPct val="150000"/>
              </a:lnSpc>
              <a:spcBef>
                <a:spcPts val="0"/>
              </a:spcBef>
              <a:buNone/>
            </a:pPr>
            <a:endParaRPr sz="2400" b="1">
              <a:solidFill>
                <a:srgbClr val="000000"/>
              </a:solidFill>
            </a:endParaRPr>
          </a:p>
          <a:p>
            <a:pPr lvl="0" rtl="0">
              <a:lnSpc>
                <a:spcPct val="150000"/>
              </a:lnSpc>
              <a:spcBef>
                <a:spcPts val="0"/>
              </a:spcBef>
              <a:buNone/>
            </a:pPr>
            <a:endParaRPr sz="2400">
              <a:solidFill>
                <a:srgbClr val="4E443C"/>
              </a:solidFill>
              <a:highlight>
                <a:srgbClr val="FCFCFA"/>
              </a:highlight>
            </a:endParaRPr>
          </a:p>
        </p:txBody>
      </p:sp>
      <p:pic>
        <p:nvPicPr>
          <p:cNvPr id="129" name="Shape 129" descr="firstBranchWithoutArrow.png"/>
          <p:cNvPicPr preferRelativeResize="0"/>
          <p:nvPr/>
        </p:nvPicPr>
        <p:blipFill>
          <a:blip r:embed="rId3">
            <a:alphaModFix/>
          </a:blip>
          <a:stretch>
            <a:fillRect/>
          </a:stretch>
        </p:blipFill>
        <p:spPr>
          <a:xfrm>
            <a:off x="2431125" y="1265800"/>
            <a:ext cx="4003601" cy="2775599"/>
          </a:xfrm>
          <a:prstGeom prst="rect">
            <a:avLst/>
          </a:prstGeom>
          <a:noFill/>
          <a:ln>
            <a:noFill/>
          </a:ln>
        </p:spPr>
      </p:pic>
      <p:cxnSp>
        <p:nvCxnSpPr>
          <p:cNvPr id="130" name="Shape 130"/>
          <p:cNvCxnSpPr/>
          <p:nvPr/>
        </p:nvCxnSpPr>
        <p:spPr>
          <a:xfrm rot="10800000">
            <a:off x="2216745" y="3292800"/>
            <a:ext cx="1026000" cy="262800"/>
          </a:xfrm>
          <a:prstGeom prst="straightConnector1">
            <a:avLst/>
          </a:prstGeom>
          <a:noFill/>
          <a:ln w="38100" cap="flat" cmpd="sng">
            <a:solidFill>
              <a:srgbClr val="980000"/>
            </a:solidFill>
            <a:prstDash val="solid"/>
            <a:round/>
            <a:headEnd type="none" w="lg" len="lg"/>
            <a:tailEnd type="triangle" w="lg" len="lg"/>
          </a:ln>
        </p:spPr>
      </p:cxnSp>
      <p:sp>
        <p:nvSpPr>
          <p:cNvPr id="131" name="Shape 131"/>
          <p:cNvSpPr txBox="1"/>
          <p:nvPr/>
        </p:nvSpPr>
        <p:spPr>
          <a:xfrm>
            <a:off x="581650" y="2390100"/>
            <a:ext cx="1730700" cy="1805400"/>
          </a:xfrm>
          <a:prstGeom prst="rect">
            <a:avLst/>
          </a:prstGeom>
          <a:noFill/>
          <a:ln>
            <a:noFill/>
          </a:ln>
        </p:spPr>
        <p:txBody>
          <a:bodyPr lIns="91425" tIns="91425" rIns="91425" bIns="91425" anchor="t" anchorCtr="0">
            <a:noAutofit/>
          </a:bodyPr>
          <a:lstStyle/>
          <a:p>
            <a:pPr lvl="0" rtl="0">
              <a:spcBef>
                <a:spcPts val="0"/>
              </a:spcBef>
              <a:buNone/>
            </a:pPr>
            <a:r>
              <a:rPr lang="en" sz="1600"/>
              <a:t>Once merged, the search box now searches the new library catalog system</a:t>
            </a:r>
          </a:p>
        </p:txBody>
      </p:sp>
      <p:sp>
        <p:nvSpPr>
          <p:cNvPr id="132" name="Shape 132"/>
          <p:cNvSpPr/>
          <p:nvPr/>
        </p:nvSpPr>
        <p:spPr>
          <a:xfrm>
            <a:off x="4894723" y="1577775"/>
            <a:ext cx="482275" cy="2617700"/>
          </a:xfrm>
          <a:custGeom>
            <a:avLst/>
            <a:gdLst/>
            <a:ahLst/>
            <a:cxnLst/>
            <a:rect l="0" t="0" r="0" b="0"/>
            <a:pathLst>
              <a:path w="19291" h="104708" extrusionOk="0">
                <a:moveTo>
                  <a:pt x="11163" y="0"/>
                </a:moveTo>
                <a:cubicBezTo>
                  <a:pt x="4639" y="724"/>
                  <a:pt x="-473" y="10986"/>
                  <a:pt x="1601" y="17213"/>
                </a:cubicBezTo>
                <a:cubicBezTo>
                  <a:pt x="3673" y="23434"/>
                  <a:pt x="13139" y="29037"/>
                  <a:pt x="10207" y="34903"/>
                </a:cubicBezTo>
                <a:cubicBezTo>
                  <a:pt x="8591" y="38134"/>
                  <a:pt x="1693" y="39676"/>
                  <a:pt x="3035" y="43031"/>
                </a:cubicBezTo>
                <a:cubicBezTo>
                  <a:pt x="4123" y="45751"/>
                  <a:pt x="10279" y="46502"/>
                  <a:pt x="9251" y="49246"/>
                </a:cubicBezTo>
                <a:cubicBezTo>
                  <a:pt x="5614" y="58946"/>
                  <a:pt x="2395" y="69039"/>
                  <a:pt x="1601" y="79368"/>
                </a:cubicBezTo>
                <a:cubicBezTo>
                  <a:pt x="1245" y="83987"/>
                  <a:pt x="-1075" y="88931"/>
                  <a:pt x="645" y="93233"/>
                </a:cubicBezTo>
                <a:cubicBezTo>
                  <a:pt x="3354" y="100009"/>
                  <a:pt x="12763" y="101444"/>
                  <a:pt x="19291" y="104708"/>
                </a:cubicBezTo>
              </a:path>
            </a:pathLst>
          </a:custGeom>
          <a:noFill/>
          <a:ln w="19050" cap="flat" cmpd="sng">
            <a:solidFill>
              <a:srgbClr val="666666"/>
            </a:solidFill>
            <a:prstDash val="solid"/>
            <a:round/>
            <a:headEnd type="none" w="lg" len="lg"/>
            <a:tailEnd type="none" w="lg" len="lg"/>
          </a:ln>
        </p:spPr>
      </p:sp>
      <p:sp>
        <p:nvSpPr>
          <p:cNvPr id="133" name="Shape 133"/>
          <p:cNvSpPr/>
          <p:nvPr/>
        </p:nvSpPr>
        <p:spPr>
          <a:xfrm>
            <a:off x="3795050" y="2653575"/>
            <a:ext cx="1099675" cy="47800"/>
          </a:xfrm>
          <a:custGeom>
            <a:avLst/>
            <a:gdLst/>
            <a:ahLst/>
            <a:cxnLst/>
            <a:rect l="0" t="0" r="0" b="0"/>
            <a:pathLst>
              <a:path w="43987" h="1912" extrusionOk="0">
                <a:moveTo>
                  <a:pt x="43987" y="0"/>
                </a:moveTo>
                <a:cubicBezTo>
                  <a:pt x="29310" y="0"/>
                  <a:pt x="14676" y="1912"/>
                  <a:pt x="0" y="1912"/>
                </a:cubicBezTo>
              </a:path>
            </a:pathLst>
          </a:custGeom>
          <a:noFill/>
          <a:ln w="19050" cap="flat" cmpd="sng">
            <a:solidFill>
              <a:srgbClr val="666666"/>
            </a:solidFill>
            <a:prstDash val="solid"/>
            <a:round/>
            <a:headEnd type="none" w="lg" len="lg"/>
            <a:tailEnd type="none" w="lg" len="lg"/>
          </a:ln>
        </p:spPr>
      </p:sp>
      <p:sp>
        <p:nvSpPr>
          <p:cNvPr id="134" name="Shape 134"/>
          <p:cNvSpPr/>
          <p:nvPr/>
        </p:nvSpPr>
        <p:spPr>
          <a:xfrm>
            <a:off x="3795050" y="2498175"/>
            <a:ext cx="482269" cy="358600"/>
          </a:xfrm>
          <a:custGeom>
            <a:avLst/>
            <a:gdLst/>
            <a:ahLst/>
            <a:cxnLst/>
            <a:rect l="0" t="0" r="0" b="0"/>
            <a:pathLst>
              <a:path w="10175" h="14344" extrusionOk="0">
                <a:moveTo>
                  <a:pt x="5872" y="0"/>
                </a:moveTo>
                <a:cubicBezTo>
                  <a:pt x="3398" y="2474"/>
                  <a:pt x="-1485" y="6285"/>
                  <a:pt x="613" y="9085"/>
                </a:cubicBezTo>
                <a:cubicBezTo>
                  <a:pt x="2794" y="11995"/>
                  <a:pt x="7602" y="11771"/>
                  <a:pt x="10175" y="14344"/>
                </a:cubicBezTo>
              </a:path>
            </a:pathLst>
          </a:custGeom>
          <a:noFill/>
          <a:ln w="19050" cap="flat" cmpd="sng">
            <a:solidFill>
              <a:srgbClr val="666666"/>
            </a:solidFill>
            <a:prstDash val="solid"/>
            <a:round/>
            <a:headEnd type="none" w="lg" len="lg"/>
            <a:tailEnd type="none" w="lg" len="lg"/>
          </a:ln>
        </p:spPr>
      </p:sp>
      <p:sp>
        <p:nvSpPr>
          <p:cNvPr id="135" name="Shape 135"/>
          <p:cNvSpPr txBox="1"/>
          <p:nvPr/>
        </p:nvSpPr>
        <p:spPr>
          <a:xfrm>
            <a:off x="6816175" y="1745000"/>
            <a:ext cx="2178300" cy="801000"/>
          </a:xfrm>
          <a:prstGeom prst="rect">
            <a:avLst/>
          </a:prstGeom>
          <a:noFill/>
          <a:ln>
            <a:noFill/>
          </a:ln>
        </p:spPr>
        <p:txBody>
          <a:bodyPr lIns="91425" tIns="91425" rIns="91425" bIns="91425" anchor="t" anchorCtr="0">
            <a:noAutofit/>
          </a:bodyPr>
          <a:lstStyle/>
          <a:p>
            <a:pPr lvl="0" rtl="0">
              <a:spcBef>
                <a:spcPts val="0"/>
              </a:spcBef>
              <a:buNone/>
            </a:pPr>
            <a:endParaRPr sz="2400"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Merging branches</a:t>
            </a:r>
          </a:p>
        </p:txBody>
      </p:sp>
      <p:sp>
        <p:nvSpPr>
          <p:cNvPr id="141" name="Shape 141"/>
          <p:cNvSpPr txBox="1"/>
          <p:nvPr/>
        </p:nvSpPr>
        <p:spPr>
          <a:xfrm>
            <a:off x="1174375" y="970025"/>
            <a:ext cx="8229600" cy="3725700"/>
          </a:xfrm>
          <a:prstGeom prst="rect">
            <a:avLst/>
          </a:prstGeom>
          <a:noFill/>
          <a:ln>
            <a:noFill/>
          </a:ln>
        </p:spPr>
        <p:txBody>
          <a:bodyPr lIns="91425" tIns="91425" rIns="91425" bIns="91425" anchor="t" anchorCtr="0">
            <a:noAutofit/>
          </a:bodyPr>
          <a:lstStyle/>
          <a:p>
            <a:pPr lvl="0" rtl="0">
              <a:lnSpc>
                <a:spcPct val="150000"/>
              </a:lnSpc>
              <a:spcBef>
                <a:spcPts val="0"/>
              </a:spcBef>
              <a:buNone/>
            </a:pPr>
            <a:endParaRPr sz="2400" b="1">
              <a:solidFill>
                <a:srgbClr val="000000"/>
              </a:solidFill>
            </a:endParaRPr>
          </a:p>
          <a:p>
            <a:pPr lvl="0" rtl="0">
              <a:lnSpc>
                <a:spcPct val="150000"/>
              </a:lnSpc>
              <a:spcBef>
                <a:spcPts val="0"/>
              </a:spcBef>
              <a:buNone/>
            </a:pPr>
            <a:endParaRPr sz="2400">
              <a:solidFill>
                <a:srgbClr val="4E443C"/>
              </a:solidFill>
              <a:highlight>
                <a:srgbClr val="FCFCFA"/>
              </a:highlight>
            </a:endParaRPr>
          </a:p>
        </p:txBody>
      </p:sp>
      <p:pic>
        <p:nvPicPr>
          <p:cNvPr id="142" name="Shape 142" descr="firstBranchWithoutArrow.png"/>
          <p:cNvPicPr preferRelativeResize="0"/>
          <p:nvPr/>
        </p:nvPicPr>
        <p:blipFill>
          <a:blip r:embed="rId3">
            <a:alphaModFix/>
          </a:blip>
          <a:stretch>
            <a:fillRect/>
          </a:stretch>
        </p:blipFill>
        <p:spPr>
          <a:xfrm>
            <a:off x="2126325" y="1265800"/>
            <a:ext cx="4003601" cy="2775599"/>
          </a:xfrm>
          <a:prstGeom prst="rect">
            <a:avLst/>
          </a:prstGeom>
          <a:noFill/>
          <a:ln>
            <a:noFill/>
          </a:ln>
        </p:spPr>
      </p:pic>
      <p:cxnSp>
        <p:nvCxnSpPr>
          <p:cNvPr id="143" name="Shape 143"/>
          <p:cNvCxnSpPr/>
          <p:nvPr/>
        </p:nvCxnSpPr>
        <p:spPr>
          <a:xfrm rot="10800000">
            <a:off x="1911945" y="3292800"/>
            <a:ext cx="1026000" cy="262800"/>
          </a:xfrm>
          <a:prstGeom prst="straightConnector1">
            <a:avLst/>
          </a:prstGeom>
          <a:noFill/>
          <a:ln w="38100" cap="flat" cmpd="sng">
            <a:solidFill>
              <a:srgbClr val="980000"/>
            </a:solidFill>
            <a:prstDash val="solid"/>
            <a:round/>
            <a:headEnd type="none" w="lg" len="lg"/>
            <a:tailEnd type="triangle" w="lg" len="lg"/>
          </a:ln>
        </p:spPr>
      </p:cxnSp>
      <p:sp>
        <p:nvSpPr>
          <p:cNvPr id="144" name="Shape 144"/>
          <p:cNvSpPr txBox="1"/>
          <p:nvPr/>
        </p:nvSpPr>
        <p:spPr>
          <a:xfrm>
            <a:off x="276850" y="2390100"/>
            <a:ext cx="1730700" cy="1805400"/>
          </a:xfrm>
          <a:prstGeom prst="rect">
            <a:avLst/>
          </a:prstGeom>
          <a:noFill/>
          <a:ln>
            <a:noFill/>
          </a:ln>
        </p:spPr>
        <p:txBody>
          <a:bodyPr lIns="91425" tIns="91425" rIns="91425" bIns="91425" anchor="t" anchorCtr="0">
            <a:noAutofit/>
          </a:bodyPr>
          <a:lstStyle/>
          <a:p>
            <a:pPr lvl="0" rtl="0">
              <a:spcBef>
                <a:spcPts val="0"/>
              </a:spcBef>
              <a:buNone/>
            </a:pPr>
            <a:r>
              <a:rPr lang="en" sz="1600"/>
              <a:t>Once merged, the search box now searches the new library catalog system</a:t>
            </a:r>
          </a:p>
        </p:txBody>
      </p:sp>
      <p:sp>
        <p:nvSpPr>
          <p:cNvPr id="145" name="Shape 145"/>
          <p:cNvSpPr/>
          <p:nvPr/>
        </p:nvSpPr>
        <p:spPr>
          <a:xfrm>
            <a:off x="4589923" y="1577775"/>
            <a:ext cx="482275" cy="2617700"/>
          </a:xfrm>
          <a:custGeom>
            <a:avLst/>
            <a:gdLst/>
            <a:ahLst/>
            <a:cxnLst/>
            <a:rect l="0" t="0" r="0" b="0"/>
            <a:pathLst>
              <a:path w="19291" h="104708" extrusionOk="0">
                <a:moveTo>
                  <a:pt x="11163" y="0"/>
                </a:moveTo>
                <a:cubicBezTo>
                  <a:pt x="4639" y="724"/>
                  <a:pt x="-473" y="10986"/>
                  <a:pt x="1601" y="17213"/>
                </a:cubicBezTo>
                <a:cubicBezTo>
                  <a:pt x="3673" y="23434"/>
                  <a:pt x="13139" y="29037"/>
                  <a:pt x="10207" y="34903"/>
                </a:cubicBezTo>
                <a:cubicBezTo>
                  <a:pt x="8591" y="38134"/>
                  <a:pt x="1693" y="39676"/>
                  <a:pt x="3035" y="43031"/>
                </a:cubicBezTo>
                <a:cubicBezTo>
                  <a:pt x="4123" y="45751"/>
                  <a:pt x="10279" y="46502"/>
                  <a:pt x="9251" y="49246"/>
                </a:cubicBezTo>
                <a:cubicBezTo>
                  <a:pt x="5614" y="58946"/>
                  <a:pt x="2395" y="69039"/>
                  <a:pt x="1601" y="79368"/>
                </a:cubicBezTo>
                <a:cubicBezTo>
                  <a:pt x="1245" y="83987"/>
                  <a:pt x="-1075" y="88931"/>
                  <a:pt x="645" y="93233"/>
                </a:cubicBezTo>
                <a:cubicBezTo>
                  <a:pt x="3354" y="100009"/>
                  <a:pt x="12763" y="101444"/>
                  <a:pt x="19291" y="104708"/>
                </a:cubicBezTo>
              </a:path>
            </a:pathLst>
          </a:custGeom>
          <a:noFill/>
          <a:ln w="19050" cap="flat" cmpd="sng">
            <a:solidFill>
              <a:srgbClr val="666666"/>
            </a:solidFill>
            <a:prstDash val="solid"/>
            <a:round/>
            <a:headEnd type="none" w="lg" len="lg"/>
            <a:tailEnd type="none" w="lg" len="lg"/>
          </a:ln>
        </p:spPr>
      </p:sp>
      <p:sp>
        <p:nvSpPr>
          <p:cNvPr id="146" name="Shape 146"/>
          <p:cNvSpPr/>
          <p:nvPr/>
        </p:nvSpPr>
        <p:spPr>
          <a:xfrm>
            <a:off x="3490250" y="2653575"/>
            <a:ext cx="1099675" cy="47800"/>
          </a:xfrm>
          <a:custGeom>
            <a:avLst/>
            <a:gdLst/>
            <a:ahLst/>
            <a:cxnLst/>
            <a:rect l="0" t="0" r="0" b="0"/>
            <a:pathLst>
              <a:path w="43987" h="1912" extrusionOk="0">
                <a:moveTo>
                  <a:pt x="43987" y="0"/>
                </a:moveTo>
                <a:cubicBezTo>
                  <a:pt x="29310" y="0"/>
                  <a:pt x="14676" y="1912"/>
                  <a:pt x="0" y="1912"/>
                </a:cubicBezTo>
              </a:path>
            </a:pathLst>
          </a:custGeom>
          <a:noFill/>
          <a:ln w="19050" cap="flat" cmpd="sng">
            <a:solidFill>
              <a:srgbClr val="666666"/>
            </a:solidFill>
            <a:prstDash val="solid"/>
            <a:round/>
            <a:headEnd type="none" w="lg" len="lg"/>
            <a:tailEnd type="none" w="lg" len="lg"/>
          </a:ln>
        </p:spPr>
      </p:sp>
      <p:sp>
        <p:nvSpPr>
          <p:cNvPr id="147" name="Shape 147"/>
          <p:cNvSpPr/>
          <p:nvPr/>
        </p:nvSpPr>
        <p:spPr>
          <a:xfrm>
            <a:off x="3490250" y="2498175"/>
            <a:ext cx="482269" cy="358600"/>
          </a:xfrm>
          <a:custGeom>
            <a:avLst/>
            <a:gdLst/>
            <a:ahLst/>
            <a:cxnLst/>
            <a:rect l="0" t="0" r="0" b="0"/>
            <a:pathLst>
              <a:path w="10175" h="14344" extrusionOk="0">
                <a:moveTo>
                  <a:pt x="5872" y="0"/>
                </a:moveTo>
                <a:cubicBezTo>
                  <a:pt x="3398" y="2474"/>
                  <a:pt x="-1485" y="6285"/>
                  <a:pt x="613" y="9085"/>
                </a:cubicBezTo>
                <a:cubicBezTo>
                  <a:pt x="2794" y="11995"/>
                  <a:pt x="7602" y="11771"/>
                  <a:pt x="10175" y="14344"/>
                </a:cubicBezTo>
              </a:path>
            </a:pathLst>
          </a:custGeom>
          <a:noFill/>
          <a:ln w="19050" cap="flat" cmpd="sng">
            <a:solidFill>
              <a:srgbClr val="666666"/>
            </a:solidFill>
            <a:prstDash val="solid"/>
            <a:round/>
            <a:headEnd type="none" w="lg" len="lg"/>
            <a:tailEnd type="none" w="lg" len="lg"/>
          </a:ln>
        </p:spPr>
      </p:sp>
      <p:sp>
        <p:nvSpPr>
          <p:cNvPr id="148" name="Shape 148"/>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For this merge to happen, I checked out master, and merged new branch into 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Merging branches</a:t>
            </a:r>
          </a:p>
        </p:txBody>
      </p:sp>
      <p:sp>
        <p:nvSpPr>
          <p:cNvPr id="154" name="Shape 154"/>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155" name="Shape 155"/>
          <p:cNvSpPr txBox="1"/>
          <p:nvPr/>
        </p:nvSpPr>
        <p:spPr>
          <a:xfrm>
            <a:off x="458850" y="1453175"/>
            <a:ext cx="7342500" cy="856500"/>
          </a:xfrm>
          <a:prstGeom prst="rect">
            <a:avLst/>
          </a:prstGeom>
          <a:noFill/>
          <a:ln>
            <a:noFill/>
          </a:ln>
        </p:spPr>
        <p:txBody>
          <a:bodyPr lIns="91425" tIns="91425" rIns="91425" bIns="91425" anchor="t" anchorCtr="0">
            <a:noAutofit/>
          </a:bodyPr>
          <a:lstStyle/>
          <a:p>
            <a:pPr lvl="0">
              <a:spcBef>
                <a:spcPts val="0"/>
              </a:spcBef>
              <a:buNone/>
            </a:pPr>
            <a:r>
              <a:rPr lang="en" sz="3600"/>
              <a:t>Demo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Merge Conflicts</a:t>
            </a:r>
          </a:p>
        </p:txBody>
      </p:sp>
      <p:sp>
        <p:nvSpPr>
          <p:cNvPr id="161" name="Shape 161"/>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162" name="Shape 162"/>
          <p:cNvSpPr txBox="1"/>
          <p:nvPr/>
        </p:nvSpPr>
        <p:spPr>
          <a:xfrm>
            <a:off x="298500" y="573625"/>
            <a:ext cx="8547000" cy="48183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2400" b="1">
                <a:solidFill>
                  <a:schemeClr val="dk1"/>
                </a:solidFill>
              </a:rPr>
              <a:t>When Git doesn’t know which change to prioritize when merging, it flags a “merge conflict”</a:t>
            </a:r>
            <a:br>
              <a:rPr lang="en" sz="2400" b="1">
                <a:solidFill>
                  <a:schemeClr val="dk1"/>
                </a:solidFill>
              </a:rPr>
            </a:br>
            <a:r>
              <a:rPr lang="en" sz="2400">
                <a:solidFill>
                  <a:schemeClr val="dk1"/>
                </a:solidFill>
              </a:rPr>
              <a:t>It will happen to you - especially if you’re collaborating with others.</a:t>
            </a:r>
          </a:p>
          <a:p>
            <a:pPr lvl="0" rtl="0">
              <a:lnSpc>
                <a:spcPct val="115000"/>
              </a:lnSpc>
              <a:spcBef>
                <a:spcPts val="0"/>
              </a:spcBef>
              <a:buNone/>
            </a:pPr>
            <a:endParaRPr sz="2400">
              <a:solidFill>
                <a:schemeClr val="dk1"/>
              </a:solidFill>
            </a:endParaRPr>
          </a:p>
          <a:p>
            <a:pPr lvl="0" rtl="0">
              <a:lnSpc>
                <a:spcPct val="115000"/>
              </a:lnSpc>
              <a:spcBef>
                <a:spcPts val="0"/>
              </a:spcBef>
              <a:buNone/>
            </a:pPr>
            <a:r>
              <a:rPr lang="en" sz="2400" b="1">
                <a:solidFill>
                  <a:schemeClr val="dk1"/>
                </a:solidFill>
              </a:rPr>
              <a:t>Dealing with merge conflicts</a:t>
            </a:r>
          </a:p>
          <a:p>
            <a:pPr lvl="0" rtl="0">
              <a:lnSpc>
                <a:spcPct val="115000"/>
              </a:lnSpc>
              <a:spcBef>
                <a:spcPts val="0"/>
              </a:spcBef>
              <a:buNone/>
            </a:pPr>
            <a:r>
              <a:rPr lang="en" sz="2400">
                <a:solidFill>
                  <a:schemeClr val="dk1"/>
                </a:solidFill>
              </a:rPr>
              <a:t>Fix in text editor, or use a tool. Also, merge often so you can fix a few at a time instead of all at once.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2545225" y="970025"/>
            <a:ext cx="3824700" cy="3725700"/>
          </a:xfrm>
          <a:prstGeom prst="rect">
            <a:avLst/>
          </a:prstGeom>
        </p:spPr>
        <p:txBody>
          <a:bodyPr lIns="91425" tIns="91425" rIns="91425" bIns="91425" anchor="t" anchorCtr="0">
            <a:noAutofit/>
          </a:bodyPr>
          <a:lstStyle/>
          <a:p>
            <a:pPr lvl="0" rtl="0">
              <a:lnSpc>
                <a:spcPct val="150000"/>
              </a:lnSpc>
              <a:spcBef>
                <a:spcPts val="0"/>
              </a:spcBef>
              <a:buNone/>
            </a:pPr>
            <a:endParaRPr sz="2400" b="1"/>
          </a:p>
          <a:p>
            <a:pPr lvl="0" rtl="0">
              <a:lnSpc>
                <a:spcPct val="150000"/>
              </a:lnSpc>
              <a:spcBef>
                <a:spcPts val="0"/>
              </a:spcBef>
              <a:buNone/>
            </a:pPr>
            <a:endParaRPr sz="2400">
              <a:solidFill>
                <a:srgbClr val="4E443C"/>
              </a:solidFill>
              <a:highlight>
                <a:srgbClr val="FCFCFA"/>
              </a:highlight>
            </a:endParaRPr>
          </a:p>
        </p:txBody>
      </p:sp>
      <p:sp>
        <p:nvSpPr>
          <p:cNvPr id="168" name="Shape 168"/>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Merge conflict</a:t>
            </a:r>
          </a:p>
        </p:txBody>
      </p:sp>
      <p:pic>
        <p:nvPicPr>
          <p:cNvPr id="169" name="Shape 169" descr="firstBranchWithoutArrow.png"/>
          <p:cNvPicPr preferRelativeResize="0"/>
          <p:nvPr/>
        </p:nvPicPr>
        <p:blipFill>
          <a:blip r:embed="rId3">
            <a:alphaModFix/>
          </a:blip>
          <a:stretch>
            <a:fillRect/>
          </a:stretch>
        </p:blipFill>
        <p:spPr>
          <a:xfrm>
            <a:off x="2126325" y="2141146"/>
            <a:ext cx="4003601" cy="2775599"/>
          </a:xfrm>
          <a:prstGeom prst="rect">
            <a:avLst/>
          </a:prstGeom>
          <a:noFill/>
          <a:ln>
            <a:noFill/>
          </a:ln>
        </p:spPr>
      </p:pic>
      <p:sp>
        <p:nvSpPr>
          <p:cNvPr id="170" name="Shape 170"/>
          <p:cNvSpPr txBox="1"/>
          <p:nvPr/>
        </p:nvSpPr>
        <p:spPr>
          <a:xfrm>
            <a:off x="276850" y="2653575"/>
            <a:ext cx="1506000" cy="13866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71" name="Shape 171"/>
          <p:cNvSpPr txBox="1"/>
          <p:nvPr/>
        </p:nvSpPr>
        <p:spPr>
          <a:xfrm>
            <a:off x="565650" y="1275912"/>
            <a:ext cx="8012700" cy="801000"/>
          </a:xfrm>
          <a:prstGeom prst="rect">
            <a:avLst/>
          </a:prstGeom>
          <a:noFill/>
          <a:ln>
            <a:noFill/>
          </a:ln>
        </p:spPr>
        <p:txBody>
          <a:bodyPr lIns="91425" tIns="91425" rIns="91425" bIns="91425" anchor="t" anchorCtr="0">
            <a:noAutofit/>
          </a:bodyPr>
          <a:lstStyle/>
          <a:p>
            <a:pPr lvl="0" rtl="0">
              <a:spcBef>
                <a:spcPts val="0"/>
              </a:spcBef>
              <a:buNone/>
            </a:pPr>
            <a:r>
              <a:rPr lang="en" sz="2400"/>
              <a:t>Intro sentence in file A in both the master and new branch reads “Let’s get started immediately”</a:t>
            </a:r>
          </a:p>
        </p:txBody>
      </p:sp>
      <p:sp>
        <p:nvSpPr>
          <p:cNvPr id="172" name="Shape 172"/>
          <p:cNvSpPr/>
          <p:nvPr/>
        </p:nvSpPr>
        <p:spPr>
          <a:xfrm>
            <a:off x="5629150" y="1885350"/>
            <a:ext cx="863375" cy="1077350"/>
          </a:xfrm>
          <a:custGeom>
            <a:avLst/>
            <a:gdLst/>
            <a:ahLst/>
            <a:cxnLst/>
            <a:rect l="0" t="0" r="0" b="0"/>
            <a:pathLst>
              <a:path w="34535" h="43094" extrusionOk="0">
                <a:moveTo>
                  <a:pt x="0" y="43094"/>
                </a:moveTo>
                <a:cubicBezTo>
                  <a:pt x="13901" y="43094"/>
                  <a:pt x="31374" y="32517"/>
                  <a:pt x="33936" y="18854"/>
                </a:cubicBezTo>
                <a:cubicBezTo>
                  <a:pt x="34598" y="15320"/>
                  <a:pt x="35005" y="11296"/>
                  <a:pt x="33398" y="8081"/>
                </a:cubicBezTo>
                <a:cubicBezTo>
                  <a:pt x="31454" y="4193"/>
                  <a:pt x="26236" y="3073"/>
                  <a:pt x="23163" y="0"/>
                </a:cubicBezTo>
              </a:path>
            </a:pathLst>
          </a:custGeom>
          <a:noFill/>
          <a:ln w="19050" cap="flat" cmpd="sng">
            <a:solidFill>
              <a:schemeClr val="dk2"/>
            </a:solidFill>
            <a:prstDash val="solid"/>
            <a:round/>
            <a:headEnd type="none" w="lg" len="lg"/>
            <a:tailEnd type="none" w="lg" len="lg"/>
          </a:ln>
        </p:spPr>
      </p:sp>
      <p:sp>
        <p:nvSpPr>
          <p:cNvPr id="173" name="Shape 173"/>
          <p:cNvSpPr/>
          <p:nvPr/>
        </p:nvSpPr>
        <p:spPr>
          <a:xfrm>
            <a:off x="1824695" y="2100825"/>
            <a:ext cx="895600" cy="861875"/>
          </a:xfrm>
          <a:custGeom>
            <a:avLst/>
            <a:gdLst/>
            <a:ahLst/>
            <a:cxnLst/>
            <a:rect l="0" t="0" r="0" b="0"/>
            <a:pathLst>
              <a:path w="35824" h="34475" extrusionOk="0">
                <a:moveTo>
                  <a:pt x="35824" y="34475"/>
                </a:moveTo>
                <a:cubicBezTo>
                  <a:pt x="28071" y="34475"/>
                  <a:pt x="19253" y="33931"/>
                  <a:pt x="13200" y="29089"/>
                </a:cubicBezTo>
                <a:cubicBezTo>
                  <a:pt x="5076" y="22589"/>
                  <a:pt x="-3885" y="8654"/>
                  <a:pt x="1888" y="0"/>
                </a:cubicBezTo>
              </a:path>
            </a:pathLst>
          </a:custGeom>
          <a:noFill/>
          <a:ln w="19050" cap="flat" cmpd="sng">
            <a:solidFill>
              <a:schemeClr val="dk2"/>
            </a:solidFill>
            <a:prstDash val="solid"/>
            <a:round/>
            <a:headEnd type="none" w="lg" len="lg"/>
            <a:tailEnd type="none" w="lg" len="lg"/>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Review: what is a branch?</a:t>
            </a:r>
          </a:p>
          <a:p>
            <a:pPr marL="457200" lvl="0" indent="-228600" algn="l" rtl="0">
              <a:lnSpc>
                <a:spcPct val="115000"/>
              </a:lnSpc>
              <a:spcBef>
                <a:spcPts val="0"/>
              </a:spcBef>
              <a:buClr>
                <a:srgbClr val="000000"/>
              </a:buClr>
              <a:buChar char="●"/>
            </a:pPr>
            <a:r>
              <a:rPr lang="en">
                <a:solidFill>
                  <a:srgbClr val="000000"/>
                </a:solidFill>
              </a:rPr>
              <a:t>A look at merging</a:t>
            </a:r>
          </a:p>
          <a:p>
            <a:pPr marL="457200" lvl="0" indent="-228600" algn="l" rtl="0">
              <a:lnSpc>
                <a:spcPct val="115000"/>
              </a:lnSpc>
              <a:spcBef>
                <a:spcPts val="0"/>
              </a:spcBef>
              <a:buClr>
                <a:srgbClr val="000000"/>
              </a:buClr>
              <a:buChar char="●"/>
            </a:pPr>
            <a:r>
              <a:rPr lang="en">
                <a:solidFill>
                  <a:srgbClr val="000000"/>
                </a:solidFill>
              </a:rPr>
              <a:t>Merge conflicts</a:t>
            </a:r>
          </a:p>
          <a:p>
            <a:pPr marL="457200" lvl="0" indent="-228600" algn="l" rtl="0">
              <a:lnSpc>
                <a:spcPct val="115000"/>
              </a:lnSpc>
              <a:spcBef>
                <a:spcPts val="0"/>
              </a:spcBef>
              <a:buClr>
                <a:srgbClr val="000000"/>
              </a:buClr>
              <a:buChar char="●"/>
            </a:pPr>
            <a:r>
              <a:rPr lang="en">
                <a:solidFill>
                  <a:srgbClr val="000000"/>
                </a:solidFill>
              </a:rPr>
              <a:t>Misc: remote review, fork updates, workflows</a:t>
            </a:r>
          </a:p>
          <a:p>
            <a:pPr marL="457200" lvl="0" indent="-228600" algn="l" rtl="0">
              <a:lnSpc>
                <a:spcPct val="115000"/>
              </a:lnSpc>
              <a:spcBef>
                <a:spcPts val="0"/>
              </a:spcBef>
              <a:buClr>
                <a:srgbClr val="000000"/>
              </a:buClr>
              <a:buChar char="●"/>
            </a:pPr>
            <a:r>
              <a:rPr lang="en">
                <a:solidFill>
                  <a:srgbClr val="000000"/>
                </a:solidFill>
              </a:rPr>
              <a:t>For next week: reading &amp; practice</a:t>
            </a:r>
          </a:p>
        </p:txBody>
      </p:sp>
      <p:sp>
        <p:nvSpPr>
          <p:cNvPr id="41" name="Shape 41"/>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Branches &amp; Merging: what we’ll cover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2545225" y="970025"/>
            <a:ext cx="3824700" cy="3725700"/>
          </a:xfrm>
          <a:prstGeom prst="rect">
            <a:avLst/>
          </a:prstGeom>
        </p:spPr>
        <p:txBody>
          <a:bodyPr lIns="91425" tIns="91425" rIns="91425" bIns="91425" anchor="t" anchorCtr="0">
            <a:noAutofit/>
          </a:bodyPr>
          <a:lstStyle/>
          <a:p>
            <a:pPr lvl="0" rtl="0">
              <a:lnSpc>
                <a:spcPct val="150000"/>
              </a:lnSpc>
              <a:spcBef>
                <a:spcPts val="0"/>
              </a:spcBef>
              <a:buNone/>
            </a:pPr>
            <a:endParaRPr sz="2400" b="1"/>
          </a:p>
          <a:p>
            <a:pPr lvl="0" rtl="0">
              <a:lnSpc>
                <a:spcPct val="150000"/>
              </a:lnSpc>
              <a:spcBef>
                <a:spcPts val="0"/>
              </a:spcBef>
              <a:buNone/>
            </a:pPr>
            <a:endParaRPr sz="2400">
              <a:solidFill>
                <a:srgbClr val="4E443C"/>
              </a:solidFill>
              <a:highlight>
                <a:srgbClr val="FCFCFA"/>
              </a:highlight>
            </a:endParaRPr>
          </a:p>
        </p:txBody>
      </p:sp>
      <p:sp>
        <p:nvSpPr>
          <p:cNvPr id="179" name="Shape 179"/>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Merge conflict</a:t>
            </a:r>
          </a:p>
        </p:txBody>
      </p:sp>
      <p:pic>
        <p:nvPicPr>
          <p:cNvPr id="180" name="Shape 180" descr="firstBranchWithoutArrow.png"/>
          <p:cNvPicPr preferRelativeResize="0"/>
          <p:nvPr/>
        </p:nvPicPr>
        <p:blipFill>
          <a:blip r:embed="rId3">
            <a:alphaModFix/>
          </a:blip>
          <a:stretch>
            <a:fillRect/>
          </a:stretch>
        </p:blipFill>
        <p:spPr>
          <a:xfrm>
            <a:off x="2126325" y="1858341"/>
            <a:ext cx="4003601" cy="2775599"/>
          </a:xfrm>
          <a:prstGeom prst="rect">
            <a:avLst/>
          </a:prstGeom>
          <a:noFill/>
          <a:ln>
            <a:noFill/>
          </a:ln>
        </p:spPr>
      </p:pic>
      <p:sp>
        <p:nvSpPr>
          <p:cNvPr id="181" name="Shape 181"/>
          <p:cNvSpPr txBox="1"/>
          <p:nvPr/>
        </p:nvSpPr>
        <p:spPr>
          <a:xfrm>
            <a:off x="276850" y="2653575"/>
            <a:ext cx="1506000" cy="13866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82" name="Shape 182"/>
          <p:cNvSpPr txBox="1"/>
          <p:nvPr/>
        </p:nvSpPr>
        <p:spPr>
          <a:xfrm>
            <a:off x="6746850" y="2014326"/>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a:t>Changed the intro sentence to read “Hello, let’s talk about this important thing…”</a:t>
            </a:r>
          </a:p>
        </p:txBody>
      </p:sp>
      <p:cxnSp>
        <p:nvCxnSpPr>
          <p:cNvPr id="183" name="Shape 183"/>
          <p:cNvCxnSpPr/>
          <p:nvPr/>
        </p:nvCxnSpPr>
        <p:spPr>
          <a:xfrm rot="10800000" flipH="1">
            <a:off x="5548350" y="2289333"/>
            <a:ext cx="1198500" cy="2559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2545225" y="970025"/>
            <a:ext cx="3824700" cy="3725700"/>
          </a:xfrm>
          <a:prstGeom prst="rect">
            <a:avLst/>
          </a:prstGeom>
        </p:spPr>
        <p:txBody>
          <a:bodyPr lIns="91425" tIns="91425" rIns="91425" bIns="91425" anchor="t" anchorCtr="0">
            <a:noAutofit/>
          </a:bodyPr>
          <a:lstStyle/>
          <a:p>
            <a:pPr lvl="0" rtl="0">
              <a:lnSpc>
                <a:spcPct val="150000"/>
              </a:lnSpc>
              <a:spcBef>
                <a:spcPts val="0"/>
              </a:spcBef>
              <a:buNone/>
            </a:pPr>
            <a:endParaRPr sz="2400" b="1"/>
          </a:p>
          <a:p>
            <a:pPr lvl="0" rtl="0">
              <a:lnSpc>
                <a:spcPct val="150000"/>
              </a:lnSpc>
              <a:spcBef>
                <a:spcPts val="0"/>
              </a:spcBef>
              <a:buNone/>
            </a:pPr>
            <a:endParaRPr sz="2400">
              <a:solidFill>
                <a:srgbClr val="4E443C"/>
              </a:solidFill>
              <a:highlight>
                <a:srgbClr val="FCFCFA"/>
              </a:highlight>
            </a:endParaRPr>
          </a:p>
        </p:txBody>
      </p:sp>
      <p:sp>
        <p:nvSpPr>
          <p:cNvPr id="189" name="Shape 189"/>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Merge conflict</a:t>
            </a:r>
          </a:p>
        </p:txBody>
      </p:sp>
      <p:pic>
        <p:nvPicPr>
          <p:cNvPr id="190" name="Shape 190" descr="firstBranchWithoutArrow.png"/>
          <p:cNvPicPr preferRelativeResize="0"/>
          <p:nvPr/>
        </p:nvPicPr>
        <p:blipFill>
          <a:blip r:embed="rId3">
            <a:alphaModFix/>
          </a:blip>
          <a:stretch>
            <a:fillRect/>
          </a:stretch>
        </p:blipFill>
        <p:spPr>
          <a:xfrm>
            <a:off x="2126325" y="1265800"/>
            <a:ext cx="4003601" cy="2775599"/>
          </a:xfrm>
          <a:prstGeom prst="rect">
            <a:avLst/>
          </a:prstGeom>
          <a:noFill/>
          <a:ln>
            <a:noFill/>
          </a:ln>
        </p:spPr>
      </p:pic>
      <p:sp>
        <p:nvSpPr>
          <p:cNvPr id="191" name="Shape 191"/>
          <p:cNvSpPr txBox="1"/>
          <p:nvPr/>
        </p:nvSpPr>
        <p:spPr>
          <a:xfrm>
            <a:off x="276850" y="2653575"/>
            <a:ext cx="1506000" cy="13866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92" name="Shape 192"/>
          <p:cNvSpPr txBox="1"/>
          <p:nvPr/>
        </p:nvSpPr>
        <p:spPr>
          <a:xfrm>
            <a:off x="6841125" y="1451175"/>
            <a:ext cx="2178300" cy="801000"/>
          </a:xfrm>
          <a:prstGeom prst="rect">
            <a:avLst/>
          </a:prstGeom>
          <a:noFill/>
          <a:ln>
            <a:noFill/>
          </a:ln>
        </p:spPr>
        <p:txBody>
          <a:bodyPr lIns="91425" tIns="91425" rIns="91425" bIns="91425" anchor="t" anchorCtr="0">
            <a:noAutofit/>
          </a:bodyPr>
          <a:lstStyle/>
          <a:p>
            <a:pPr lvl="0" rtl="0">
              <a:spcBef>
                <a:spcPts val="0"/>
              </a:spcBef>
              <a:buNone/>
            </a:pPr>
            <a:r>
              <a:rPr lang="en" sz="1800"/>
              <a:t>intro sentence reads “Hello, before we begin…”</a:t>
            </a:r>
          </a:p>
        </p:txBody>
      </p:sp>
      <p:cxnSp>
        <p:nvCxnSpPr>
          <p:cNvPr id="193" name="Shape 193"/>
          <p:cNvCxnSpPr/>
          <p:nvPr/>
        </p:nvCxnSpPr>
        <p:spPr>
          <a:xfrm rot="10800000" flipH="1">
            <a:off x="5548350" y="1723725"/>
            <a:ext cx="1198500" cy="255900"/>
          </a:xfrm>
          <a:prstGeom prst="straightConnector1">
            <a:avLst/>
          </a:prstGeom>
          <a:noFill/>
          <a:ln w="19050" cap="flat" cmpd="sng">
            <a:solidFill>
              <a:schemeClr val="dk2"/>
            </a:solidFill>
            <a:prstDash val="solid"/>
            <a:round/>
            <a:headEnd type="none" w="lg" len="lg"/>
            <a:tailEnd type="triangle" w="lg" len="lg"/>
          </a:ln>
        </p:spPr>
      </p:cxnSp>
      <p:cxnSp>
        <p:nvCxnSpPr>
          <p:cNvPr id="194" name="Shape 194"/>
          <p:cNvCxnSpPr/>
          <p:nvPr/>
        </p:nvCxnSpPr>
        <p:spPr>
          <a:xfrm rot="10800000">
            <a:off x="1979500" y="1979625"/>
            <a:ext cx="781200" cy="0"/>
          </a:xfrm>
          <a:prstGeom prst="straightConnector1">
            <a:avLst/>
          </a:prstGeom>
          <a:noFill/>
          <a:ln w="19050" cap="flat" cmpd="sng">
            <a:solidFill>
              <a:schemeClr val="dk2"/>
            </a:solidFill>
            <a:prstDash val="solid"/>
            <a:round/>
            <a:headEnd type="none" w="lg" len="lg"/>
            <a:tailEnd type="triangle" w="lg" len="lg"/>
          </a:ln>
        </p:spPr>
      </p:cxnSp>
      <p:sp>
        <p:nvSpPr>
          <p:cNvPr id="195" name="Shape 195"/>
          <p:cNvSpPr txBox="1"/>
          <p:nvPr/>
        </p:nvSpPr>
        <p:spPr>
          <a:xfrm>
            <a:off x="336675" y="1737225"/>
            <a:ext cx="1506000" cy="2303100"/>
          </a:xfrm>
          <a:prstGeom prst="rect">
            <a:avLst/>
          </a:prstGeom>
          <a:noFill/>
          <a:ln>
            <a:noFill/>
          </a:ln>
        </p:spPr>
        <p:txBody>
          <a:bodyPr lIns="91425" tIns="91425" rIns="91425" bIns="91425" anchor="t" anchorCtr="0">
            <a:noAutofit/>
          </a:bodyPr>
          <a:lstStyle/>
          <a:p>
            <a:pPr lvl="0" rtl="0">
              <a:spcBef>
                <a:spcPts val="0"/>
              </a:spcBef>
              <a:buNone/>
            </a:pPr>
            <a:r>
              <a:rPr lang="en" sz="1800"/>
              <a:t>Meanwhile, the intro sentence gets changed to “Hi! We should talk..”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1174375" y="1064293"/>
            <a:ext cx="8229600" cy="3725700"/>
          </a:xfrm>
          <a:prstGeom prst="rect">
            <a:avLst/>
          </a:prstGeom>
        </p:spPr>
        <p:txBody>
          <a:bodyPr lIns="91425" tIns="91425" rIns="91425" bIns="91425" anchor="t" anchorCtr="0">
            <a:noAutofit/>
          </a:bodyPr>
          <a:lstStyle/>
          <a:p>
            <a:pPr lvl="0" rtl="0">
              <a:lnSpc>
                <a:spcPct val="150000"/>
              </a:lnSpc>
              <a:spcBef>
                <a:spcPts val="0"/>
              </a:spcBef>
              <a:buNone/>
            </a:pPr>
            <a:endParaRPr sz="2400" b="1"/>
          </a:p>
          <a:p>
            <a:pPr lvl="0" rtl="0">
              <a:lnSpc>
                <a:spcPct val="150000"/>
              </a:lnSpc>
              <a:spcBef>
                <a:spcPts val="0"/>
              </a:spcBef>
              <a:buNone/>
            </a:pPr>
            <a:endParaRPr sz="2400">
              <a:solidFill>
                <a:srgbClr val="4E443C"/>
              </a:solidFill>
              <a:highlight>
                <a:srgbClr val="FCFCFA"/>
              </a:highlight>
            </a:endParaRPr>
          </a:p>
        </p:txBody>
      </p:sp>
      <p:sp>
        <p:nvSpPr>
          <p:cNvPr id="201" name="Shape 201"/>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Merge conflict</a:t>
            </a:r>
          </a:p>
        </p:txBody>
      </p:sp>
      <p:sp>
        <p:nvSpPr>
          <p:cNvPr id="202" name="Shape 202"/>
          <p:cNvSpPr txBox="1"/>
          <p:nvPr/>
        </p:nvSpPr>
        <p:spPr>
          <a:xfrm>
            <a:off x="276850" y="2653575"/>
            <a:ext cx="1506000" cy="13866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203" name="Shape 203"/>
          <p:cNvSpPr/>
          <p:nvPr/>
        </p:nvSpPr>
        <p:spPr>
          <a:xfrm>
            <a:off x="4589923" y="2493521"/>
            <a:ext cx="482275" cy="2617699"/>
          </a:xfrm>
          <a:custGeom>
            <a:avLst/>
            <a:gdLst/>
            <a:ahLst/>
            <a:cxnLst/>
            <a:rect l="0" t="0" r="0" b="0"/>
            <a:pathLst>
              <a:path w="19291" h="104708" extrusionOk="0">
                <a:moveTo>
                  <a:pt x="11163" y="0"/>
                </a:moveTo>
                <a:cubicBezTo>
                  <a:pt x="4639" y="724"/>
                  <a:pt x="-473" y="10986"/>
                  <a:pt x="1601" y="17213"/>
                </a:cubicBezTo>
                <a:cubicBezTo>
                  <a:pt x="3673" y="23434"/>
                  <a:pt x="13139" y="29037"/>
                  <a:pt x="10207" y="34903"/>
                </a:cubicBezTo>
                <a:cubicBezTo>
                  <a:pt x="8591" y="38134"/>
                  <a:pt x="1693" y="39676"/>
                  <a:pt x="3035" y="43031"/>
                </a:cubicBezTo>
                <a:cubicBezTo>
                  <a:pt x="4123" y="45751"/>
                  <a:pt x="10279" y="46502"/>
                  <a:pt x="9251" y="49246"/>
                </a:cubicBezTo>
                <a:cubicBezTo>
                  <a:pt x="5614" y="58946"/>
                  <a:pt x="2395" y="69039"/>
                  <a:pt x="1601" y="79368"/>
                </a:cubicBezTo>
                <a:cubicBezTo>
                  <a:pt x="1245" y="83987"/>
                  <a:pt x="-1075" y="88931"/>
                  <a:pt x="645" y="93233"/>
                </a:cubicBezTo>
                <a:cubicBezTo>
                  <a:pt x="3354" y="100009"/>
                  <a:pt x="12763" y="101444"/>
                  <a:pt x="19291" y="104708"/>
                </a:cubicBezTo>
              </a:path>
            </a:pathLst>
          </a:custGeom>
          <a:noFill/>
          <a:ln w="19050" cap="flat" cmpd="sng">
            <a:solidFill>
              <a:schemeClr val="dk2"/>
            </a:solidFill>
            <a:prstDash val="solid"/>
            <a:round/>
            <a:headEnd type="none" w="lg" len="lg"/>
            <a:tailEnd type="none" w="lg" len="lg"/>
          </a:ln>
        </p:spPr>
      </p:sp>
      <p:sp>
        <p:nvSpPr>
          <p:cNvPr id="204" name="Shape 204"/>
          <p:cNvSpPr/>
          <p:nvPr/>
        </p:nvSpPr>
        <p:spPr>
          <a:xfrm>
            <a:off x="3490250" y="3569321"/>
            <a:ext cx="1099675" cy="47800"/>
          </a:xfrm>
          <a:custGeom>
            <a:avLst/>
            <a:gdLst/>
            <a:ahLst/>
            <a:cxnLst/>
            <a:rect l="0" t="0" r="0" b="0"/>
            <a:pathLst>
              <a:path w="43987" h="1912" extrusionOk="0">
                <a:moveTo>
                  <a:pt x="43987" y="0"/>
                </a:moveTo>
                <a:cubicBezTo>
                  <a:pt x="29310" y="0"/>
                  <a:pt x="14676" y="1912"/>
                  <a:pt x="0" y="1912"/>
                </a:cubicBezTo>
              </a:path>
            </a:pathLst>
          </a:custGeom>
          <a:noFill/>
          <a:ln w="19050" cap="flat" cmpd="sng">
            <a:solidFill>
              <a:schemeClr val="dk2"/>
            </a:solidFill>
            <a:prstDash val="solid"/>
            <a:round/>
            <a:headEnd type="none" w="lg" len="lg"/>
            <a:tailEnd type="none" w="lg" len="lg"/>
          </a:ln>
        </p:spPr>
      </p:sp>
      <p:sp>
        <p:nvSpPr>
          <p:cNvPr id="205" name="Shape 205"/>
          <p:cNvSpPr/>
          <p:nvPr/>
        </p:nvSpPr>
        <p:spPr>
          <a:xfrm>
            <a:off x="3490250" y="3413921"/>
            <a:ext cx="482269" cy="358600"/>
          </a:xfrm>
          <a:custGeom>
            <a:avLst/>
            <a:gdLst/>
            <a:ahLst/>
            <a:cxnLst/>
            <a:rect l="0" t="0" r="0" b="0"/>
            <a:pathLst>
              <a:path w="10175" h="14344" extrusionOk="0">
                <a:moveTo>
                  <a:pt x="5872" y="0"/>
                </a:moveTo>
                <a:cubicBezTo>
                  <a:pt x="3398" y="2474"/>
                  <a:pt x="-1485" y="6285"/>
                  <a:pt x="613" y="9085"/>
                </a:cubicBezTo>
                <a:cubicBezTo>
                  <a:pt x="2794" y="11995"/>
                  <a:pt x="7602" y="11771"/>
                  <a:pt x="10175" y="14344"/>
                </a:cubicBezTo>
              </a:path>
            </a:pathLst>
          </a:custGeom>
          <a:noFill/>
          <a:ln w="19050" cap="flat" cmpd="sng">
            <a:solidFill>
              <a:schemeClr val="dk2"/>
            </a:solidFill>
            <a:prstDash val="solid"/>
            <a:round/>
            <a:headEnd type="none" w="lg" len="lg"/>
            <a:tailEnd type="none" w="lg" len="lg"/>
          </a:ln>
        </p:spPr>
      </p:sp>
      <p:sp>
        <p:nvSpPr>
          <p:cNvPr id="206" name="Shape 206"/>
          <p:cNvSpPr txBox="1"/>
          <p:nvPr/>
        </p:nvSpPr>
        <p:spPr>
          <a:xfrm>
            <a:off x="6066975" y="1697175"/>
            <a:ext cx="2178300" cy="801000"/>
          </a:xfrm>
          <a:prstGeom prst="rect">
            <a:avLst/>
          </a:prstGeom>
          <a:noFill/>
          <a:ln>
            <a:noFill/>
          </a:ln>
        </p:spPr>
        <p:txBody>
          <a:bodyPr lIns="91425" tIns="91425" rIns="91425" bIns="91425" anchor="t" anchorCtr="0">
            <a:noAutofit/>
          </a:bodyPr>
          <a:lstStyle/>
          <a:p>
            <a:pPr lvl="0" rtl="0">
              <a:spcBef>
                <a:spcPts val="0"/>
              </a:spcBef>
              <a:buNone/>
            </a:pPr>
            <a:endParaRPr sz="2400"/>
          </a:p>
        </p:txBody>
      </p:sp>
      <p:sp>
        <p:nvSpPr>
          <p:cNvPr id="207" name="Shape 207"/>
          <p:cNvSpPr txBox="1"/>
          <p:nvPr/>
        </p:nvSpPr>
        <p:spPr>
          <a:xfrm>
            <a:off x="408175" y="1263325"/>
            <a:ext cx="8995800" cy="537900"/>
          </a:xfrm>
          <a:prstGeom prst="rect">
            <a:avLst/>
          </a:prstGeom>
          <a:noFill/>
          <a:ln>
            <a:noFill/>
          </a:ln>
        </p:spPr>
        <p:txBody>
          <a:bodyPr lIns="91425" tIns="91425" rIns="91425" bIns="91425" anchor="t" anchorCtr="0">
            <a:noAutofit/>
          </a:bodyPr>
          <a:lstStyle/>
          <a:p>
            <a:pPr lvl="0" rtl="0">
              <a:spcBef>
                <a:spcPts val="0"/>
              </a:spcBef>
              <a:buNone/>
            </a:pPr>
            <a:r>
              <a:rPr lang="en" sz="2400"/>
              <a:t>When you try to merge the branches, Git doesn’t know which change to make. You’ll have to choose. </a:t>
            </a:r>
          </a:p>
        </p:txBody>
      </p:sp>
      <p:cxnSp>
        <p:nvCxnSpPr>
          <p:cNvPr id="208" name="Shape 208"/>
          <p:cNvCxnSpPr/>
          <p:nvPr/>
        </p:nvCxnSpPr>
        <p:spPr>
          <a:xfrm rot="10800000" flipH="1">
            <a:off x="5534875" y="2828017"/>
            <a:ext cx="875400" cy="13500"/>
          </a:xfrm>
          <a:prstGeom prst="straightConnector1">
            <a:avLst/>
          </a:prstGeom>
          <a:noFill/>
          <a:ln w="19050" cap="flat" cmpd="sng">
            <a:solidFill>
              <a:schemeClr val="dk2"/>
            </a:solidFill>
            <a:prstDash val="solid"/>
            <a:round/>
            <a:headEnd type="none" w="lg" len="lg"/>
            <a:tailEnd type="triangle" w="lg" len="lg"/>
          </a:ln>
        </p:spPr>
      </p:cxnSp>
      <p:sp>
        <p:nvSpPr>
          <p:cNvPr id="209" name="Shape 209"/>
          <p:cNvSpPr txBox="1"/>
          <p:nvPr/>
        </p:nvSpPr>
        <p:spPr>
          <a:xfrm>
            <a:off x="6760375" y="2612567"/>
            <a:ext cx="767700" cy="358500"/>
          </a:xfrm>
          <a:prstGeom prst="rect">
            <a:avLst/>
          </a:prstGeom>
          <a:noFill/>
          <a:ln>
            <a:noFill/>
          </a:ln>
        </p:spPr>
        <p:txBody>
          <a:bodyPr lIns="91425" tIns="91425" rIns="91425" bIns="91425" anchor="t" anchorCtr="0">
            <a:noAutofit/>
          </a:bodyPr>
          <a:lstStyle/>
          <a:p>
            <a:pPr lvl="0" rtl="0">
              <a:spcBef>
                <a:spcPts val="0"/>
              </a:spcBef>
              <a:buNone/>
            </a:pPr>
            <a:r>
              <a:rPr lang="en"/>
              <a:t>Hello...</a:t>
            </a:r>
          </a:p>
        </p:txBody>
      </p:sp>
      <p:cxnSp>
        <p:nvCxnSpPr>
          <p:cNvPr id="210" name="Shape 210"/>
          <p:cNvCxnSpPr/>
          <p:nvPr/>
        </p:nvCxnSpPr>
        <p:spPr>
          <a:xfrm rot="10800000">
            <a:off x="2006450" y="2962667"/>
            <a:ext cx="781200" cy="13500"/>
          </a:xfrm>
          <a:prstGeom prst="straightConnector1">
            <a:avLst/>
          </a:prstGeom>
          <a:noFill/>
          <a:ln w="19050" cap="flat" cmpd="sng">
            <a:solidFill>
              <a:schemeClr val="dk2"/>
            </a:solidFill>
            <a:prstDash val="solid"/>
            <a:round/>
            <a:headEnd type="none" w="lg" len="lg"/>
            <a:tailEnd type="triangle" w="lg" len="lg"/>
          </a:ln>
        </p:spPr>
      </p:cxnSp>
      <p:sp>
        <p:nvSpPr>
          <p:cNvPr id="211" name="Shape 211"/>
          <p:cNvSpPr txBox="1"/>
          <p:nvPr/>
        </p:nvSpPr>
        <p:spPr>
          <a:xfrm>
            <a:off x="1387075" y="2801117"/>
            <a:ext cx="619500" cy="417300"/>
          </a:xfrm>
          <a:prstGeom prst="rect">
            <a:avLst/>
          </a:prstGeom>
          <a:noFill/>
          <a:ln>
            <a:noFill/>
          </a:ln>
        </p:spPr>
        <p:txBody>
          <a:bodyPr lIns="91425" tIns="91425" rIns="91425" bIns="91425" anchor="t" anchorCtr="0">
            <a:noAutofit/>
          </a:bodyPr>
          <a:lstStyle/>
          <a:p>
            <a:pPr lvl="0" rtl="0">
              <a:spcBef>
                <a:spcPts val="0"/>
              </a:spcBef>
              <a:buNone/>
            </a:pPr>
            <a:r>
              <a:rPr lang="en"/>
              <a:t>Hi!!...</a:t>
            </a:r>
          </a:p>
        </p:txBody>
      </p:sp>
      <p:sp>
        <p:nvSpPr>
          <p:cNvPr id="212" name="Shape 212"/>
          <p:cNvSpPr txBox="1"/>
          <p:nvPr/>
        </p:nvSpPr>
        <p:spPr>
          <a:xfrm>
            <a:off x="6297325" y="3413925"/>
            <a:ext cx="1947900" cy="1301700"/>
          </a:xfrm>
          <a:prstGeom prst="rect">
            <a:avLst/>
          </a:prstGeom>
          <a:noFill/>
          <a:ln>
            <a:noFill/>
          </a:ln>
        </p:spPr>
        <p:txBody>
          <a:bodyPr lIns="91425" tIns="91425" rIns="91425" bIns="91425" anchor="t" anchorCtr="0">
            <a:noAutofit/>
          </a:bodyPr>
          <a:lstStyle/>
          <a:p>
            <a:pPr lvl="0" rtl="0">
              <a:spcBef>
                <a:spcPts val="0"/>
              </a:spcBef>
              <a:buNone/>
            </a:pPr>
            <a:endParaRPr sz="4800"/>
          </a:p>
        </p:txBody>
      </p:sp>
      <p:sp>
        <p:nvSpPr>
          <p:cNvPr id="213" name="Shape 213"/>
          <p:cNvSpPr/>
          <p:nvPr/>
        </p:nvSpPr>
        <p:spPr>
          <a:xfrm>
            <a:off x="3588700" y="2790525"/>
            <a:ext cx="902750" cy="1196650"/>
          </a:xfrm>
          <a:custGeom>
            <a:avLst/>
            <a:gdLst/>
            <a:ahLst/>
            <a:cxnLst/>
            <a:rect l="0" t="0" r="0" b="0"/>
            <a:pathLst>
              <a:path w="36110" h="47866" extrusionOk="0">
                <a:moveTo>
                  <a:pt x="0" y="0"/>
                </a:moveTo>
                <a:cubicBezTo>
                  <a:pt x="4837" y="12895"/>
                  <a:pt x="15886" y="22597"/>
                  <a:pt x="25193" y="32750"/>
                </a:cubicBezTo>
                <a:cubicBezTo>
                  <a:pt x="29392" y="37331"/>
                  <a:pt x="36110" y="41650"/>
                  <a:pt x="36110" y="47866"/>
                </a:cubicBezTo>
              </a:path>
            </a:pathLst>
          </a:custGeom>
          <a:noFill/>
          <a:ln w="19050" cap="flat" cmpd="sng">
            <a:solidFill>
              <a:srgbClr val="CC0000"/>
            </a:solidFill>
            <a:prstDash val="solid"/>
            <a:round/>
            <a:headEnd type="none" w="lg" len="lg"/>
            <a:tailEnd type="none" w="lg" len="lg"/>
          </a:ln>
        </p:spPr>
      </p:sp>
      <p:sp>
        <p:nvSpPr>
          <p:cNvPr id="214" name="Shape 214"/>
          <p:cNvSpPr/>
          <p:nvPr/>
        </p:nvSpPr>
        <p:spPr>
          <a:xfrm>
            <a:off x="3735675" y="2622575"/>
            <a:ext cx="629800" cy="1448575"/>
          </a:xfrm>
          <a:custGeom>
            <a:avLst/>
            <a:gdLst/>
            <a:ahLst/>
            <a:cxnLst/>
            <a:rect l="0" t="0" r="0" b="0"/>
            <a:pathLst>
              <a:path w="25192" h="57943" extrusionOk="0">
                <a:moveTo>
                  <a:pt x="0" y="57943"/>
                </a:moveTo>
                <a:cubicBezTo>
                  <a:pt x="0" y="36882"/>
                  <a:pt x="15777" y="18839"/>
                  <a:pt x="25192" y="0"/>
                </a:cubicBezTo>
              </a:path>
            </a:pathLst>
          </a:custGeom>
          <a:noFill/>
          <a:ln w="19050" cap="flat" cmpd="sng">
            <a:solidFill>
              <a:srgbClr val="CC0000"/>
            </a:solidFill>
            <a:prstDash val="solid"/>
            <a:round/>
            <a:headEnd type="none" w="lg" len="lg"/>
            <a:tailEnd type="none" w="lg" len="lg"/>
          </a:ln>
        </p:spPr>
      </p:sp>
      <p:pic>
        <p:nvPicPr>
          <p:cNvPr id="215" name="Shape 215" descr="firstBranchWithoutArrow.png"/>
          <p:cNvPicPr preferRelativeResize="0"/>
          <p:nvPr/>
        </p:nvPicPr>
        <p:blipFill>
          <a:blip r:embed="rId3">
            <a:alphaModFix/>
          </a:blip>
          <a:stretch>
            <a:fillRect/>
          </a:stretch>
        </p:blipFill>
        <p:spPr>
          <a:xfrm>
            <a:off x="2150150" y="2001054"/>
            <a:ext cx="4003601" cy="2775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Merge conflict</a:t>
            </a:r>
          </a:p>
        </p:txBody>
      </p:sp>
      <p:sp>
        <p:nvSpPr>
          <p:cNvPr id="221" name="Shape 221"/>
          <p:cNvSpPr/>
          <p:nvPr/>
        </p:nvSpPr>
        <p:spPr>
          <a:xfrm>
            <a:off x="114725" y="1587025"/>
            <a:ext cx="8877000" cy="1931100"/>
          </a:xfrm>
          <a:prstGeom prst="rect">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22" name="Shape 222" descr="Screen Shot 2017-05-21 at 9.25.51 PM.png"/>
          <p:cNvPicPr preferRelativeResize="0"/>
          <p:nvPr/>
        </p:nvPicPr>
        <p:blipFill rotWithShape="1">
          <a:blip r:embed="rId3">
            <a:alphaModFix/>
          </a:blip>
          <a:srcRect r="1361" b="9926"/>
          <a:stretch/>
        </p:blipFill>
        <p:spPr>
          <a:xfrm>
            <a:off x="229450" y="1904250"/>
            <a:ext cx="8642598" cy="134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Merge conflict</a:t>
            </a:r>
          </a:p>
        </p:txBody>
      </p:sp>
      <p:pic>
        <p:nvPicPr>
          <p:cNvPr id="228" name="Shape 228" descr="Screen Shot 2017-05-21 at 9.26.04 PM.png"/>
          <p:cNvPicPr preferRelativeResize="0"/>
          <p:nvPr/>
        </p:nvPicPr>
        <p:blipFill rotWithShape="1">
          <a:blip r:embed="rId3">
            <a:alphaModFix/>
          </a:blip>
          <a:srcRect l="4770" t="15923"/>
          <a:stretch/>
        </p:blipFill>
        <p:spPr>
          <a:xfrm>
            <a:off x="825787" y="1376700"/>
            <a:ext cx="7492425" cy="317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Manually dealing with a merge conflict</a:t>
            </a:r>
          </a:p>
        </p:txBody>
      </p:sp>
      <p:sp>
        <p:nvSpPr>
          <p:cNvPr id="234" name="Shape 234"/>
          <p:cNvSpPr txBox="1"/>
          <p:nvPr/>
        </p:nvSpPr>
        <p:spPr>
          <a:xfrm>
            <a:off x="276850" y="2653575"/>
            <a:ext cx="1506000" cy="13866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235" name="Shape 235"/>
          <p:cNvSpPr txBox="1"/>
          <p:nvPr/>
        </p:nvSpPr>
        <p:spPr>
          <a:xfrm>
            <a:off x="6066975" y="1697175"/>
            <a:ext cx="2178300" cy="801000"/>
          </a:xfrm>
          <a:prstGeom prst="rect">
            <a:avLst/>
          </a:prstGeom>
          <a:noFill/>
          <a:ln>
            <a:noFill/>
          </a:ln>
        </p:spPr>
        <p:txBody>
          <a:bodyPr lIns="91425" tIns="91425" rIns="91425" bIns="91425" anchor="t" anchorCtr="0">
            <a:noAutofit/>
          </a:bodyPr>
          <a:lstStyle/>
          <a:p>
            <a:pPr lvl="0" rtl="0">
              <a:spcBef>
                <a:spcPts val="0"/>
              </a:spcBef>
              <a:buNone/>
            </a:pPr>
            <a:endParaRPr sz="2400"/>
          </a:p>
        </p:txBody>
      </p:sp>
      <p:sp>
        <p:nvSpPr>
          <p:cNvPr id="236" name="Shape 236"/>
          <p:cNvSpPr txBox="1"/>
          <p:nvPr/>
        </p:nvSpPr>
        <p:spPr>
          <a:xfrm>
            <a:off x="408175" y="1263325"/>
            <a:ext cx="8995800" cy="5379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 sz="2400"/>
              <a:t>Edit the file(s) with conflicts in a text editor</a:t>
            </a:r>
            <a:br>
              <a:rPr lang="en" sz="2400"/>
            </a:br>
            <a:endParaRPr lang="en" sz="2400"/>
          </a:p>
          <a:p>
            <a:pPr marL="457200" lvl="0" indent="-381000" rtl="0">
              <a:spcBef>
                <a:spcPts val="0"/>
              </a:spcBef>
              <a:buSzPct val="100000"/>
              <a:buChar char="●"/>
            </a:pPr>
            <a:r>
              <a:rPr lang="en" sz="2400"/>
              <a:t>Add and commit the new edit</a:t>
            </a:r>
          </a:p>
        </p:txBody>
      </p:sp>
      <p:sp>
        <p:nvSpPr>
          <p:cNvPr id="237" name="Shape 237"/>
          <p:cNvSpPr txBox="1"/>
          <p:nvPr/>
        </p:nvSpPr>
        <p:spPr>
          <a:xfrm>
            <a:off x="6297325" y="3413925"/>
            <a:ext cx="1947900" cy="1301700"/>
          </a:xfrm>
          <a:prstGeom prst="rect">
            <a:avLst/>
          </a:prstGeom>
          <a:noFill/>
          <a:ln>
            <a:noFill/>
          </a:ln>
        </p:spPr>
        <p:txBody>
          <a:bodyPr lIns="91425" tIns="91425" rIns="91425" bIns="91425" anchor="t" anchorCtr="0">
            <a:noAutofit/>
          </a:bodyPr>
          <a:lstStyle/>
          <a:p>
            <a:pPr lvl="0" rtl="0">
              <a:spcBef>
                <a:spcPts val="0"/>
              </a:spcBef>
              <a:buNone/>
            </a:pP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Help with merge conflicts</a:t>
            </a:r>
          </a:p>
        </p:txBody>
      </p:sp>
      <p:sp>
        <p:nvSpPr>
          <p:cNvPr id="243" name="Shape 243"/>
          <p:cNvSpPr txBox="1"/>
          <p:nvPr/>
        </p:nvSpPr>
        <p:spPr>
          <a:xfrm>
            <a:off x="655650" y="1367825"/>
            <a:ext cx="6511200" cy="7596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 sz="2400"/>
              <a:t>You may prefer to use a visual tool to deal with merge conflicts</a:t>
            </a:r>
          </a:p>
          <a:p>
            <a:pPr marL="914400" lvl="1" indent="-381000" rtl="0">
              <a:spcBef>
                <a:spcPts val="0"/>
              </a:spcBef>
              <a:buSzPct val="100000"/>
              <a:buChar char="○"/>
            </a:pPr>
            <a:r>
              <a:rPr lang="en" sz="2400"/>
              <a:t>Git UI or other merge tools</a:t>
            </a:r>
            <a:br>
              <a:rPr lang="en" sz="2400"/>
            </a:br>
            <a:endParaRPr lang="en" sz="2400"/>
          </a:p>
          <a:p>
            <a:pPr marL="457200" lvl="0" indent="-381000">
              <a:spcBef>
                <a:spcPts val="0"/>
              </a:spcBef>
              <a:buSzPct val="100000"/>
              <a:buChar char="●"/>
            </a:pPr>
            <a:r>
              <a:rPr lang="en" sz="2400"/>
              <a:t>“</a:t>
            </a:r>
            <a:r>
              <a:rPr lang="en" sz="2400" u="sng">
                <a:solidFill>
                  <a:schemeClr val="hlink"/>
                </a:solidFill>
                <a:hlinkClick r:id="rId3"/>
              </a:rPr>
              <a:t>14 Tips and Tools to resolve conflicts with Git</a:t>
            </a:r>
            <a:r>
              <a:rPr lang="en" sz="24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Merging: take theirs vs. take ours</a:t>
            </a:r>
          </a:p>
        </p:txBody>
      </p:sp>
      <p:sp>
        <p:nvSpPr>
          <p:cNvPr id="249" name="Shape 249"/>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250" name="Shape 250"/>
          <p:cNvSpPr txBox="1"/>
          <p:nvPr/>
        </p:nvSpPr>
        <p:spPr>
          <a:xfrm>
            <a:off x="458850" y="1453175"/>
            <a:ext cx="7342500" cy="856500"/>
          </a:xfrm>
          <a:prstGeom prst="rect">
            <a:avLst/>
          </a:prstGeom>
          <a:noFill/>
          <a:ln>
            <a:noFill/>
          </a:ln>
        </p:spPr>
        <p:txBody>
          <a:bodyPr lIns="91425" tIns="91425" rIns="91425" bIns="91425" anchor="t" anchorCtr="0">
            <a:noAutofit/>
          </a:bodyPr>
          <a:lstStyle/>
          <a:p>
            <a:pPr marL="457200" lvl="0" indent="-393700" rtl="0">
              <a:spcBef>
                <a:spcPts val="0"/>
              </a:spcBef>
              <a:buSzPct val="100000"/>
              <a:buChar char="●"/>
            </a:pPr>
            <a:r>
              <a:rPr lang="en" sz="2600"/>
              <a:t>Instead of managing any merge conflicts yourself, tell git to either merge in favor of your commits or the ones you are bringing over from a remote</a:t>
            </a:r>
          </a:p>
          <a:p>
            <a:pPr marL="1371600" lvl="1" indent="-381000" rtl="0">
              <a:spcBef>
                <a:spcPts val="0"/>
              </a:spcBef>
              <a:buSzPct val="100000"/>
              <a:buChar char="○"/>
            </a:pPr>
            <a:r>
              <a:rPr lang="en" sz="2400"/>
              <a:t>Git merge --strategy-option theirs</a:t>
            </a:r>
          </a:p>
          <a:p>
            <a:pPr marL="1371600" lvl="1" indent="-381000" rtl="0">
              <a:spcBef>
                <a:spcPts val="0"/>
              </a:spcBef>
              <a:buSzPct val="100000"/>
              <a:buChar char="○"/>
            </a:pPr>
            <a:r>
              <a:rPr lang="en" sz="2400"/>
              <a:t>Git merge --strategy-option ours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A note about keeping forks up to date	</a:t>
            </a:r>
          </a:p>
        </p:txBody>
      </p:sp>
      <p:sp>
        <p:nvSpPr>
          <p:cNvPr id="256" name="Shape 256"/>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257" name="Shape 257"/>
          <p:cNvSpPr txBox="1"/>
          <p:nvPr/>
        </p:nvSpPr>
        <p:spPr>
          <a:xfrm>
            <a:off x="458850" y="1453175"/>
            <a:ext cx="7342500" cy="856500"/>
          </a:xfrm>
          <a:prstGeom prst="rect">
            <a:avLst/>
          </a:prstGeom>
          <a:noFill/>
          <a:ln>
            <a:noFill/>
          </a:ln>
        </p:spPr>
        <p:txBody>
          <a:bodyPr lIns="91425" tIns="91425" rIns="91425" bIns="91425" anchor="t" anchorCtr="0">
            <a:noAutofit/>
          </a:bodyPr>
          <a:lstStyle/>
          <a:p>
            <a:pPr marL="457200" lvl="0" indent="-406400" rtl="0">
              <a:spcBef>
                <a:spcPts val="0"/>
              </a:spcBef>
              <a:buSzPct val="100000"/>
              <a:buChar char="●"/>
            </a:pPr>
            <a:r>
              <a:rPr lang="en" sz="2800"/>
              <a:t>Can i keep a fork up to date in GitHub?</a:t>
            </a:r>
            <a:br>
              <a:rPr lang="en" sz="2800"/>
            </a:br>
            <a:endParaRPr lang="en" sz="2800"/>
          </a:p>
          <a:p>
            <a:pPr marL="914400" lvl="1" indent="-381000" rtl="0">
              <a:spcBef>
                <a:spcPts val="0"/>
              </a:spcBef>
              <a:buSzPct val="100000"/>
              <a:buChar char="○"/>
            </a:pPr>
            <a:r>
              <a:rPr lang="en" sz="2400"/>
              <a:t>Now possible through pull requests</a:t>
            </a:r>
            <a:br>
              <a:rPr lang="en" sz="2400"/>
            </a:br>
            <a:endParaRPr lang="en" sz="2400"/>
          </a:p>
          <a:p>
            <a:pPr marL="914400" lvl="1" indent="-381000" rtl="0">
              <a:spcBef>
                <a:spcPts val="0"/>
              </a:spcBef>
              <a:buSzPct val="100000"/>
              <a:buChar char="○"/>
            </a:pPr>
            <a:r>
              <a:rPr lang="en" sz="2400" u="sng">
                <a:solidFill>
                  <a:schemeClr val="hlink"/>
                </a:solidFill>
                <a:hlinkClick r:id="rId3"/>
              </a:rPr>
              <a:t>http://stackoverflow.com/questions/7244321/how-do-i-update-a-github-forked-repository</a:t>
            </a:r>
          </a:p>
          <a:p>
            <a:pPr marL="457200" lvl="0" indent="0" rtl="0">
              <a:spcBef>
                <a:spcPts val="0"/>
              </a:spcBef>
              <a:buNone/>
            </a:pP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A note about keeping forks up to date	</a:t>
            </a:r>
          </a:p>
        </p:txBody>
      </p:sp>
      <p:sp>
        <p:nvSpPr>
          <p:cNvPr id="263" name="Shape 263"/>
          <p:cNvSpPr txBox="1"/>
          <p:nvPr/>
        </p:nvSpPr>
        <p:spPr>
          <a:xfrm>
            <a:off x="6511375" y="406542"/>
            <a:ext cx="2178300" cy="800999"/>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264" name="Shape 264"/>
          <p:cNvSpPr txBox="1"/>
          <p:nvPr/>
        </p:nvSpPr>
        <p:spPr>
          <a:xfrm>
            <a:off x="5487628" y="1362205"/>
            <a:ext cx="7342500" cy="856500"/>
          </a:xfrm>
          <a:prstGeom prst="rect">
            <a:avLst/>
          </a:prstGeom>
          <a:noFill/>
          <a:ln>
            <a:noFill/>
          </a:ln>
        </p:spPr>
        <p:txBody>
          <a:bodyPr lIns="91425" tIns="91425" rIns="91425" bIns="91425" anchor="t" anchorCtr="0">
            <a:noAutofit/>
          </a:bodyPr>
          <a:lstStyle/>
          <a:p>
            <a:pPr lvl="0" rtl="0">
              <a:spcBef>
                <a:spcPts val="0"/>
              </a:spcBef>
              <a:buNone/>
            </a:pPr>
            <a:endParaRPr sz="3600"/>
          </a:p>
        </p:txBody>
      </p:sp>
      <p:sp>
        <p:nvSpPr>
          <p:cNvPr id="265" name="Shape 265"/>
          <p:cNvSpPr/>
          <p:nvPr/>
        </p:nvSpPr>
        <p:spPr>
          <a:xfrm>
            <a:off x="514050" y="1551934"/>
            <a:ext cx="2600400" cy="1529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66" name="Shape 266" descr="Screen Shot 2017-05-21 at 7.28.00 PM.png"/>
          <p:cNvPicPr preferRelativeResize="0"/>
          <p:nvPr/>
        </p:nvPicPr>
        <p:blipFill>
          <a:blip r:embed="rId3">
            <a:alphaModFix/>
          </a:blip>
          <a:stretch>
            <a:fillRect/>
          </a:stretch>
        </p:blipFill>
        <p:spPr>
          <a:xfrm>
            <a:off x="628750" y="1686682"/>
            <a:ext cx="2370999" cy="1260125"/>
          </a:xfrm>
          <a:prstGeom prst="rect">
            <a:avLst/>
          </a:prstGeom>
          <a:noFill/>
          <a:ln>
            <a:noFill/>
          </a:ln>
        </p:spPr>
      </p:pic>
      <p:sp>
        <p:nvSpPr>
          <p:cNvPr id="267" name="Shape 267"/>
          <p:cNvSpPr txBox="1"/>
          <p:nvPr/>
        </p:nvSpPr>
        <p:spPr>
          <a:xfrm>
            <a:off x="628750" y="1233387"/>
            <a:ext cx="2834400" cy="92100"/>
          </a:xfrm>
          <a:prstGeom prst="rect">
            <a:avLst/>
          </a:prstGeom>
          <a:noFill/>
          <a:ln>
            <a:noFill/>
          </a:ln>
        </p:spPr>
        <p:txBody>
          <a:bodyPr lIns="91425" tIns="91425" rIns="91425" bIns="91425" anchor="t" anchorCtr="0">
            <a:noAutofit/>
          </a:bodyPr>
          <a:lstStyle/>
          <a:p>
            <a:pPr lvl="0">
              <a:spcBef>
                <a:spcPts val="0"/>
              </a:spcBef>
              <a:buNone/>
            </a:pPr>
            <a:r>
              <a:rPr lang="en"/>
              <a:t>Original repository on Github</a:t>
            </a:r>
          </a:p>
        </p:txBody>
      </p:sp>
      <p:cxnSp>
        <p:nvCxnSpPr>
          <p:cNvPr id="268" name="Shape 268"/>
          <p:cNvCxnSpPr/>
          <p:nvPr/>
        </p:nvCxnSpPr>
        <p:spPr>
          <a:xfrm>
            <a:off x="1814350" y="3331062"/>
            <a:ext cx="1761300" cy="1143300"/>
          </a:xfrm>
          <a:prstGeom prst="straightConnector1">
            <a:avLst/>
          </a:prstGeom>
          <a:noFill/>
          <a:ln w="114300" cap="flat" cmpd="sng">
            <a:solidFill>
              <a:schemeClr val="dk2"/>
            </a:solidFill>
            <a:prstDash val="solid"/>
            <a:round/>
            <a:headEnd type="none" w="lg" len="lg"/>
            <a:tailEnd type="triangle" w="lg" len="lg"/>
          </a:ln>
        </p:spPr>
      </p:cxnSp>
      <p:sp>
        <p:nvSpPr>
          <p:cNvPr id="269" name="Shape 269"/>
          <p:cNvSpPr/>
          <p:nvPr/>
        </p:nvSpPr>
        <p:spPr>
          <a:xfrm>
            <a:off x="5957441" y="1538955"/>
            <a:ext cx="2600400" cy="1529700"/>
          </a:xfrm>
          <a:prstGeom prst="rect">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70" name="Shape 270" descr="Screen Shot 2017-05-21 at 7.33.46 PM.png"/>
          <p:cNvPicPr preferRelativeResize="0"/>
          <p:nvPr/>
        </p:nvPicPr>
        <p:blipFill>
          <a:blip r:embed="rId4">
            <a:alphaModFix/>
          </a:blip>
          <a:stretch>
            <a:fillRect/>
          </a:stretch>
        </p:blipFill>
        <p:spPr>
          <a:xfrm>
            <a:off x="6129003" y="1673743"/>
            <a:ext cx="2257275" cy="1260123"/>
          </a:xfrm>
          <a:prstGeom prst="rect">
            <a:avLst/>
          </a:prstGeom>
          <a:noFill/>
          <a:ln>
            <a:noFill/>
          </a:ln>
        </p:spPr>
      </p:pic>
      <p:pic>
        <p:nvPicPr>
          <p:cNvPr id="271" name="Shape 271" descr="Screen Shot 2017-05-21 at 7.38.27 PM.png"/>
          <p:cNvPicPr preferRelativeResize="0"/>
          <p:nvPr/>
        </p:nvPicPr>
        <p:blipFill>
          <a:blip r:embed="rId5">
            <a:alphaModFix/>
          </a:blip>
          <a:stretch>
            <a:fillRect/>
          </a:stretch>
        </p:blipFill>
        <p:spPr>
          <a:xfrm>
            <a:off x="4009687" y="3565475"/>
            <a:ext cx="1385701" cy="1344007"/>
          </a:xfrm>
          <a:prstGeom prst="rect">
            <a:avLst/>
          </a:prstGeom>
          <a:noFill/>
          <a:ln>
            <a:noFill/>
          </a:ln>
        </p:spPr>
      </p:pic>
      <p:cxnSp>
        <p:nvCxnSpPr>
          <p:cNvPr id="272" name="Shape 272"/>
          <p:cNvCxnSpPr/>
          <p:nvPr/>
        </p:nvCxnSpPr>
        <p:spPr>
          <a:xfrm rot="10800000" flipH="1">
            <a:off x="5678895" y="3250600"/>
            <a:ext cx="1586999" cy="1147200"/>
          </a:xfrm>
          <a:prstGeom prst="straightConnector1">
            <a:avLst/>
          </a:prstGeom>
          <a:noFill/>
          <a:ln w="114300" cap="flat" cmpd="sng">
            <a:solidFill>
              <a:schemeClr val="dk2"/>
            </a:solidFill>
            <a:prstDash val="solid"/>
            <a:round/>
            <a:headEnd type="none" w="lg" len="lg"/>
            <a:tailEnd type="triangle" w="lg" len="lg"/>
          </a:ln>
        </p:spPr>
      </p:cxnSp>
      <p:sp>
        <p:nvSpPr>
          <p:cNvPr id="273" name="Shape 273"/>
          <p:cNvSpPr txBox="1"/>
          <p:nvPr/>
        </p:nvSpPr>
        <p:spPr>
          <a:xfrm>
            <a:off x="5938288" y="1228942"/>
            <a:ext cx="2600399" cy="220800"/>
          </a:xfrm>
          <a:prstGeom prst="rect">
            <a:avLst/>
          </a:prstGeom>
          <a:noFill/>
          <a:ln>
            <a:noFill/>
          </a:ln>
        </p:spPr>
        <p:txBody>
          <a:bodyPr lIns="91425" tIns="91425" rIns="91425" bIns="91425" anchor="t" anchorCtr="0">
            <a:noAutofit/>
          </a:bodyPr>
          <a:lstStyle/>
          <a:p>
            <a:pPr lvl="0">
              <a:spcBef>
                <a:spcPts val="0"/>
              </a:spcBef>
              <a:buNone/>
            </a:pPr>
            <a:r>
              <a:rPr lang="en"/>
              <a:t>Forked repository on GitHub</a:t>
            </a:r>
          </a:p>
        </p:txBody>
      </p:sp>
      <p:sp>
        <p:nvSpPr>
          <p:cNvPr id="274" name="Shape 274"/>
          <p:cNvSpPr txBox="1"/>
          <p:nvPr/>
        </p:nvSpPr>
        <p:spPr>
          <a:xfrm>
            <a:off x="188975" y="3544100"/>
            <a:ext cx="7342500" cy="856500"/>
          </a:xfrm>
          <a:prstGeom prst="rect">
            <a:avLst/>
          </a:prstGeom>
          <a:noFill/>
          <a:ln>
            <a:noFill/>
          </a:ln>
        </p:spPr>
        <p:txBody>
          <a:bodyPr lIns="91425" tIns="91425" rIns="91425" bIns="91425" anchor="t" anchorCtr="0">
            <a:noAutofit/>
          </a:bodyPr>
          <a:lstStyle/>
          <a:p>
            <a:pPr lvl="0">
              <a:spcBef>
                <a:spcPts val="0"/>
              </a:spcBef>
              <a:buNone/>
            </a:pPr>
            <a:r>
              <a:rPr lang="en" sz="1800" i="1"/>
              <a:t>Fetch from original;</a:t>
            </a:r>
          </a:p>
          <a:p>
            <a:pPr lvl="0">
              <a:spcBef>
                <a:spcPts val="0"/>
              </a:spcBef>
              <a:buNone/>
            </a:pPr>
            <a:r>
              <a:rPr lang="en" sz="1800" i="1"/>
              <a:t>Merge to local</a:t>
            </a:r>
          </a:p>
        </p:txBody>
      </p:sp>
      <p:sp>
        <p:nvSpPr>
          <p:cNvPr id="275" name="Shape 275"/>
          <p:cNvSpPr txBox="1"/>
          <p:nvPr/>
        </p:nvSpPr>
        <p:spPr>
          <a:xfrm>
            <a:off x="6558575" y="3914675"/>
            <a:ext cx="2370900" cy="645600"/>
          </a:xfrm>
          <a:prstGeom prst="rect">
            <a:avLst/>
          </a:prstGeom>
          <a:noFill/>
          <a:ln>
            <a:noFill/>
          </a:ln>
        </p:spPr>
        <p:txBody>
          <a:bodyPr lIns="91425" tIns="91425" rIns="91425" bIns="91425" anchor="t" anchorCtr="0">
            <a:noAutofit/>
          </a:bodyPr>
          <a:lstStyle/>
          <a:p>
            <a:pPr lvl="0">
              <a:spcBef>
                <a:spcPts val="0"/>
              </a:spcBef>
              <a:buNone/>
            </a:pPr>
            <a:r>
              <a:rPr lang="en" sz="1800" i="1"/>
              <a:t>Push merged branch </a:t>
            </a:r>
          </a:p>
          <a:p>
            <a:pPr lvl="0">
              <a:spcBef>
                <a:spcPts val="0"/>
              </a:spcBef>
              <a:buNone/>
            </a:pPr>
            <a:r>
              <a:rPr lang="en" sz="1800" i="1"/>
              <a:t>up to GitHub forked version</a:t>
            </a:r>
          </a:p>
        </p:txBody>
      </p:sp>
      <p:sp>
        <p:nvSpPr>
          <p:cNvPr id="276" name="Shape 276"/>
          <p:cNvSpPr txBox="1"/>
          <p:nvPr/>
        </p:nvSpPr>
        <p:spPr>
          <a:xfrm>
            <a:off x="3665875" y="3196208"/>
            <a:ext cx="2370900" cy="511199"/>
          </a:xfrm>
          <a:prstGeom prst="rect">
            <a:avLst/>
          </a:prstGeom>
          <a:noFill/>
          <a:ln>
            <a:noFill/>
          </a:ln>
        </p:spPr>
        <p:txBody>
          <a:bodyPr lIns="91425" tIns="91425" rIns="91425" bIns="91425" anchor="t" anchorCtr="0">
            <a:noAutofit/>
          </a:bodyPr>
          <a:lstStyle/>
          <a:p>
            <a:pPr lvl="0">
              <a:spcBef>
                <a:spcPts val="0"/>
              </a:spcBef>
              <a:buNone/>
            </a:pPr>
            <a:r>
              <a:rPr lang="en"/>
              <a:t>Local copy of forked repo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lvl="0" algn="l" rtl="0">
              <a:lnSpc>
                <a:spcPct val="115000"/>
              </a:lnSpc>
              <a:spcBef>
                <a:spcPts val="0"/>
              </a:spcBef>
              <a:buNone/>
            </a:pPr>
            <a:r>
              <a:rPr lang="en">
                <a:solidFill>
                  <a:srgbClr val="000000"/>
                </a:solidFill>
              </a:rPr>
              <a:t>A copy of the repository that lives within your project</a:t>
            </a:r>
          </a:p>
        </p:txBody>
      </p:sp>
      <p:sp>
        <p:nvSpPr>
          <p:cNvPr id="47" name="Shape 4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Branch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282" name="Shape 282"/>
          <p:cNvSpPr txBox="1">
            <a:spLocks noGrp="1"/>
          </p:cNvSpPr>
          <p:nvPr>
            <p:ph type="title" idx="4294967295"/>
          </p:nvPr>
        </p:nvSpPr>
        <p:spPr>
          <a:xfrm>
            <a:off x="0" y="10019"/>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“Remotes”: what is a remote	</a:t>
            </a:r>
          </a:p>
        </p:txBody>
      </p:sp>
      <p:sp>
        <p:nvSpPr>
          <p:cNvPr id="283" name="Shape 283"/>
          <p:cNvSpPr txBox="1"/>
          <p:nvPr/>
        </p:nvSpPr>
        <p:spPr>
          <a:xfrm>
            <a:off x="458850" y="1215800"/>
            <a:ext cx="7612500" cy="856500"/>
          </a:xfrm>
          <a:prstGeom prst="rect">
            <a:avLst/>
          </a:prstGeom>
          <a:noFill/>
          <a:ln>
            <a:noFill/>
          </a:ln>
        </p:spPr>
        <p:txBody>
          <a:bodyPr lIns="91425" tIns="91425" rIns="91425" bIns="91425" anchor="t" anchorCtr="0">
            <a:noAutofit/>
          </a:bodyPr>
          <a:lstStyle/>
          <a:p>
            <a:pPr marL="457200" lvl="0" indent="-406400" rtl="0">
              <a:spcBef>
                <a:spcPts val="0"/>
              </a:spcBef>
              <a:buSzPct val="100000"/>
              <a:buChar char="●"/>
            </a:pPr>
            <a:r>
              <a:rPr lang="en" sz="2800"/>
              <a:t>A remote points to external sites your repository also lives</a:t>
            </a:r>
          </a:p>
          <a:p>
            <a:pPr marL="914400" marR="0" lvl="1" indent="-355600" algn="l" rtl="0">
              <a:lnSpc>
                <a:spcPct val="100000"/>
              </a:lnSpc>
              <a:spcBef>
                <a:spcPts val="0"/>
              </a:spcBef>
              <a:spcAft>
                <a:spcPts val="0"/>
              </a:spcAft>
              <a:buClr>
                <a:srgbClr val="000000"/>
              </a:buClr>
              <a:buSzPct val="100000"/>
              <a:buFont typeface="Arial"/>
              <a:buChar char="○"/>
            </a:pPr>
            <a:r>
              <a:rPr lang="en" sz="2000"/>
              <a:t>Example: origin = </a:t>
            </a:r>
            <a:r>
              <a:rPr lang="en" sz="2000" u="sng">
                <a:solidFill>
                  <a:schemeClr val="hlink"/>
                </a:solidFill>
                <a:hlinkClick r:id="rId3"/>
              </a:rPr>
              <a:t>git@github.com</a:t>
            </a:r>
            <a:r>
              <a:rPr lang="en" sz="2000"/>
              <a:t>:katebron/Moby_dick.git</a:t>
            </a:r>
          </a:p>
          <a:p>
            <a:pPr marR="0" lvl="0" algn="l" rtl="0">
              <a:lnSpc>
                <a:spcPct val="100000"/>
              </a:lnSpc>
              <a:spcBef>
                <a:spcPts val="0"/>
              </a:spcBef>
              <a:spcAft>
                <a:spcPts val="0"/>
              </a:spcAft>
              <a:buNone/>
            </a:pPr>
            <a:endParaRPr sz="2000"/>
          </a:p>
          <a:p>
            <a:pPr marL="1371600" marR="0" lvl="2" indent="-355600" algn="l" rtl="0">
              <a:lnSpc>
                <a:spcPct val="100000"/>
              </a:lnSpc>
              <a:spcBef>
                <a:spcPts val="0"/>
              </a:spcBef>
              <a:spcAft>
                <a:spcPts val="0"/>
              </a:spcAft>
              <a:buSzPct val="100000"/>
              <a:buChar char="■"/>
            </a:pPr>
            <a:r>
              <a:rPr lang="en" sz="2000"/>
              <a:t>If I run “git push origin master”, it pushes my repository changes in my local master branch to </a:t>
            </a:r>
            <a:r>
              <a:rPr lang="en" sz="2000" u="sng">
                <a:solidFill>
                  <a:schemeClr val="hlink"/>
                </a:solidFill>
                <a:hlinkClick r:id="rId3"/>
              </a:rPr>
              <a:t>git@github.com</a:t>
            </a:r>
            <a:r>
              <a:rPr lang="en" sz="2000"/>
              <a:t>:katebron/Moby_dick.git</a:t>
            </a:r>
            <a:br>
              <a:rPr lang="en" sz="2000"/>
            </a:br>
            <a:endParaRPr lang="en" sz="2000"/>
          </a:p>
          <a:p>
            <a:pPr marL="914400" marR="0" lvl="1" indent="-355600" algn="l" rtl="0">
              <a:lnSpc>
                <a:spcPct val="100000"/>
              </a:lnSpc>
              <a:spcBef>
                <a:spcPts val="0"/>
              </a:spcBef>
              <a:spcAft>
                <a:spcPts val="0"/>
              </a:spcAft>
              <a:buSzPct val="100000"/>
              <a:buChar char="○"/>
            </a:pPr>
            <a:r>
              <a:rPr lang="en" sz="2000"/>
              <a:t>Run git remote -v to see a list of remotes in your project and the urls associated with them.</a:t>
            </a:r>
          </a:p>
          <a:p>
            <a:pPr marR="0" lvl="0" algn="l" rtl="0">
              <a:lnSpc>
                <a:spcPct val="100000"/>
              </a:lnSpc>
              <a:spcBef>
                <a:spcPts val="0"/>
              </a:spcBef>
              <a:spcAft>
                <a:spcPts val="0"/>
              </a:spcAft>
              <a:buNone/>
            </a:pPr>
            <a:r>
              <a:rPr lang="en" sz="2000"/>
              <a:t>	</a:t>
            </a:r>
          </a:p>
          <a:p>
            <a:pPr marR="0" lvl="0" algn="l" rtl="0">
              <a:lnSpc>
                <a:spcPct val="100000"/>
              </a:lnSpc>
              <a:spcBef>
                <a:spcPts val="0"/>
              </a:spcBef>
              <a:spcAft>
                <a:spcPts val="0"/>
              </a:spcAft>
              <a:buNone/>
            </a:pPr>
            <a:endParaRPr sz="2000"/>
          </a:p>
          <a:p>
            <a:pPr marL="457200" lvl="0" indent="0" rtl="0">
              <a:spcBef>
                <a:spcPts val="0"/>
              </a:spcBef>
              <a:buNone/>
            </a:pPr>
            <a:endParaRPr sz="2800"/>
          </a:p>
          <a:p>
            <a:pPr marL="457200" lvl="0" indent="0" rtl="0">
              <a:spcBef>
                <a:spcPts val="0"/>
              </a:spcBef>
              <a:buNone/>
            </a:pP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“Remotes”: already in GitHub clones </a:t>
            </a:r>
          </a:p>
        </p:txBody>
      </p:sp>
      <p:sp>
        <p:nvSpPr>
          <p:cNvPr id="289" name="Shape 289"/>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290" name="Shape 290"/>
          <p:cNvSpPr txBox="1"/>
          <p:nvPr/>
        </p:nvSpPr>
        <p:spPr>
          <a:xfrm>
            <a:off x="458850" y="1453175"/>
            <a:ext cx="7342500" cy="856500"/>
          </a:xfrm>
          <a:prstGeom prst="rect">
            <a:avLst/>
          </a:prstGeom>
          <a:noFill/>
          <a:ln>
            <a:noFill/>
          </a:ln>
        </p:spPr>
        <p:txBody>
          <a:bodyPr lIns="91425" tIns="91425" rIns="91425" bIns="91425" anchor="t" anchorCtr="0">
            <a:noAutofit/>
          </a:bodyPr>
          <a:lstStyle/>
          <a:p>
            <a:pPr lvl="0" rtl="0">
              <a:spcBef>
                <a:spcPts val="0"/>
              </a:spcBef>
              <a:buNone/>
            </a:pPr>
            <a:r>
              <a:rPr lang="en" sz="2800"/>
              <a:t>When you clone a repository from GitHub, it will automatically have an “origin” set up for you.</a:t>
            </a:r>
          </a:p>
          <a:p>
            <a:pPr marL="457200" lvl="0" indent="-381000" rtl="0">
              <a:spcBef>
                <a:spcPts val="0"/>
              </a:spcBef>
              <a:buSzPct val="100000"/>
              <a:buChar char="●"/>
            </a:pPr>
            <a:r>
              <a:rPr lang="en" sz="2400"/>
              <a:t>The origin will be the default branch of the project (usually master)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“Remotes”: how to set up</a:t>
            </a:r>
          </a:p>
        </p:txBody>
      </p:sp>
      <p:sp>
        <p:nvSpPr>
          <p:cNvPr id="296" name="Shape 296"/>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297" name="Shape 297"/>
          <p:cNvSpPr txBox="1"/>
          <p:nvPr/>
        </p:nvSpPr>
        <p:spPr>
          <a:xfrm>
            <a:off x="89699" y="888500"/>
            <a:ext cx="8969400" cy="856500"/>
          </a:xfrm>
          <a:prstGeom prst="rect">
            <a:avLst/>
          </a:prstGeom>
          <a:noFill/>
          <a:ln>
            <a:noFill/>
          </a:ln>
        </p:spPr>
        <p:txBody>
          <a:bodyPr lIns="91425" tIns="91425" rIns="91425" bIns="91425" anchor="t" anchorCtr="0">
            <a:noAutofit/>
          </a:bodyPr>
          <a:lstStyle/>
          <a:p>
            <a:pPr marR="0" lvl="0" algn="l" rtl="0">
              <a:lnSpc>
                <a:spcPct val="100000"/>
              </a:lnSpc>
              <a:spcBef>
                <a:spcPts val="0"/>
              </a:spcBef>
              <a:spcAft>
                <a:spcPts val="0"/>
              </a:spcAft>
              <a:buNone/>
            </a:pPr>
            <a:endParaRPr sz="1800"/>
          </a:p>
          <a:p>
            <a:pPr marL="457200" lvl="0" indent="-406400" rtl="0">
              <a:spcBef>
                <a:spcPts val="0"/>
              </a:spcBef>
              <a:buSzPct val="100000"/>
              <a:buChar char="●"/>
            </a:pPr>
            <a:r>
              <a:rPr lang="en" sz="2800"/>
              <a:t>Can add them in your project by using the </a:t>
            </a:r>
            <a:r>
              <a:rPr lang="en" sz="2800" b="1"/>
              <a:t>git remote add </a:t>
            </a:r>
            <a:r>
              <a:rPr lang="en" sz="2800" b="1" i="1"/>
              <a:t>aliasname</a:t>
            </a:r>
            <a:r>
              <a:rPr lang="en" sz="2800"/>
              <a:t> command.</a:t>
            </a:r>
          </a:p>
          <a:p>
            <a:pPr lvl="0" rtl="0">
              <a:spcBef>
                <a:spcPts val="0"/>
              </a:spcBef>
              <a:buNone/>
            </a:pPr>
            <a:endParaRPr sz="2800"/>
          </a:p>
          <a:p>
            <a:pPr marL="914400" lvl="1" indent="-342900" rtl="0">
              <a:spcBef>
                <a:spcPts val="0"/>
              </a:spcBef>
              <a:buSzPct val="100000"/>
              <a:buChar char="○"/>
            </a:pPr>
            <a:r>
              <a:rPr lang="en" sz="1800"/>
              <a:t>Example: </a:t>
            </a:r>
            <a:r>
              <a:rPr lang="en" sz="1800" b="1"/>
              <a:t>git remote add origin </a:t>
            </a:r>
            <a:r>
              <a:rPr lang="en" sz="1800" b="1" u="sng">
                <a:solidFill>
                  <a:schemeClr val="hlink"/>
                </a:solidFill>
                <a:hlinkClick r:id="rId3"/>
              </a:rPr>
              <a:t>git@github.com</a:t>
            </a:r>
            <a:r>
              <a:rPr lang="en" sz="1800" b="1">
                <a:solidFill>
                  <a:schemeClr val="dk1"/>
                </a:solidFill>
              </a:rPr>
              <a:t>:katebron/Moby_dick.git</a:t>
            </a:r>
            <a:r>
              <a:rPr lang="en" sz="1800">
                <a:solidFill>
                  <a:schemeClr val="dk1"/>
                </a:solidFill>
              </a:rPr>
              <a:t/>
            </a:r>
            <a:br>
              <a:rPr lang="en" sz="1800">
                <a:solidFill>
                  <a:schemeClr val="dk1"/>
                </a:solidFill>
              </a:rPr>
            </a:br>
            <a:endParaRPr lang="en" sz="1800">
              <a:solidFill>
                <a:schemeClr val="dk1"/>
              </a:solidFill>
            </a:endParaRPr>
          </a:p>
          <a:p>
            <a:pPr marL="914400" lvl="1" indent="-342900" rtl="0">
              <a:spcBef>
                <a:spcPts val="0"/>
              </a:spcBef>
              <a:buSzPct val="100000"/>
              <a:buChar char="○"/>
            </a:pPr>
            <a:r>
              <a:rPr lang="en" sz="1800"/>
              <a:t>Example: </a:t>
            </a:r>
            <a:r>
              <a:rPr lang="en" sz="1800" b="1"/>
              <a:t>git remote add upstream git@github.com:devfreebooks/devfreebooks.github.io.git</a:t>
            </a:r>
            <a:r>
              <a:rPr lang="en" sz="1800"/>
              <a:t/>
            </a:r>
            <a:br>
              <a:rPr lang="en" sz="1800"/>
            </a:br>
            <a:endParaRPr lang="en" sz="1800"/>
          </a:p>
          <a:p>
            <a:pPr marL="914400" lvl="1" indent="-342900" rtl="0">
              <a:spcBef>
                <a:spcPts val="0"/>
              </a:spcBef>
              <a:buSzPct val="100000"/>
              <a:buChar char="○"/>
            </a:pPr>
            <a:r>
              <a:rPr lang="en" sz="1800"/>
              <a:t>Example: </a:t>
            </a:r>
            <a:r>
              <a:rPr lang="en" sz="1800" b="1"/>
              <a:t>Git remote add bitbucketcopy somebitbucketaddress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Working in teams	</a:t>
            </a:r>
          </a:p>
        </p:txBody>
      </p:sp>
      <p:sp>
        <p:nvSpPr>
          <p:cNvPr id="303" name="Shape 303"/>
          <p:cNvSpPr txBox="1"/>
          <p:nvPr/>
        </p:nvSpPr>
        <p:spPr>
          <a:xfrm>
            <a:off x="6511375" y="1835429"/>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304" name="Shape 304"/>
          <p:cNvSpPr/>
          <p:nvPr/>
        </p:nvSpPr>
        <p:spPr>
          <a:xfrm>
            <a:off x="599150" y="1472925"/>
            <a:ext cx="1085100" cy="734700"/>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Person</a:t>
            </a:r>
          </a:p>
          <a:p>
            <a:pPr lvl="0" algn="ctr">
              <a:spcBef>
                <a:spcPts val="0"/>
              </a:spcBef>
              <a:buNone/>
            </a:pPr>
            <a:r>
              <a:rPr lang="en"/>
              <a:t> A</a:t>
            </a:r>
          </a:p>
        </p:txBody>
      </p:sp>
      <p:sp>
        <p:nvSpPr>
          <p:cNvPr id="305" name="Shape 305"/>
          <p:cNvSpPr/>
          <p:nvPr/>
        </p:nvSpPr>
        <p:spPr>
          <a:xfrm>
            <a:off x="1780225" y="3792400"/>
            <a:ext cx="1085100" cy="734700"/>
          </a:xfrm>
          <a:prstGeom prst="rect">
            <a:avLst/>
          </a:prstGeom>
          <a:solidFill>
            <a:srgbClr val="F6B26B"/>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Person</a:t>
            </a:r>
          </a:p>
          <a:p>
            <a:pPr lvl="0" algn="ctr" rtl="0">
              <a:spcBef>
                <a:spcPts val="0"/>
              </a:spcBef>
              <a:buNone/>
            </a:pPr>
            <a:r>
              <a:rPr lang="en"/>
              <a:t>B</a:t>
            </a:r>
          </a:p>
        </p:txBody>
      </p:sp>
      <p:sp>
        <p:nvSpPr>
          <p:cNvPr id="306" name="Shape 306"/>
          <p:cNvSpPr/>
          <p:nvPr/>
        </p:nvSpPr>
        <p:spPr>
          <a:xfrm>
            <a:off x="6737600" y="1472929"/>
            <a:ext cx="1085100" cy="734700"/>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Person C</a:t>
            </a:r>
          </a:p>
        </p:txBody>
      </p:sp>
      <p:sp>
        <p:nvSpPr>
          <p:cNvPr id="307" name="Shape 307"/>
          <p:cNvSpPr/>
          <p:nvPr/>
        </p:nvSpPr>
        <p:spPr>
          <a:xfrm>
            <a:off x="3459112" y="1828650"/>
            <a:ext cx="1503600" cy="1486200"/>
          </a:xfrm>
          <a:prstGeom prst="ellipse">
            <a:avLst/>
          </a:prstGeom>
          <a:solidFill>
            <a:schemeClr val="lt2"/>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GITHUB</a:t>
            </a:r>
          </a:p>
          <a:p>
            <a:pPr lvl="0" algn="ctr">
              <a:spcBef>
                <a:spcPts val="0"/>
              </a:spcBef>
              <a:buNone/>
            </a:pPr>
            <a:endParaRPr/>
          </a:p>
        </p:txBody>
      </p:sp>
      <p:cxnSp>
        <p:nvCxnSpPr>
          <p:cNvPr id="308" name="Shape 308"/>
          <p:cNvCxnSpPr/>
          <p:nvPr/>
        </p:nvCxnSpPr>
        <p:spPr>
          <a:xfrm rot="10800000" flipH="1">
            <a:off x="5078550" y="1828654"/>
            <a:ext cx="1317000" cy="177600"/>
          </a:xfrm>
          <a:prstGeom prst="straightConnector1">
            <a:avLst/>
          </a:prstGeom>
          <a:noFill/>
          <a:ln w="38100" cap="flat" cmpd="sng">
            <a:solidFill>
              <a:schemeClr val="dk2"/>
            </a:solidFill>
            <a:prstDash val="solid"/>
            <a:round/>
            <a:headEnd type="none" w="lg" len="lg"/>
            <a:tailEnd type="triangle" w="lg" len="lg"/>
          </a:ln>
        </p:spPr>
      </p:cxnSp>
      <p:cxnSp>
        <p:nvCxnSpPr>
          <p:cNvPr id="309" name="Shape 309"/>
          <p:cNvCxnSpPr/>
          <p:nvPr/>
        </p:nvCxnSpPr>
        <p:spPr>
          <a:xfrm flipH="1">
            <a:off x="2390600" y="2933550"/>
            <a:ext cx="989400" cy="681600"/>
          </a:xfrm>
          <a:prstGeom prst="straightConnector1">
            <a:avLst/>
          </a:prstGeom>
          <a:noFill/>
          <a:ln w="38100" cap="flat" cmpd="sng">
            <a:solidFill>
              <a:schemeClr val="dk2"/>
            </a:solidFill>
            <a:prstDash val="solid"/>
            <a:round/>
            <a:headEnd type="none" w="lg" len="lg"/>
            <a:tailEnd type="triangle" w="lg" len="lg"/>
          </a:ln>
        </p:spPr>
      </p:cxnSp>
      <p:cxnSp>
        <p:nvCxnSpPr>
          <p:cNvPr id="310" name="Shape 310"/>
          <p:cNvCxnSpPr/>
          <p:nvPr/>
        </p:nvCxnSpPr>
        <p:spPr>
          <a:xfrm rot="10800000" flipH="1">
            <a:off x="3086100" y="3515650"/>
            <a:ext cx="746100" cy="712200"/>
          </a:xfrm>
          <a:prstGeom prst="straightConnector1">
            <a:avLst/>
          </a:prstGeom>
          <a:noFill/>
          <a:ln w="38100" cap="flat" cmpd="sng">
            <a:solidFill>
              <a:schemeClr val="accent2"/>
            </a:solidFill>
            <a:prstDash val="solid"/>
            <a:round/>
            <a:headEnd type="none" w="lg" len="lg"/>
            <a:tailEnd type="triangle" w="lg" len="lg"/>
          </a:ln>
        </p:spPr>
      </p:cxnSp>
      <p:cxnSp>
        <p:nvCxnSpPr>
          <p:cNvPr id="311" name="Shape 311"/>
          <p:cNvCxnSpPr/>
          <p:nvPr/>
        </p:nvCxnSpPr>
        <p:spPr>
          <a:xfrm rot="10800000">
            <a:off x="1983725" y="1588100"/>
            <a:ext cx="1475400" cy="347100"/>
          </a:xfrm>
          <a:prstGeom prst="straightConnector1">
            <a:avLst/>
          </a:prstGeom>
          <a:noFill/>
          <a:ln w="38100" cap="flat" cmpd="sng">
            <a:solidFill>
              <a:schemeClr val="dk2"/>
            </a:solidFill>
            <a:prstDash val="solid"/>
            <a:round/>
            <a:headEnd type="none" w="lg" len="lg"/>
            <a:tailEnd type="triangle" w="lg" len="lg"/>
          </a:ln>
        </p:spPr>
      </p:cxnSp>
      <p:cxnSp>
        <p:nvCxnSpPr>
          <p:cNvPr id="312" name="Shape 312"/>
          <p:cNvCxnSpPr/>
          <p:nvPr/>
        </p:nvCxnSpPr>
        <p:spPr>
          <a:xfrm>
            <a:off x="1848087" y="1935187"/>
            <a:ext cx="1582500" cy="316500"/>
          </a:xfrm>
          <a:prstGeom prst="straightConnector1">
            <a:avLst/>
          </a:prstGeom>
          <a:noFill/>
          <a:ln w="38100" cap="flat" cmpd="sng">
            <a:solidFill>
              <a:srgbClr val="93C47D"/>
            </a:solidFill>
            <a:prstDash val="solid"/>
            <a:round/>
            <a:headEnd type="none" w="lg" len="lg"/>
            <a:tailEnd type="triangle" w="lg" len="lg"/>
          </a:ln>
        </p:spPr>
      </p:cxnSp>
      <p:cxnSp>
        <p:nvCxnSpPr>
          <p:cNvPr id="313" name="Shape 313"/>
          <p:cNvCxnSpPr/>
          <p:nvPr/>
        </p:nvCxnSpPr>
        <p:spPr>
          <a:xfrm flipH="1">
            <a:off x="5202975" y="2272175"/>
            <a:ext cx="1138800" cy="83700"/>
          </a:xfrm>
          <a:prstGeom prst="straightConnector1">
            <a:avLst/>
          </a:prstGeom>
          <a:noFill/>
          <a:ln w="38100" cap="flat" cmpd="sng">
            <a:solidFill>
              <a:srgbClr val="4A86E8"/>
            </a:solidFill>
            <a:prstDash val="solid"/>
            <a:round/>
            <a:headEnd type="none" w="lg" len="lg"/>
            <a:tailEnd type="triangle" w="lg" len="lg"/>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Working in teams	</a:t>
            </a:r>
          </a:p>
        </p:txBody>
      </p:sp>
      <p:sp>
        <p:nvSpPr>
          <p:cNvPr id="319" name="Shape 319"/>
          <p:cNvSpPr txBox="1"/>
          <p:nvPr/>
        </p:nvSpPr>
        <p:spPr>
          <a:xfrm>
            <a:off x="3470492" y="1835429"/>
            <a:ext cx="2178300" cy="801000"/>
          </a:xfrm>
          <a:prstGeom prst="rect">
            <a:avLst/>
          </a:prstGeom>
          <a:noFill/>
          <a:ln>
            <a:noFill/>
          </a:ln>
        </p:spPr>
        <p:txBody>
          <a:bodyPr lIns="91425" tIns="91425" rIns="91425" bIns="91425" anchor="t" anchorCtr="0">
            <a:noAutofit/>
          </a:bodyPr>
          <a:lstStyle/>
          <a:p>
            <a:pPr lvl="0" rtl="0">
              <a:spcBef>
                <a:spcPts val="0"/>
              </a:spcBef>
              <a:buNone/>
            </a:pPr>
            <a:endParaRPr sz="2400" i="1"/>
          </a:p>
        </p:txBody>
      </p:sp>
      <p:sp>
        <p:nvSpPr>
          <p:cNvPr id="320" name="Shape 320"/>
          <p:cNvSpPr/>
          <p:nvPr/>
        </p:nvSpPr>
        <p:spPr>
          <a:xfrm>
            <a:off x="5301750" y="1917476"/>
            <a:ext cx="1085100" cy="1758600"/>
          </a:xfrm>
          <a:prstGeom prst="rect">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Person C</a:t>
            </a:r>
          </a:p>
        </p:txBody>
      </p:sp>
      <p:sp>
        <p:nvSpPr>
          <p:cNvPr id="321" name="Shape 321"/>
          <p:cNvSpPr/>
          <p:nvPr/>
        </p:nvSpPr>
        <p:spPr>
          <a:xfrm>
            <a:off x="418230" y="1828650"/>
            <a:ext cx="1503600" cy="1486200"/>
          </a:xfrm>
          <a:prstGeom prst="ellipse">
            <a:avLst/>
          </a:prstGeom>
          <a:solidFill>
            <a:schemeClr val="lt2"/>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GITHUB</a:t>
            </a:r>
          </a:p>
        </p:txBody>
      </p:sp>
      <p:cxnSp>
        <p:nvCxnSpPr>
          <p:cNvPr id="322" name="Shape 322"/>
          <p:cNvCxnSpPr/>
          <p:nvPr/>
        </p:nvCxnSpPr>
        <p:spPr>
          <a:xfrm rot="10800000" flipH="1">
            <a:off x="2317400" y="1718325"/>
            <a:ext cx="3492900" cy="915600"/>
          </a:xfrm>
          <a:prstGeom prst="straightConnector1">
            <a:avLst/>
          </a:prstGeom>
          <a:noFill/>
          <a:ln w="38100" cap="flat" cmpd="sng">
            <a:solidFill>
              <a:schemeClr val="dk2"/>
            </a:solidFill>
            <a:prstDash val="solid"/>
            <a:round/>
            <a:headEnd type="none" w="lg" len="lg"/>
            <a:tailEnd type="triangle" w="lg" len="lg"/>
          </a:ln>
        </p:spPr>
      </p:cxnSp>
      <p:cxnSp>
        <p:nvCxnSpPr>
          <p:cNvPr id="323" name="Shape 323"/>
          <p:cNvCxnSpPr/>
          <p:nvPr/>
        </p:nvCxnSpPr>
        <p:spPr>
          <a:xfrm rot="10800000">
            <a:off x="2306275" y="3074750"/>
            <a:ext cx="3560700" cy="893100"/>
          </a:xfrm>
          <a:prstGeom prst="straightConnector1">
            <a:avLst/>
          </a:prstGeom>
          <a:noFill/>
          <a:ln w="38100" cap="flat" cmpd="sng">
            <a:solidFill>
              <a:srgbClr val="4A86E8"/>
            </a:solidFill>
            <a:prstDash val="solid"/>
            <a:round/>
            <a:headEnd type="none" w="lg" len="lg"/>
            <a:tailEnd type="triangle" w="lg" len="lg"/>
          </a:ln>
        </p:spPr>
      </p:cxnSp>
      <p:sp>
        <p:nvSpPr>
          <p:cNvPr id="324" name="Shape 324"/>
          <p:cNvSpPr txBox="1"/>
          <p:nvPr/>
        </p:nvSpPr>
        <p:spPr>
          <a:xfrm rot="1165">
            <a:off x="2074349" y="1193482"/>
            <a:ext cx="2656800" cy="818400"/>
          </a:xfrm>
          <a:prstGeom prst="rect">
            <a:avLst/>
          </a:prstGeom>
          <a:noFill/>
          <a:ln>
            <a:noFill/>
          </a:ln>
        </p:spPr>
        <p:txBody>
          <a:bodyPr lIns="91425" tIns="91425" rIns="91425" bIns="91425" anchor="t" anchorCtr="0">
            <a:noAutofit/>
          </a:bodyPr>
          <a:lstStyle/>
          <a:p>
            <a:pPr lvl="0">
              <a:spcBef>
                <a:spcPts val="0"/>
              </a:spcBef>
              <a:buNone/>
            </a:pPr>
            <a:r>
              <a:rPr lang="en"/>
              <a:t>Fetches from project on GitHub, where other team members have updated code.</a:t>
            </a:r>
          </a:p>
          <a:p>
            <a:pPr lvl="0">
              <a:spcBef>
                <a:spcPts val="0"/>
              </a:spcBef>
              <a:buNone/>
            </a:pPr>
            <a:endParaRPr/>
          </a:p>
        </p:txBody>
      </p:sp>
      <p:sp>
        <p:nvSpPr>
          <p:cNvPr id="325" name="Shape 325"/>
          <p:cNvSpPr txBox="1"/>
          <p:nvPr/>
        </p:nvSpPr>
        <p:spPr>
          <a:xfrm rot="-847932">
            <a:off x="2587155" y="3529817"/>
            <a:ext cx="2650311" cy="854793"/>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326" name="Shape 326"/>
          <p:cNvSpPr txBox="1"/>
          <p:nvPr/>
        </p:nvSpPr>
        <p:spPr>
          <a:xfrm>
            <a:off x="6722538" y="1417000"/>
            <a:ext cx="2178300" cy="1146000"/>
          </a:xfrm>
          <a:prstGeom prst="rect">
            <a:avLst/>
          </a:prstGeom>
          <a:noFill/>
          <a:ln>
            <a:noFill/>
          </a:ln>
        </p:spPr>
        <p:txBody>
          <a:bodyPr lIns="91425" tIns="91425" rIns="91425" bIns="91425" anchor="t" anchorCtr="0">
            <a:noAutofit/>
          </a:bodyPr>
          <a:lstStyle/>
          <a:p>
            <a:pPr lvl="0">
              <a:spcBef>
                <a:spcPts val="0"/>
              </a:spcBef>
              <a:buNone/>
            </a:pPr>
            <a:r>
              <a:rPr lang="en"/>
              <a:t>Merges in changes other collaborators have made with the local development she has been doing. Uses development branches on local to do this.</a:t>
            </a:r>
          </a:p>
        </p:txBody>
      </p:sp>
      <p:sp>
        <p:nvSpPr>
          <p:cNvPr id="327" name="Shape 327"/>
          <p:cNvSpPr txBox="1"/>
          <p:nvPr/>
        </p:nvSpPr>
        <p:spPr>
          <a:xfrm>
            <a:off x="6688625" y="3676125"/>
            <a:ext cx="2178300" cy="1146000"/>
          </a:xfrm>
          <a:prstGeom prst="rect">
            <a:avLst/>
          </a:prstGeom>
          <a:noFill/>
          <a:ln>
            <a:noFill/>
          </a:ln>
        </p:spPr>
        <p:txBody>
          <a:bodyPr lIns="91425" tIns="91425" rIns="91425" bIns="91425" anchor="t" anchorCtr="0">
            <a:noAutofit/>
          </a:bodyPr>
          <a:lstStyle/>
          <a:p>
            <a:pPr lvl="0" rtl="0">
              <a:spcBef>
                <a:spcPts val="0"/>
              </a:spcBef>
              <a:buNone/>
            </a:pPr>
            <a:r>
              <a:rPr lang="en"/>
              <a:t>Pushes the project back to GitHub.</a:t>
            </a:r>
          </a:p>
        </p:txBody>
      </p:sp>
      <p:sp>
        <p:nvSpPr>
          <p:cNvPr id="328" name="Shape 328"/>
          <p:cNvSpPr txBox="1"/>
          <p:nvPr/>
        </p:nvSpPr>
        <p:spPr>
          <a:xfrm>
            <a:off x="1684350" y="1193025"/>
            <a:ext cx="390000" cy="513900"/>
          </a:xfrm>
          <a:prstGeom prst="rect">
            <a:avLst/>
          </a:prstGeom>
          <a:noFill/>
          <a:ln>
            <a:noFill/>
          </a:ln>
        </p:spPr>
        <p:txBody>
          <a:bodyPr lIns="91425" tIns="91425" rIns="91425" bIns="91425" anchor="t" anchorCtr="0">
            <a:noAutofit/>
          </a:bodyPr>
          <a:lstStyle/>
          <a:p>
            <a:pPr lvl="0">
              <a:spcBef>
                <a:spcPts val="0"/>
              </a:spcBef>
              <a:buClr>
                <a:schemeClr val="dk1"/>
              </a:buClr>
              <a:buSzPct val="30555"/>
              <a:buFont typeface="Arial"/>
              <a:buNone/>
            </a:pPr>
            <a:r>
              <a:rPr lang="en" sz="3600">
                <a:solidFill>
                  <a:schemeClr val="dk1"/>
                </a:solidFill>
              </a:rPr>
              <a:t>1</a:t>
            </a:r>
          </a:p>
        </p:txBody>
      </p:sp>
      <p:sp>
        <p:nvSpPr>
          <p:cNvPr id="329" name="Shape 329"/>
          <p:cNvSpPr txBox="1"/>
          <p:nvPr/>
        </p:nvSpPr>
        <p:spPr>
          <a:xfrm>
            <a:off x="7347850" y="2916525"/>
            <a:ext cx="6511200" cy="7596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330" name="Shape 330"/>
          <p:cNvSpPr txBox="1"/>
          <p:nvPr/>
        </p:nvSpPr>
        <p:spPr>
          <a:xfrm>
            <a:off x="6364375" y="1311350"/>
            <a:ext cx="565200" cy="395700"/>
          </a:xfrm>
          <a:prstGeom prst="rect">
            <a:avLst/>
          </a:prstGeom>
          <a:noFill/>
          <a:ln>
            <a:noFill/>
          </a:ln>
        </p:spPr>
        <p:txBody>
          <a:bodyPr lIns="91425" tIns="91425" rIns="91425" bIns="91425" anchor="t" anchorCtr="0">
            <a:noAutofit/>
          </a:bodyPr>
          <a:lstStyle/>
          <a:p>
            <a:pPr lvl="0">
              <a:spcBef>
                <a:spcPts val="0"/>
              </a:spcBef>
              <a:buNone/>
            </a:pPr>
            <a:r>
              <a:rPr lang="en" sz="3600">
                <a:solidFill>
                  <a:schemeClr val="dk1"/>
                </a:solidFill>
              </a:rPr>
              <a:t>2</a:t>
            </a:r>
          </a:p>
        </p:txBody>
      </p:sp>
      <p:sp>
        <p:nvSpPr>
          <p:cNvPr id="331" name="Shape 331"/>
          <p:cNvSpPr txBox="1"/>
          <p:nvPr/>
        </p:nvSpPr>
        <p:spPr>
          <a:xfrm>
            <a:off x="6347000" y="3619614"/>
            <a:ext cx="155400" cy="395700"/>
          </a:xfrm>
          <a:prstGeom prst="rect">
            <a:avLst/>
          </a:prstGeom>
          <a:noFill/>
          <a:ln>
            <a:noFill/>
          </a:ln>
        </p:spPr>
        <p:txBody>
          <a:bodyPr lIns="91425" tIns="91425" rIns="91425" bIns="91425" anchor="t" anchorCtr="0">
            <a:noAutofit/>
          </a:bodyPr>
          <a:lstStyle/>
          <a:p>
            <a:pPr lvl="0">
              <a:spcBef>
                <a:spcPts val="0"/>
              </a:spcBef>
              <a:buNone/>
            </a:pPr>
            <a:r>
              <a:rPr lang="en" sz="3600"/>
              <a:t>3</a:t>
            </a:r>
          </a:p>
        </p:txBody>
      </p:sp>
      <p:sp>
        <p:nvSpPr>
          <p:cNvPr id="332" name="Shape 332"/>
          <p:cNvSpPr txBox="1"/>
          <p:nvPr/>
        </p:nvSpPr>
        <p:spPr>
          <a:xfrm>
            <a:off x="576674" y="3749400"/>
            <a:ext cx="2778899" cy="1146000"/>
          </a:xfrm>
          <a:prstGeom prst="rect">
            <a:avLst/>
          </a:prstGeom>
          <a:noFill/>
          <a:ln>
            <a:noFill/>
          </a:ln>
        </p:spPr>
        <p:txBody>
          <a:bodyPr lIns="91425" tIns="91425" rIns="91425" bIns="91425" anchor="t" anchorCtr="0">
            <a:noAutofit/>
          </a:bodyPr>
          <a:lstStyle/>
          <a:p>
            <a:pPr lvl="0" rtl="0">
              <a:spcBef>
                <a:spcPts val="0"/>
              </a:spcBef>
              <a:buNone/>
            </a:pPr>
            <a:r>
              <a:rPr lang="en"/>
              <a:t>The repository in GitHub now reflects Person C’s new commits. Other team members will pull down Person C’s work to keep their project up to date.</a:t>
            </a:r>
          </a:p>
        </p:txBody>
      </p:sp>
      <p:sp>
        <p:nvSpPr>
          <p:cNvPr id="333" name="Shape 333"/>
          <p:cNvSpPr txBox="1"/>
          <p:nvPr/>
        </p:nvSpPr>
        <p:spPr>
          <a:xfrm>
            <a:off x="235039" y="3692878"/>
            <a:ext cx="155400" cy="395700"/>
          </a:xfrm>
          <a:prstGeom prst="rect">
            <a:avLst/>
          </a:prstGeom>
          <a:noFill/>
          <a:ln>
            <a:noFill/>
          </a:ln>
        </p:spPr>
        <p:txBody>
          <a:bodyPr lIns="91425" tIns="91425" rIns="91425" bIns="91425" anchor="t" anchorCtr="0">
            <a:noAutofit/>
          </a:bodyPr>
          <a:lstStyle/>
          <a:p>
            <a:pPr lvl="0" rtl="0">
              <a:spcBef>
                <a:spcPts val="0"/>
              </a:spcBef>
              <a:buNone/>
            </a:pPr>
            <a:r>
              <a:rPr lang="en" sz="3600"/>
              <a:t>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branching model </a:t>
            </a:r>
          </a:p>
        </p:txBody>
      </p:sp>
      <p:sp>
        <p:nvSpPr>
          <p:cNvPr id="339" name="Shape 339"/>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340" name="Shape 340"/>
          <p:cNvSpPr txBox="1"/>
          <p:nvPr/>
        </p:nvSpPr>
        <p:spPr>
          <a:xfrm>
            <a:off x="458850" y="1453175"/>
            <a:ext cx="7342500" cy="856500"/>
          </a:xfrm>
          <a:prstGeom prst="rect">
            <a:avLst/>
          </a:prstGeom>
          <a:noFill/>
          <a:ln>
            <a:noFill/>
          </a:ln>
        </p:spPr>
        <p:txBody>
          <a:bodyPr lIns="91425" tIns="91425" rIns="91425" bIns="91425" anchor="t" anchorCtr="0">
            <a:noAutofit/>
          </a:bodyPr>
          <a:lstStyle/>
          <a:p>
            <a:pPr marR="0" lvl="0" algn="l" rtl="0">
              <a:lnSpc>
                <a:spcPct val="100000"/>
              </a:lnSpc>
              <a:spcBef>
                <a:spcPts val="0"/>
              </a:spcBef>
              <a:spcAft>
                <a:spcPts val="0"/>
              </a:spcAft>
              <a:buNone/>
            </a:pPr>
            <a:endParaRPr sz="2400"/>
          </a:p>
        </p:txBody>
      </p:sp>
      <p:pic>
        <p:nvPicPr>
          <p:cNvPr id="341" name="Shape 341"/>
          <p:cNvPicPr preferRelativeResize="0"/>
          <p:nvPr/>
        </p:nvPicPr>
        <p:blipFill rotWithShape="1">
          <a:blip r:embed="rId3">
            <a:alphaModFix/>
          </a:blip>
          <a:srcRect b="35254"/>
          <a:stretch/>
        </p:blipFill>
        <p:spPr>
          <a:xfrm>
            <a:off x="458850" y="1131312"/>
            <a:ext cx="4205225" cy="3608226"/>
          </a:xfrm>
          <a:prstGeom prst="rect">
            <a:avLst/>
          </a:prstGeom>
          <a:noFill/>
          <a:ln>
            <a:noFill/>
          </a:ln>
        </p:spPr>
      </p:pic>
      <p:sp>
        <p:nvSpPr>
          <p:cNvPr id="342" name="Shape 342"/>
          <p:cNvSpPr txBox="1"/>
          <p:nvPr/>
        </p:nvSpPr>
        <p:spPr>
          <a:xfrm>
            <a:off x="5203998" y="1596900"/>
            <a:ext cx="2991599" cy="759600"/>
          </a:xfrm>
          <a:prstGeom prst="rect">
            <a:avLst/>
          </a:prstGeom>
          <a:noFill/>
          <a:ln>
            <a:noFill/>
          </a:ln>
        </p:spPr>
        <p:txBody>
          <a:bodyPr lIns="91425" tIns="91425" rIns="91425" bIns="91425" anchor="t" anchorCtr="0">
            <a:noAutofit/>
          </a:bodyPr>
          <a:lstStyle/>
          <a:p>
            <a:pPr marL="457200" lvl="0" indent="-355600">
              <a:spcBef>
                <a:spcPts val="0"/>
              </a:spcBef>
              <a:buSzPct val="100000"/>
              <a:buChar char="●"/>
            </a:pPr>
            <a:r>
              <a:rPr lang="en" sz="2000"/>
              <a:t>From “</a:t>
            </a:r>
            <a:r>
              <a:rPr lang="en" sz="2000" u="sng">
                <a:solidFill>
                  <a:schemeClr val="hlink"/>
                </a:solidFill>
                <a:hlinkClick r:id="rId4"/>
              </a:rPr>
              <a:t>A successful Git branching model</a:t>
            </a:r>
            <a:r>
              <a:rPr lang="en" sz="2000"/>
              <a:t>”, by Vincent Driessen</a:t>
            </a:r>
          </a:p>
          <a:p>
            <a:pPr lvl="0">
              <a:spcBef>
                <a:spcPts val="0"/>
              </a:spcBef>
              <a:buNone/>
            </a:pPr>
            <a:endParaRPr sz="2000"/>
          </a:p>
          <a:p>
            <a:pPr marL="457200" lvl="0" indent="-355600">
              <a:spcBef>
                <a:spcPts val="0"/>
              </a:spcBef>
              <a:buSzPct val="100000"/>
              <a:buChar char="●"/>
            </a:pPr>
            <a:r>
              <a:rPr lang="en" sz="2000"/>
              <a:t>Basis of </a:t>
            </a:r>
            <a:r>
              <a:rPr lang="en" sz="2000" u="sng">
                <a:solidFill>
                  <a:schemeClr val="hlink"/>
                </a:solidFill>
                <a:hlinkClick r:id="rId5"/>
              </a:rPr>
              <a:t>Git-flow</a:t>
            </a:r>
            <a:r>
              <a:rPr lang="en" sz="2000"/>
              <a:t> rules and techniques for collaborating.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Checkout as a quick file change	</a:t>
            </a:r>
          </a:p>
        </p:txBody>
      </p:sp>
      <p:sp>
        <p:nvSpPr>
          <p:cNvPr id="348" name="Shape 348"/>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349" name="Shape 349"/>
          <p:cNvSpPr txBox="1"/>
          <p:nvPr/>
        </p:nvSpPr>
        <p:spPr>
          <a:xfrm>
            <a:off x="458850" y="1453175"/>
            <a:ext cx="7342500" cy="856500"/>
          </a:xfrm>
          <a:prstGeom prst="rect">
            <a:avLst/>
          </a:prstGeom>
          <a:noFill/>
          <a:ln>
            <a:noFill/>
          </a:ln>
        </p:spPr>
        <p:txBody>
          <a:bodyPr lIns="91425" tIns="91425" rIns="91425" bIns="91425" anchor="t" anchorCtr="0">
            <a:noAutofit/>
          </a:bodyPr>
          <a:lstStyle/>
          <a:p>
            <a:pPr marL="457200" lvl="0" indent="-406400" rtl="0">
              <a:spcBef>
                <a:spcPts val="0"/>
              </a:spcBef>
              <a:buSzPct val="100000"/>
              <a:buChar char="●"/>
            </a:pPr>
            <a:r>
              <a:rPr lang="en" sz="2800"/>
              <a:t>You can check out a file</a:t>
            </a:r>
          </a:p>
          <a:p>
            <a:pPr marL="457200" lvl="0" indent="-406400" rtl="0">
              <a:spcBef>
                <a:spcPts val="0"/>
              </a:spcBef>
              <a:buSzPct val="100000"/>
              <a:buChar char="●"/>
            </a:pPr>
            <a:r>
              <a:rPr lang="en" sz="2800"/>
              <a:t>Can check it out from a branch or another commit. </a:t>
            </a:r>
          </a:p>
          <a:p>
            <a:pPr marL="1371600" lvl="1" indent="-381000" rtl="0">
              <a:spcBef>
                <a:spcPts val="0"/>
              </a:spcBef>
              <a:buSzPct val="100000"/>
              <a:buChar char="○"/>
            </a:pPr>
            <a:r>
              <a:rPr lang="en" sz="2400"/>
              <a:t>Git checkout HEAD name_of_file</a:t>
            </a:r>
          </a:p>
          <a:p>
            <a:pPr marL="1371600" lvl="1" indent="-381000" rtl="0">
              <a:spcBef>
                <a:spcPts val="0"/>
              </a:spcBef>
              <a:buSzPct val="100000"/>
              <a:buChar char="○"/>
            </a:pPr>
            <a:r>
              <a:rPr lang="en" sz="2400"/>
              <a:t>Git checkout branchname name_of_file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382650" y="1218775"/>
            <a:ext cx="8229600" cy="3725700"/>
          </a:xfrm>
          <a:prstGeom prst="rect">
            <a:avLst/>
          </a:prstGeom>
        </p:spPr>
        <p:txBody>
          <a:bodyPr lIns="91425" tIns="91425" rIns="91425" bIns="91425" anchor="t" anchorCtr="0">
            <a:noAutofit/>
          </a:bodyPr>
          <a:lstStyle/>
          <a:p>
            <a:pPr lvl="0" rtl="0">
              <a:lnSpc>
                <a:spcPct val="115000"/>
              </a:lnSpc>
              <a:spcBef>
                <a:spcPts val="0"/>
              </a:spcBef>
              <a:buNone/>
            </a:pPr>
            <a:r>
              <a:rPr lang="en" sz="2400" b="1"/>
              <a:t>A file, not a command</a:t>
            </a:r>
          </a:p>
          <a:p>
            <a:pPr lvl="0" rtl="0">
              <a:lnSpc>
                <a:spcPct val="115000"/>
              </a:lnSpc>
              <a:spcBef>
                <a:spcPts val="0"/>
              </a:spcBef>
              <a:buNone/>
            </a:pPr>
            <a:endParaRPr sz="2400" b="1"/>
          </a:p>
          <a:p>
            <a:pPr lvl="0" rtl="0">
              <a:lnSpc>
                <a:spcPct val="115000"/>
              </a:lnSpc>
              <a:spcBef>
                <a:spcPts val="0"/>
              </a:spcBef>
              <a:buNone/>
            </a:pPr>
            <a:r>
              <a:rPr lang="en" sz="2400" b="1"/>
              <a:t>Git Ignore files you don’t want to track</a:t>
            </a:r>
          </a:p>
          <a:p>
            <a:pPr marL="457200" lvl="0" indent="-381000" rtl="0">
              <a:lnSpc>
                <a:spcPct val="115000"/>
              </a:lnSpc>
              <a:spcBef>
                <a:spcPts val="0"/>
              </a:spcBef>
              <a:buSzPct val="100000"/>
              <a:buChar char="-"/>
            </a:pPr>
            <a:r>
              <a:rPr lang="en" sz="2400"/>
              <a:t>privacy: user information, confidential information, including config files</a:t>
            </a:r>
          </a:p>
          <a:p>
            <a:pPr marL="457200" lvl="0" indent="-381000" rtl="0">
              <a:lnSpc>
                <a:spcPct val="115000"/>
              </a:lnSpc>
              <a:spcBef>
                <a:spcPts val="0"/>
              </a:spcBef>
              <a:buSzPct val="100000"/>
              <a:buChar char="-"/>
            </a:pPr>
            <a:r>
              <a:rPr lang="en" sz="2400"/>
              <a:t>Files used in only in local development or that get installed by package managers (ex. NPM, bower)</a:t>
            </a:r>
          </a:p>
          <a:p>
            <a:pPr marL="457200" lvl="0" indent="-381000" rtl="0">
              <a:lnSpc>
                <a:spcPct val="115000"/>
              </a:lnSpc>
              <a:spcBef>
                <a:spcPts val="0"/>
              </a:spcBef>
              <a:buSzPct val="100000"/>
              <a:buChar char="-"/>
            </a:pPr>
            <a:r>
              <a:rPr lang="en" sz="2400"/>
              <a:t>Images</a:t>
            </a:r>
          </a:p>
        </p:txBody>
      </p:sp>
      <p:sp>
        <p:nvSpPr>
          <p:cNvPr id="355" name="Shape 355"/>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Gitignore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Gitignore</a:t>
            </a:r>
          </a:p>
        </p:txBody>
      </p:sp>
      <p:pic>
        <p:nvPicPr>
          <p:cNvPr id="361" name="Shape 361" descr="Screen Shot 2017-05-10 at 1.29.03 PM.png"/>
          <p:cNvPicPr preferRelativeResize="0"/>
          <p:nvPr/>
        </p:nvPicPr>
        <p:blipFill>
          <a:blip r:embed="rId3">
            <a:alphaModFix/>
          </a:blip>
          <a:stretch>
            <a:fillRect/>
          </a:stretch>
        </p:blipFill>
        <p:spPr>
          <a:xfrm>
            <a:off x="1175175" y="1071074"/>
            <a:ext cx="6544110" cy="3873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Example Gitignore file</a:t>
            </a:r>
          </a:p>
        </p:txBody>
      </p:sp>
      <p:sp>
        <p:nvSpPr>
          <p:cNvPr id="367" name="Shape 367"/>
          <p:cNvSpPr/>
          <p:nvPr/>
        </p:nvSpPr>
        <p:spPr>
          <a:xfrm>
            <a:off x="2690645" y="1489225"/>
            <a:ext cx="3829500" cy="3454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68" name="Shape 368" descr="Screen Shot 2017-05-11 at 11.06.24 AM.png"/>
          <p:cNvPicPr preferRelativeResize="0"/>
          <p:nvPr/>
        </p:nvPicPr>
        <p:blipFill>
          <a:blip r:embed="rId3">
            <a:alphaModFix/>
          </a:blip>
          <a:stretch>
            <a:fillRect/>
          </a:stretch>
        </p:blipFill>
        <p:spPr>
          <a:xfrm>
            <a:off x="2739737" y="1553800"/>
            <a:ext cx="3730299" cy="3323949"/>
          </a:xfrm>
          <a:prstGeom prst="rect">
            <a:avLst/>
          </a:prstGeom>
          <a:noFill/>
          <a:ln>
            <a:noFill/>
          </a:ln>
        </p:spPr>
      </p:pic>
      <p:sp>
        <p:nvSpPr>
          <p:cNvPr id="369" name="Shape 369"/>
          <p:cNvSpPr txBox="1"/>
          <p:nvPr/>
        </p:nvSpPr>
        <p:spPr>
          <a:xfrm>
            <a:off x="337900" y="1364100"/>
            <a:ext cx="7208400" cy="840900"/>
          </a:xfrm>
          <a:prstGeom prst="rect">
            <a:avLst/>
          </a:prstGeom>
          <a:noFill/>
          <a:ln>
            <a:noFill/>
          </a:ln>
        </p:spPr>
        <p:txBody>
          <a:bodyPr lIns="91425" tIns="91425" rIns="91425" bIns="91425" anchor="t" anchorCtr="0">
            <a:noAutofit/>
          </a:bodyPr>
          <a:lstStyle/>
          <a:p>
            <a:pPr lvl="0" rtl="0">
              <a:spcBef>
                <a:spcPts val="0"/>
              </a:spcBef>
              <a:buNone/>
            </a:pPr>
            <a:r>
              <a:rPr lang="en" sz="1800"/>
              <a:t>WordPress .gitignore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Branch</a:t>
            </a:r>
          </a:p>
        </p:txBody>
      </p:sp>
      <p:sp>
        <p:nvSpPr>
          <p:cNvPr id="53" name="Shape 53"/>
          <p:cNvSpPr txBox="1"/>
          <p:nvPr/>
        </p:nvSpPr>
        <p:spPr>
          <a:xfrm>
            <a:off x="4612050" y="1482000"/>
            <a:ext cx="8229600" cy="3725700"/>
          </a:xfrm>
          <a:prstGeom prst="rect">
            <a:avLst/>
          </a:prstGeom>
          <a:noFill/>
          <a:ln>
            <a:noFill/>
          </a:ln>
        </p:spPr>
        <p:txBody>
          <a:bodyPr lIns="91425" tIns="91425" rIns="91425" bIns="91425" anchor="ctr" anchorCtr="0">
            <a:noAutofit/>
          </a:bodyPr>
          <a:lstStyle/>
          <a:p>
            <a:pPr lvl="0" rtl="0">
              <a:spcBef>
                <a:spcPts val="600"/>
              </a:spcBef>
              <a:buNone/>
            </a:pPr>
            <a:endParaRPr sz="2400" b="1">
              <a:solidFill>
                <a:srgbClr val="000000"/>
              </a:solidFill>
            </a:endParaRPr>
          </a:p>
          <a:p>
            <a:pPr lvl="0" rtl="0">
              <a:spcBef>
                <a:spcPts val="600"/>
              </a:spcBef>
              <a:buNone/>
            </a:pPr>
            <a:endParaRPr sz="2400" b="1">
              <a:solidFill>
                <a:srgbClr val="000000"/>
              </a:solidFill>
            </a:endParaRPr>
          </a:p>
          <a:p>
            <a:pPr lvl="0" rtl="0">
              <a:spcBef>
                <a:spcPts val="600"/>
              </a:spcBef>
              <a:buNone/>
            </a:pPr>
            <a:endParaRPr sz="2400" b="1">
              <a:solidFill>
                <a:srgbClr val="000000"/>
              </a:solidFill>
            </a:endParaRPr>
          </a:p>
          <a:p>
            <a:pPr lvl="0" rtl="0">
              <a:spcBef>
                <a:spcPts val="600"/>
              </a:spcBef>
              <a:buNone/>
            </a:pPr>
            <a:endParaRPr sz="2400" b="1">
              <a:solidFill>
                <a:srgbClr val="000000"/>
              </a:solidFill>
            </a:endParaRPr>
          </a:p>
          <a:p>
            <a:pPr lvl="0" rtl="0">
              <a:lnSpc>
                <a:spcPct val="150000"/>
              </a:lnSpc>
              <a:spcBef>
                <a:spcPts val="0"/>
              </a:spcBef>
              <a:buNone/>
            </a:pPr>
            <a:endParaRPr sz="2400">
              <a:solidFill>
                <a:srgbClr val="4E443C"/>
              </a:solidFill>
              <a:highlight>
                <a:srgbClr val="FCFCFA"/>
              </a:highlight>
            </a:endParaRPr>
          </a:p>
        </p:txBody>
      </p:sp>
      <p:pic>
        <p:nvPicPr>
          <p:cNvPr id="54" name="Shape 54" descr="firstBranch.png"/>
          <p:cNvPicPr preferRelativeResize="0"/>
          <p:nvPr/>
        </p:nvPicPr>
        <p:blipFill>
          <a:blip r:embed="rId3">
            <a:alphaModFix/>
          </a:blip>
          <a:stretch>
            <a:fillRect/>
          </a:stretch>
        </p:blipFill>
        <p:spPr>
          <a:xfrm>
            <a:off x="2199375" y="1511775"/>
            <a:ext cx="4130175" cy="3162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Next week	</a:t>
            </a:r>
          </a:p>
        </p:txBody>
      </p:sp>
      <p:sp>
        <p:nvSpPr>
          <p:cNvPr id="375" name="Shape 375"/>
          <p:cNvSpPr txBox="1"/>
          <p:nvPr/>
        </p:nvSpPr>
        <p:spPr>
          <a:xfrm>
            <a:off x="6511375" y="1745000"/>
            <a:ext cx="2178300" cy="801000"/>
          </a:xfrm>
          <a:prstGeom prst="rect">
            <a:avLst/>
          </a:prstGeom>
          <a:noFill/>
          <a:ln>
            <a:noFill/>
          </a:ln>
        </p:spPr>
        <p:txBody>
          <a:bodyPr lIns="91425" tIns="91425" rIns="91425" bIns="91425" anchor="t" anchorCtr="0">
            <a:noAutofit/>
          </a:bodyPr>
          <a:lstStyle/>
          <a:p>
            <a:pPr lvl="0" rtl="0">
              <a:spcBef>
                <a:spcPts val="0"/>
              </a:spcBef>
              <a:buNone/>
            </a:pPr>
            <a:r>
              <a:rPr lang="en" sz="2400" i="1"/>
              <a:t>.</a:t>
            </a:r>
          </a:p>
        </p:txBody>
      </p:sp>
      <p:sp>
        <p:nvSpPr>
          <p:cNvPr id="376" name="Shape 376"/>
          <p:cNvSpPr txBox="1"/>
          <p:nvPr/>
        </p:nvSpPr>
        <p:spPr>
          <a:xfrm>
            <a:off x="153625" y="1419250"/>
            <a:ext cx="7342500" cy="856500"/>
          </a:xfrm>
          <a:prstGeom prst="rect">
            <a:avLst/>
          </a:prstGeom>
          <a:noFill/>
          <a:ln>
            <a:noFill/>
          </a:ln>
        </p:spPr>
        <p:txBody>
          <a:bodyPr lIns="91425" tIns="91425" rIns="91425" bIns="91425" anchor="t" anchorCtr="0">
            <a:noAutofit/>
          </a:bodyPr>
          <a:lstStyle/>
          <a:p>
            <a:pPr marL="457200" lvl="0" indent="-342900" rtl="0">
              <a:spcBef>
                <a:spcPts val="0"/>
              </a:spcBef>
              <a:buSzPct val="100000"/>
              <a:buChar char="●"/>
            </a:pPr>
            <a:r>
              <a:rPr lang="en" sz="1800"/>
              <a:t>Practice dealing with a merge conflict</a:t>
            </a:r>
          </a:p>
          <a:p>
            <a:pPr marL="1371600" lvl="1" indent="-342900" rtl="0">
              <a:spcBef>
                <a:spcPts val="0"/>
              </a:spcBef>
              <a:buSzPct val="100000"/>
              <a:buChar char="○"/>
            </a:pPr>
            <a:r>
              <a:rPr lang="en" sz="1800"/>
              <a:t> </a:t>
            </a:r>
            <a:r>
              <a:rPr lang="en" sz="1800" u="sng">
                <a:solidFill>
                  <a:schemeClr val="hlink"/>
                </a:solidFill>
                <a:hlinkClick r:id="rId3"/>
              </a:rPr>
              <a:t>Instructions</a:t>
            </a:r>
          </a:p>
          <a:p>
            <a:pPr marL="457200" lvl="0" indent="0" rtl="0">
              <a:spcBef>
                <a:spcPts val="0"/>
              </a:spcBef>
              <a:buNone/>
            </a:pPr>
            <a:endParaRPr sz="1800"/>
          </a:p>
          <a:p>
            <a:pPr marL="457200" lvl="0" indent="-342900" rtl="0">
              <a:spcBef>
                <a:spcPts val="0"/>
              </a:spcBef>
              <a:buSzPct val="100000"/>
              <a:buChar char="●"/>
            </a:pPr>
            <a:r>
              <a:rPr lang="en" sz="1800"/>
              <a:t>Read about the </a:t>
            </a:r>
            <a:r>
              <a:rPr lang="en" sz="1800" u="sng">
                <a:solidFill>
                  <a:schemeClr val="hlink"/>
                </a:solidFill>
                <a:hlinkClick r:id="rId4"/>
              </a:rPr>
              <a:t>branching model</a:t>
            </a:r>
            <a:r>
              <a:rPr lang="en" sz="1800"/>
              <a:t> and/or </a:t>
            </a:r>
            <a:r>
              <a:rPr lang="en" sz="1800" u="sng">
                <a:solidFill>
                  <a:schemeClr val="hlink"/>
                </a:solidFill>
                <a:hlinkClick r:id="rId5"/>
              </a:rPr>
              <a:t>merge tools</a:t>
            </a:r>
            <a:r>
              <a:rPr lang="en" sz="1800"/>
              <a:t> and post to forum one thing you’ve learned, or want to know more about</a:t>
            </a:r>
          </a:p>
          <a:p>
            <a:pPr lvl="0" rtl="0">
              <a:spcBef>
                <a:spcPts val="0"/>
              </a:spcBef>
              <a:buNone/>
            </a:pPr>
            <a:endParaRPr sz="2800"/>
          </a:p>
          <a:p>
            <a:pPr marR="0" lvl="0" algn="l" rtl="0">
              <a:lnSpc>
                <a:spcPct val="100000"/>
              </a:lnSpc>
              <a:spcBef>
                <a:spcPts val="0"/>
              </a:spcBef>
              <a:spcAft>
                <a:spcPts val="0"/>
              </a:spcAft>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lvl="0" algn="l" rtl="0">
              <a:lnSpc>
                <a:spcPct val="115000"/>
              </a:lnSpc>
              <a:spcBef>
                <a:spcPts val="0"/>
              </a:spcBef>
              <a:buNone/>
            </a:pPr>
            <a:r>
              <a:rPr lang="en" b="1">
                <a:solidFill>
                  <a:srgbClr val="000000"/>
                </a:solidFill>
              </a:rPr>
              <a:t>Git branch</a:t>
            </a:r>
            <a:r>
              <a:rPr lang="en">
                <a:solidFill>
                  <a:srgbClr val="000000"/>
                </a:solidFill>
              </a:rPr>
              <a:t> </a:t>
            </a:r>
            <a:r>
              <a:rPr lang="en" i="1">
                <a:solidFill>
                  <a:srgbClr val="000000"/>
                </a:solidFill>
              </a:rPr>
              <a:t>branch_name</a:t>
            </a:r>
          </a:p>
          <a:p>
            <a:pPr lvl="0" algn="l" rtl="0">
              <a:lnSpc>
                <a:spcPct val="115000"/>
              </a:lnSpc>
              <a:spcBef>
                <a:spcPts val="0"/>
              </a:spcBef>
              <a:buNone/>
            </a:pPr>
            <a:r>
              <a:rPr lang="en" b="1">
                <a:solidFill>
                  <a:srgbClr val="000000"/>
                </a:solidFill>
              </a:rPr>
              <a:t>Git checkout</a:t>
            </a:r>
            <a:r>
              <a:rPr lang="en">
                <a:solidFill>
                  <a:srgbClr val="000000"/>
                </a:solidFill>
              </a:rPr>
              <a:t> </a:t>
            </a:r>
            <a:r>
              <a:rPr lang="en" i="1">
                <a:solidFill>
                  <a:srgbClr val="000000"/>
                </a:solidFill>
              </a:rPr>
              <a:t>branch_name</a:t>
            </a:r>
          </a:p>
          <a:p>
            <a:pPr lvl="0" algn="l" rtl="0">
              <a:lnSpc>
                <a:spcPct val="115000"/>
              </a:lnSpc>
              <a:spcBef>
                <a:spcPts val="0"/>
              </a:spcBef>
              <a:buNone/>
            </a:pPr>
            <a:r>
              <a:rPr lang="en">
                <a:solidFill>
                  <a:srgbClr val="000000"/>
                </a:solidFill>
              </a:rPr>
              <a:t>OR</a:t>
            </a:r>
          </a:p>
          <a:p>
            <a:pPr lvl="0" algn="l" rtl="0">
              <a:lnSpc>
                <a:spcPct val="115000"/>
              </a:lnSpc>
              <a:spcBef>
                <a:spcPts val="0"/>
              </a:spcBef>
              <a:buNone/>
            </a:pPr>
            <a:r>
              <a:rPr lang="en" b="1">
                <a:solidFill>
                  <a:srgbClr val="000000"/>
                </a:solidFill>
              </a:rPr>
              <a:t>Git checkout</a:t>
            </a:r>
            <a:r>
              <a:rPr lang="en">
                <a:solidFill>
                  <a:srgbClr val="000000"/>
                </a:solidFill>
              </a:rPr>
              <a:t> </a:t>
            </a:r>
            <a:r>
              <a:rPr lang="en" b="1">
                <a:solidFill>
                  <a:srgbClr val="000000"/>
                </a:solidFill>
              </a:rPr>
              <a:t>-b</a:t>
            </a:r>
            <a:r>
              <a:rPr lang="en">
                <a:solidFill>
                  <a:srgbClr val="000000"/>
                </a:solidFill>
              </a:rPr>
              <a:t> </a:t>
            </a:r>
            <a:r>
              <a:rPr lang="en" i="1">
                <a:solidFill>
                  <a:srgbClr val="000000"/>
                </a:solidFill>
              </a:rPr>
              <a:t>branch_name</a:t>
            </a:r>
          </a:p>
          <a:p>
            <a:pPr lvl="0" algn="l" rtl="0">
              <a:lnSpc>
                <a:spcPct val="115000"/>
              </a:lnSpc>
              <a:spcBef>
                <a:spcPts val="0"/>
              </a:spcBef>
              <a:buNone/>
            </a:pPr>
            <a:endParaRPr>
              <a:solidFill>
                <a:srgbClr val="000000"/>
              </a:solidFill>
            </a:endParaRPr>
          </a:p>
        </p:txBody>
      </p:sp>
      <p:sp>
        <p:nvSpPr>
          <p:cNvPr id="60" name="Shape 60"/>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Create a new branch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lvl="0" algn="l" rtl="0">
              <a:lnSpc>
                <a:spcPct val="115000"/>
              </a:lnSpc>
              <a:spcBef>
                <a:spcPts val="0"/>
              </a:spcBef>
              <a:buNone/>
            </a:pPr>
            <a:r>
              <a:rPr lang="en">
                <a:solidFill>
                  <a:srgbClr val="000000"/>
                </a:solidFill>
              </a:rPr>
              <a:t>DEMO</a:t>
            </a:r>
          </a:p>
        </p:txBody>
      </p:sp>
      <p:sp>
        <p:nvSpPr>
          <p:cNvPr id="66" name="Shape 66"/>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Create a new branch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subTitle" idx="1"/>
          </p:nvPr>
        </p:nvSpPr>
        <p:spPr>
          <a:xfrm>
            <a:off x="544475" y="1200141"/>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Create a new branch</a:t>
            </a:r>
          </a:p>
          <a:p>
            <a:pPr marL="914400" lvl="1" indent="-355600" algn="l" rtl="0">
              <a:lnSpc>
                <a:spcPct val="115000"/>
              </a:lnSpc>
              <a:spcBef>
                <a:spcPts val="0"/>
              </a:spcBef>
              <a:buClr>
                <a:srgbClr val="000000"/>
              </a:buClr>
              <a:buSzPct val="100000"/>
              <a:buChar char="○"/>
            </a:pPr>
            <a:r>
              <a:rPr lang="en" sz="2000" b="1">
                <a:solidFill>
                  <a:srgbClr val="000000"/>
                </a:solidFill>
              </a:rPr>
              <a:t>Git branch </a:t>
            </a:r>
            <a:r>
              <a:rPr lang="en" sz="2000" b="1" i="1">
                <a:solidFill>
                  <a:srgbClr val="000000"/>
                </a:solidFill>
              </a:rPr>
              <a:t>new_name</a:t>
            </a:r>
          </a:p>
          <a:p>
            <a:pPr marL="1371600" lvl="2" indent="-355600" algn="l" rtl="0">
              <a:lnSpc>
                <a:spcPct val="115000"/>
              </a:lnSpc>
              <a:spcBef>
                <a:spcPts val="0"/>
              </a:spcBef>
              <a:buClr>
                <a:srgbClr val="000000"/>
              </a:buClr>
              <a:buSzPct val="100000"/>
              <a:buChar char="■"/>
            </a:pPr>
            <a:r>
              <a:rPr lang="en" sz="2000">
                <a:solidFill>
                  <a:srgbClr val="000000"/>
                </a:solidFill>
              </a:rPr>
              <a:t>Still have to use </a:t>
            </a:r>
            <a:r>
              <a:rPr lang="en" sz="2000" i="1">
                <a:solidFill>
                  <a:srgbClr val="000000"/>
                </a:solidFill>
              </a:rPr>
              <a:t>git checkout new_name</a:t>
            </a:r>
            <a:r>
              <a:rPr lang="en" sz="2000">
                <a:solidFill>
                  <a:srgbClr val="000000"/>
                </a:solidFill>
              </a:rPr>
              <a:t> to work on it.</a:t>
            </a:r>
          </a:p>
          <a:p>
            <a:pPr marL="914400" lvl="0" indent="0" algn="l" rtl="0">
              <a:lnSpc>
                <a:spcPct val="115000"/>
              </a:lnSpc>
              <a:spcBef>
                <a:spcPts val="0"/>
              </a:spcBef>
              <a:buNone/>
            </a:pPr>
            <a:endParaRPr sz="2000">
              <a:solidFill>
                <a:srgbClr val="000000"/>
              </a:solidFill>
            </a:endParaRPr>
          </a:p>
          <a:p>
            <a:pPr marL="457200" lvl="0" indent="-228600" algn="l" rtl="0">
              <a:lnSpc>
                <a:spcPct val="115000"/>
              </a:lnSpc>
              <a:spcBef>
                <a:spcPts val="0"/>
              </a:spcBef>
              <a:buClr>
                <a:srgbClr val="000000"/>
              </a:buClr>
              <a:buChar char="●"/>
            </a:pPr>
            <a:r>
              <a:rPr lang="en">
                <a:solidFill>
                  <a:srgbClr val="000000"/>
                </a:solidFill>
              </a:rPr>
              <a:t>Show the branches available</a:t>
            </a:r>
          </a:p>
          <a:p>
            <a:pPr marL="914400" lvl="1" indent="-355600" algn="l" rtl="0">
              <a:lnSpc>
                <a:spcPct val="115000"/>
              </a:lnSpc>
              <a:spcBef>
                <a:spcPts val="0"/>
              </a:spcBef>
              <a:buClr>
                <a:srgbClr val="000000"/>
              </a:buClr>
              <a:buSzPct val="100000"/>
              <a:buChar char="○"/>
            </a:pPr>
            <a:r>
              <a:rPr lang="en" sz="2000">
                <a:solidFill>
                  <a:srgbClr val="000000"/>
                </a:solidFill>
              </a:rPr>
              <a:t>“</a:t>
            </a:r>
            <a:r>
              <a:rPr lang="en" sz="2000" b="1">
                <a:solidFill>
                  <a:srgbClr val="000000"/>
                </a:solidFill>
              </a:rPr>
              <a:t>Git branch</a:t>
            </a:r>
            <a:r>
              <a:rPr lang="en" sz="2000">
                <a:solidFill>
                  <a:srgbClr val="000000"/>
                </a:solidFill>
              </a:rPr>
              <a:t>” on it’s own = list of branches on local</a:t>
            </a:r>
          </a:p>
          <a:p>
            <a:pPr marL="914400" lvl="1" indent="-355600" algn="l" rtl="0">
              <a:lnSpc>
                <a:spcPct val="115000"/>
              </a:lnSpc>
              <a:spcBef>
                <a:spcPts val="0"/>
              </a:spcBef>
              <a:buClr>
                <a:srgbClr val="000000"/>
              </a:buClr>
              <a:buSzPct val="100000"/>
              <a:buChar char="○"/>
            </a:pPr>
            <a:r>
              <a:rPr lang="en" sz="2000">
                <a:solidFill>
                  <a:srgbClr val="000000"/>
                </a:solidFill>
              </a:rPr>
              <a:t>“</a:t>
            </a:r>
            <a:r>
              <a:rPr lang="en" sz="2000" b="1">
                <a:solidFill>
                  <a:srgbClr val="000000"/>
                </a:solidFill>
              </a:rPr>
              <a:t>Git branch -v</a:t>
            </a:r>
            <a:r>
              <a:rPr lang="en" sz="2000">
                <a:solidFill>
                  <a:srgbClr val="000000"/>
                </a:solidFill>
              </a:rPr>
              <a:t>” = list of branches with commit note &amp; hash</a:t>
            </a:r>
          </a:p>
          <a:p>
            <a:pPr marL="914400" lvl="1" indent="-355600" algn="l" rtl="0">
              <a:lnSpc>
                <a:spcPct val="115000"/>
              </a:lnSpc>
              <a:spcBef>
                <a:spcPts val="0"/>
              </a:spcBef>
              <a:buClr>
                <a:srgbClr val="000000"/>
              </a:buClr>
              <a:buSzPct val="100000"/>
              <a:buChar char="○"/>
            </a:pPr>
            <a:r>
              <a:rPr lang="en" sz="2000">
                <a:solidFill>
                  <a:srgbClr val="000000"/>
                </a:solidFill>
              </a:rPr>
              <a:t>“</a:t>
            </a:r>
            <a:r>
              <a:rPr lang="en" sz="2000" b="1">
                <a:solidFill>
                  <a:srgbClr val="000000"/>
                </a:solidFill>
              </a:rPr>
              <a:t>Git branch -a</a:t>
            </a:r>
            <a:r>
              <a:rPr lang="en" sz="2000">
                <a:solidFill>
                  <a:srgbClr val="000000"/>
                </a:solidFill>
              </a:rPr>
              <a:t>” = local + remote </a:t>
            </a:r>
          </a:p>
          <a:p>
            <a:pPr marL="914400" lvl="1" indent="-355600" algn="l" rtl="0">
              <a:lnSpc>
                <a:spcPct val="115000"/>
              </a:lnSpc>
              <a:spcBef>
                <a:spcPts val="0"/>
              </a:spcBef>
              <a:buClr>
                <a:srgbClr val="000000"/>
              </a:buClr>
              <a:buSzPct val="100000"/>
              <a:buChar char="○"/>
            </a:pPr>
            <a:r>
              <a:rPr lang="en" sz="2000">
                <a:solidFill>
                  <a:srgbClr val="000000"/>
                </a:solidFill>
              </a:rPr>
              <a:t>“</a:t>
            </a:r>
            <a:r>
              <a:rPr lang="en" sz="2000" b="1">
                <a:solidFill>
                  <a:srgbClr val="000000"/>
                </a:solidFill>
              </a:rPr>
              <a:t>Git branch -av</a:t>
            </a:r>
            <a:r>
              <a:rPr lang="en" sz="2000">
                <a:solidFill>
                  <a:srgbClr val="000000"/>
                </a:solidFill>
              </a:rPr>
              <a:t>” = local + remote w/ commit note &amp; hash</a:t>
            </a:r>
          </a:p>
        </p:txBody>
      </p:sp>
      <p:sp>
        <p:nvSpPr>
          <p:cNvPr id="72" name="Shape 72"/>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The “git branch” command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subTitle" idx="1"/>
          </p:nvPr>
        </p:nvSpPr>
        <p:spPr>
          <a:xfrm>
            <a:off x="544475" y="1200141"/>
            <a:ext cx="7772400" cy="2743200"/>
          </a:xfrm>
          <a:prstGeom prst="rect">
            <a:avLst/>
          </a:prstGeom>
        </p:spPr>
        <p:txBody>
          <a:bodyPr lIns="91425" tIns="91425" rIns="91425" bIns="91425" anchor="t" anchorCtr="0">
            <a:noAutofit/>
          </a:bodyPr>
          <a:lstStyle/>
          <a:p>
            <a:pPr marL="457200" marR="0" lvl="0" indent="-419100" algn="l" rtl="0">
              <a:lnSpc>
                <a:spcPct val="115000"/>
              </a:lnSpc>
              <a:spcBef>
                <a:spcPts val="0"/>
              </a:spcBef>
              <a:spcAft>
                <a:spcPts val="0"/>
              </a:spcAft>
              <a:buClr>
                <a:srgbClr val="000000"/>
              </a:buClr>
              <a:buSzPct val="100000"/>
              <a:buFont typeface="Arial"/>
              <a:buChar char="●"/>
            </a:pPr>
            <a:r>
              <a:rPr lang="en" dirty="0">
                <a:solidFill>
                  <a:srgbClr val="000000"/>
                </a:solidFill>
              </a:rPr>
              <a:t>Delete a branch</a:t>
            </a:r>
          </a:p>
          <a:p>
            <a:pPr marL="914400" marR="0" lvl="1" indent="-393700" algn="l" rtl="0">
              <a:lnSpc>
                <a:spcPct val="115000"/>
              </a:lnSpc>
              <a:spcBef>
                <a:spcPts val="0"/>
              </a:spcBef>
              <a:spcAft>
                <a:spcPts val="0"/>
              </a:spcAft>
              <a:buClr>
                <a:srgbClr val="000000"/>
              </a:buClr>
              <a:buSzPct val="100000"/>
              <a:buChar char="○"/>
            </a:pPr>
            <a:r>
              <a:rPr lang="en" sz="2600" b="1" dirty="0">
                <a:solidFill>
                  <a:srgbClr val="000000"/>
                </a:solidFill>
              </a:rPr>
              <a:t>git branch </a:t>
            </a:r>
            <a:r>
              <a:rPr lang="en" sz="2600" b="1" dirty="0" smtClean="0">
                <a:solidFill>
                  <a:srgbClr val="000000"/>
                </a:solidFill>
              </a:rPr>
              <a:t>-D</a:t>
            </a:r>
            <a:r>
              <a:rPr lang="en" sz="2600" dirty="0" smtClean="0">
                <a:solidFill>
                  <a:srgbClr val="000000"/>
                </a:solidFill>
              </a:rPr>
              <a:t> </a:t>
            </a:r>
            <a:r>
              <a:rPr lang="en" sz="2600" i="1" dirty="0">
                <a:solidFill>
                  <a:srgbClr val="000000"/>
                </a:solidFill>
              </a:rPr>
              <a:t>branch_name</a:t>
            </a:r>
          </a:p>
          <a:p>
            <a:pPr marL="457200" marR="0" lvl="0" indent="-228600" algn="l" rtl="0">
              <a:lnSpc>
                <a:spcPct val="115000"/>
              </a:lnSpc>
              <a:spcBef>
                <a:spcPts val="0"/>
              </a:spcBef>
              <a:spcAft>
                <a:spcPts val="0"/>
              </a:spcAft>
              <a:buClr>
                <a:srgbClr val="000000"/>
              </a:buClr>
              <a:buChar char="●"/>
            </a:pPr>
            <a:r>
              <a:rPr lang="en" dirty="0">
                <a:solidFill>
                  <a:srgbClr val="000000"/>
                </a:solidFill>
              </a:rPr>
              <a:t>Delete a branch on remote</a:t>
            </a:r>
          </a:p>
          <a:p>
            <a:pPr marL="914400" marR="0" lvl="1" indent="-393700" algn="l" rtl="0">
              <a:lnSpc>
                <a:spcPct val="115000"/>
              </a:lnSpc>
              <a:spcBef>
                <a:spcPts val="0"/>
              </a:spcBef>
              <a:spcAft>
                <a:spcPts val="0"/>
              </a:spcAft>
              <a:buClr>
                <a:srgbClr val="000000"/>
              </a:buClr>
              <a:buSzPct val="100000"/>
              <a:buChar char="○"/>
            </a:pPr>
            <a:r>
              <a:rPr lang="en" sz="2600" b="1" dirty="0">
                <a:solidFill>
                  <a:srgbClr val="000000"/>
                </a:solidFill>
              </a:rPr>
              <a:t>Git push</a:t>
            </a:r>
            <a:r>
              <a:rPr lang="en" sz="2600" dirty="0">
                <a:solidFill>
                  <a:srgbClr val="000000"/>
                </a:solidFill>
              </a:rPr>
              <a:t> </a:t>
            </a:r>
            <a:r>
              <a:rPr lang="en" sz="2600" i="1" dirty="0">
                <a:solidFill>
                  <a:srgbClr val="000000"/>
                </a:solidFill>
              </a:rPr>
              <a:t>origin</a:t>
            </a:r>
            <a:r>
              <a:rPr lang="en" sz="2600" dirty="0">
                <a:solidFill>
                  <a:srgbClr val="000000"/>
                </a:solidFill>
              </a:rPr>
              <a:t> </a:t>
            </a:r>
            <a:r>
              <a:rPr lang="en" sz="2600" b="1" dirty="0">
                <a:solidFill>
                  <a:srgbClr val="000000"/>
                </a:solidFill>
              </a:rPr>
              <a:t>--delete</a:t>
            </a:r>
            <a:r>
              <a:rPr lang="en" sz="2600" dirty="0">
                <a:solidFill>
                  <a:srgbClr val="000000"/>
                </a:solidFill>
              </a:rPr>
              <a:t> </a:t>
            </a:r>
            <a:r>
              <a:rPr lang="en" sz="2600" i="1" dirty="0">
                <a:solidFill>
                  <a:srgbClr val="000000"/>
                </a:solidFill>
              </a:rPr>
              <a:t>branch_name</a:t>
            </a:r>
          </a:p>
        </p:txBody>
      </p:sp>
      <p:sp>
        <p:nvSpPr>
          <p:cNvPr id="78" name="Shape 78"/>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The “git branch” command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subTitle" idx="1"/>
          </p:nvPr>
        </p:nvSpPr>
        <p:spPr>
          <a:xfrm>
            <a:off x="544475" y="1200141"/>
            <a:ext cx="7772400" cy="2743200"/>
          </a:xfrm>
          <a:prstGeom prst="rect">
            <a:avLst/>
          </a:prstGeom>
        </p:spPr>
        <p:txBody>
          <a:bodyPr lIns="91425" tIns="91425" rIns="91425" bIns="91425" anchor="t" anchorCtr="0">
            <a:noAutofit/>
          </a:bodyPr>
          <a:lstStyle/>
          <a:p>
            <a:pPr marL="457200" marR="0" lvl="0" indent="-419100" algn="l" rtl="0">
              <a:lnSpc>
                <a:spcPct val="115000"/>
              </a:lnSpc>
              <a:spcBef>
                <a:spcPts val="0"/>
              </a:spcBef>
              <a:spcAft>
                <a:spcPts val="0"/>
              </a:spcAft>
              <a:buClr>
                <a:srgbClr val="000000"/>
              </a:buClr>
              <a:buSzPct val="100000"/>
              <a:buFont typeface="Arial"/>
              <a:buChar char="●"/>
            </a:pPr>
            <a:r>
              <a:rPr lang="en">
                <a:solidFill>
                  <a:srgbClr val="000000"/>
                </a:solidFill>
              </a:rPr>
              <a:t>Move around branches by the git checkout command</a:t>
            </a:r>
          </a:p>
          <a:p>
            <a:pPr marL="914400" marR="0" lvl="1" indent="-381000" algn="l" rtl="0">
              <a:lnSpc>
                <a:spcPct val="115000"/>
              </a:lnSpc>
              <a:spcBef>
                <a:spcPts val="0"/>
              </a:spcBef>
              <a:spcAft>
                <a:spcPts val="0"/>
              </a:spcAft>
              <a:buClr>
                <a:srgbClr val="000000"/>
              </a:buClr>
              <a:buSzPct val="100000"/>
              <a:buChar char="○"/>
            </a:pPr>
            <a:r>
              <a:rPr lang="en" sz="2400" b="1">
                <a:solidFill>
                  <a:srgbClr val="000000"/>
                </a:solidFill>
              </a:rPr>
              <a:t>git checkout</a:t>
            </a:r>
            <a:r>
              <a:rPr lang="en" sz="2400">
                <a:solidFill>
                  <a:srgbClr val="000000"/>
                </a:solidFill>
              </a:rPr>
              <a:t> branch_name</a:t>
            </a:r>
            <a:br>
              <a:rPr lang="en" sz="2400">
                <a:solidFill>
                  <a:srgbClr val="000000"/>
                </a:solidFill>
              </a:rPr>
            </a:br>
            <a:endParaRPr lang="en" sz="2400">
              <a:solidFill>
                <a:srgbClr val="000000"/>
              </a:solidFill>
            </a:endParaRPr>
          </a:p>
          <a:p>
            <a:pPr marR="0" lvl="0" algn="l" rtl="0">
              <a:lnSpc>
                <a:spcPct val="115000"/>
              </a:lnSpc>
              <a:spcBef>
                <a:spcPts val="0"/>
              </a:spcBef>
              <a:spcAft>
                <a:spcPts val="0"/>
              </a:spcAft>
              <a:buNone/>
            </a:pPr>
            <a:endParaRPr sz="2400">
              <a:solidFill>
                <a:srgbClr val="000000"/>
              </a:solidFill>
            </a:endParaRPr>
          </a:p>
        </p:txBody>
      </p:sp>
      <p:sp>
        <p:nvSpPr>
          <p:cNvPr id="84" name="Shape 84"/>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Move to a branch</a:t>
            </a:r>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3412</Words>
  <Application>Microsoft Macintosh PowerPoint</Application>
  <PresentationFormat>On-screen Show (16:9)</PresentationFormat>
  <Paragraphs>253</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simple-light</vt:lpstr>
      <vt:lpstr>   Branches &amp; Merging</vt:lpstr>
      <vt:lpstr>   Branches &amp; Merging: what we’ll cover</vt:lpstr>
      <vt:lpstr>   Branch</vt:lpstr>
      <vt:lpstr>   Branch</vt:lpstr>
      <vt:lpstr>   Create a new branch</vt:lpstr>
      <vt:lpstr>   Create a new branch</vt:lpstr>
      <vt:lpstr>   The “git branch” command</vt:lpstr>
      <vt:lpstr>   The “git branch” command</vt:lpstr>
      <vt:lpstr>   Move to a branch</vt:lpstr>
      <vt:lpstr>  Branches on GitHub</vt:lpstr>
      <vt:lpstr>   Merging branches</vt:lpstr>
      <vt:lpstr>   Ability to merge = better collaboration</vt:lpstr>
      <vt:lpstr>   Merging branches: example</vt:lpstr>
      <vt:lpstr>   Merging branches</vt:lpstr>
      <vt:lpstr>   Merging branches</vt:lpstr>
      <vt:lpstr>   Merging branches</vt:lpstr>
      <vt:lpstr>   Merging branches</vt:lpstr>
      <vt:lpstr>   Merge Conflicts</vt:lpstr>
      <vt:lpstr>   Merge conflict</vt:lpstr>
      <vt:lpstr>   Merge conflict</vt:lpstr>
      <vt:lpstr>   Merge conflict</vt:lpstr>
      <vt:lpstr>   Merge conflict</vt:lpstr>
      <vt:lpstr>   Merge conflict</vt:lpstr>
      <vt:lpstr>   Merge conflict</vt:lpstr>
      <vt:lpstr>   Manually dealing with a merge conflict</vt:lpstr>
      <vt:lpstr>   Help with merge conflicts</vt:lpstr>
      <vt:lpstr> Merging: take theirs vs. take ours</vt:lpstr>
      <vt:lpstr> A note about keeping forks up to date </vt:lpstr>
      <vt:lpstr> A note about keeping forks up to date </vt:lpstr>
      <vt:lpstr>  “Remotes”: what is a remote </vt:lpstr>
      <vt:lpstr>  “Remotes”: already in GitHub clones </vt:lpstr>
      <vt:lpstr>  “Remotes”: how to set up</vt:lpstr>
      <vt:lpstr> Working in teams </vt:lpstr>
      <vt:lpstr> Working in teams </vt:lpstr>
      <vt:lpstr> Git branching model </vt:lpstr>
      <vt:lpstr> Checkout as a quick file change </vt:lpstr>
      <vt:lpstr>  Gitignore</vt:lpstr>
      <vt:lpstr>  Gitignore</vt:lpstr>
      <vt:lpstr>  Example Gitignore file</vt:lpstr>
      <vt:lpstr> Next week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Branches &amp; Merging</dc:title>
  <cp:lastModifiedBy>Kate Bronstad</cp:lastModifiedBy>
  <cp:revision>7</cp:revision>
  <dcterms:modified xsi:type="dcterms:W3CDTF">2017-05-26T16:57:38Z</dcterms:modified>
</cp:coreProperties>
</file>