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9035-7F59-4100-A481-8C4A4BAF8EB4}" type="datetimeFigureOut">
              <a:rPr lang="be-BY" smtClean="0"/>
              <a:t>05.12.2017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41A56-0818-43FC-B890-E1FC374F683D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2973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70080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Роль и влияние </a:t>
            </a:r>
            <a:r>
              <a:rPr lang="ru-RU" dirty="0" smtClean="0"/>
              <a:t>  информационных </a:t>
            </a:r>
            <a:r>
              <a:rPr lang="ru-RU" dirty="0"/>
              <a:t>технологий на развитие кубино-американских отношений (1996-2016гг.)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 fontScale="92500" lnSpcReduction="20000"/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Диссертация на соискание степени магистра </a:t>
            </a:r>
            <a:r>
              <a:rPr lang="ru-RU" sz="1800" dirty="0" smtClean="0">
                <a:solidFill>
                  <a:srgbClr val="000000"/>
                </a:solidFill>
                <a:latin typeface="Arial" charset="0"/>
              </a:rPr>
              <a:t>исторических наук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lang="ru-RU" sz="1800" dirty="0" smtClean="0">
                <a:solidFill>
                  <a:srgbClr val="000000"/>
                </a:solidFill>
                <a:latin typeface="Arial" charset="0"/>
              </a:rPr>
              <a:t>Магистрант – Черненко Е.С.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lang="ru-RU" sz="1800" dirty="0" smtClean="0">
                <a:solidFill>
                  <a:srgbClr val="000000"/>
                </a:solidFill>
                <a:latin typeface="Arial" charset="0"/>
              </a:rPr>
              <a:t>Научный руководитель - кандидат исторических наук, доцент Тихомиров А.В.</a:t>
            </a:r>
            <a:endParaRPr lang="ru-RU" sz="1800" dirty="0">
              <a:solidFill>
                <a:srgbClr val="000000"/>
              </a:solidFill>
              <a:latin typeface="Arial" charset="0"/>
            </a:endParaRPr>
          </a:p>
          <a:p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7308304" y="59539"/>
            <a:ext cx="183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ПРИЛОЖЕНИЕ А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2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325112"/>
          </a:xfrm>
        </p:spPr>
        <p:txBody>
          <a:bodyPr/>
          <a:lstStyle/>
          <a:p>
            <a:r>
              <a:rPr lang="ru-RU" dirty="0"/>
              <a:t>Тема и руководитель</a:t>
            </a:r>
          </a:p>
          <a:p>
            <a:r>
              <a:rPr lang="ru-RU" dirty="0"/>
              <a:t>Актуальность</a:t>
            </a:r>
          </a:p>
          <a:p>
            <a:r>
              <a:rPr lang="ru-RU" dirty="0"/>
              <a:t>Поставленные цели и задачи</a:t>
            </a:r>
          </a:p>
          <a:p>
            <a:r>
              <a:rPr lang="ru-RU" dirty="0"/>
              <a:t>Объект и предмет исследования</a:t>
            </a:r>
          </a:p>
          <a:p>
            <a:r>
              <a:rPr lang="ru-RU" dirty="0" smtClean="0"/>
              <a:t>Основные результаты</a:t>
            </a:r>
            <a:endParaRPr lang="be-BY" dirty="0" smtClean="0"/>
          </a:p>
          <a:p>
            <a:r>
              <a:rPr lang="ru-RU" dirty="0" smtClean="0"/>
              <a:t>Структура и методы исследования</a:t>
            </a:r>
          </a:p>
          <a:p>
            <a:r>
              <a:rPr lang="ru-RU" dirty="0"/>
              <a:t>Рекомендации по использованию результатов </a:t>
            </a:r>
            <a:r>
              <a:rPr lang="ru-RU" dirty="0" smtClean="0"/>
              <a:t>работы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8" y="23538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ПРИЛОЖЕНИЕ А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3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</a:t>
            </a:r>
            <a:r>
              <a:rPr lang="ru-RU" dirty="0"/>
              <a:t>работы заключается в том, что события, исследованные в ней за обозначенный период </a:t>
            </a:r>
            <a:r>
              <a:rPr lang="ru-RU" dirty="0" smtClean="0"/>
              <a:t>времени (1996-2016гг.), </a:t>
            </a:r>
            <a:r>
              <a:rPr lang="ru-RU" dirty="0"/>
              <a:t>находят отражение на современном этапе, что дает возможность прогнозировать развитие кубино-американских отношений, по крайней мере, на ближайшие несколько лет.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6876256" y="33265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ПРИЛОЖЕНИЕ А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Поставленные цели и задачи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325112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ru-RU" sz="3400" dirty="0" smtClean="0"/>
              <a:t>	</a:t>
            </a:r>
            <a:r>
              <a:rPr lang="ru-RU" sz="3400" u="sng" dirty="0" smtClean="0">
                <a:solidFill>
                  <a:srgbClr val="FF0000"/>
                </a:solidFill>
              </a:rPr>
              <a:t>Целью</a:t>
            </a:r>
            <a:r>
              <a:rPr lang="ru-RU" sz="3400" dirty="0" smtClean="0"/>
              <a:t> </a:t>
            </a:r>
            <a:r>
              <a:rPr lang="ru-RU" sz="3400" dirty="0"/>
              <a:t>данного исследования является выявление основных проблемных направлений кубино-американских отношений в изученный период и тенденций их развития. В соответствии с целью </a:t>
            </a:r>
            <a:r>
              <a:rPr lang="ru-RU" sz="3400" dirty="0" smtClean="0"/>
              <a:t>работы </a:t>
            </a:r>
            <a:r>
              <a:rPr lang="ru-RU" sz="3400" dirty="0"/>
              <a:t>автором были определены следующие </a:t>
            </a:r>
            <a:r>
              <a:rPr lang="ru-RU" sz="3400" u="sng" dirty="0">
                <a:solidFill>
                  <a:srgbClr val="FF0000"/>
                </a:solidFill>
              </a:rPr>
              <a:t>задачи</a:t>
            </a:r>
            <a:r>
              <a:rPr lang="ru-RU" sz="3400" dirty="0" smtClean="0"/>
              <a:t>:</a:t>
            </a:r>
          </a:p>
          <a:p>
            <a:pPr marL="109728" indent="0">
              <a:buNone/>
            </a:pPr>
            <a:endParaRPr lang="ru-RU" sz="3400" dirty="0"/>
          </a:p>
          <a:p>
            <a:r>
              <a:rPr lang="ru-RU" sz="3400" dirty="0"/>
              <a:t>1.	Изучить состояние отношений Кубы и США после принятия Конгрессом США Закона </a:t>
            </a:r>
            <a:r>
              <a:rPr lang="ru-RU" sz="3400" dirty="0" err="1"/>
              <a:t>Хелмса-Бертона</a:t>
            </a:r>
            <a:r>
              <a:rPr lang="ru-RU" sz="3400" dirty="0"/>
              <a:t> в 1996 году;</a:t>
            </a:r>
          </a:p>
          <a:p>
            <a:r>
              <a:rPr lang="ru-RU" sz="3400" dirty="0"/>
              <a:t>2.	Выявить влияние кубинской диаспоры, проживающей на территории США, на формирование отношений с Островом. </a:t>
            </a:r>
          </a:p>
          <a:p>
            <a:r>
              <a:rPr lang="ru-RU" sz="3400" dirty="0"/>
              <a:t>3.	Исследовать наиболее проблемные темы в двусторонних отношениях Кубы и США до 2017 года, а также механизмы их разрешения со стороны обоих государств.</a:t>
            </a:r>
          </a:p>
          <a:p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332656"/>
            <a:ext cx="212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ПРИЛОЖЕНИЕ А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0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 исследования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pPr algn="ctr"/>
            <a:endParaRPr lang="ru-RU" u="sng" dirty="0" smtClean="0">
              <a:solidFill>
                <a:srgbClr val="FF0000"/>
              </a:solidFill>
            </a:endParaRPr>
          </a:p>
          <a:p>
            <a:pPr algn="ctr"/>
            <a:endParaRPr lang="ru-RU" u="sng" dirty="0">
              <a:solidFill>
                <a:srgbClr val="FF0000"/>
              </a:solidFill>
            </a:endParaRPr>
          </a:p>
          <a:p>
            <a:pPr algn="ctr"/>
            <a:r>
              <a:rPr lang="ru-RU" u="sng" dirty="0" smtClean="0">
                <a:solidFill>
                  <a:srgbClr val="FF0000"/>
                </a:solidFill>
              </a:rPr>
              <a:t>Объектом</a:t>
            </a:r>
            <a:r>
              <a:rPr lang="ru-RU" dirty="0" smtClean="0"/>
              <a:t> </a:t>
            </a:r>
            <a:r>
              <a:rPr lang="ru-RU" dirty="0"/>
              <a:t>данной </a:t>
            </a:r>
            <a:r>
              <a:rPr lang="ru-RU" dirty="0" smtClean="0"/>
              <a:t>работы </a:t>
            </a:r>
            <a:r>
              <a:rPr lang="ru-RU" dirty="0"/>
              <a:t>является внешняя политика Республики Куба, а </a:t>
            </a:r>
            <a:r>
              <a:rPr lang="ru-RU" u="sng" dirty="0">
                <a:solidFill>
                  <a:srgbClr val="FF0000"/>
                </a:solidFill>
              </a:rPr>
              <a:t>предметом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– место и роль Соединенных Штатов Америки во внешней политике Кубы.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7170471" y="23538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sz="1600" dirty="0">
                <a:latin typeface="Times New Roman" pitchFamily="18" charset="0"/>
                <a:cs typeface="Times New Roman" pitchFamily="18" charset="0"/>
              </a:rPr>
              <a:t>ПРИЛОЖЕНИЕ А</a:t>
            </a:r>
          </a:p>
        </p:txBody>
      </p:sp>
    </p:spTree>
    <p:extLst>
      <p:ext uri="{BB962C8B-B14F-4D97-AF65-F5344CB8AC3E}">
        <p14:creationId xmlns:p14="http://schemas.microsoft.com/office/powerpoint/2010/main" val="30282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Основные результаты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325112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/>
              <a:t>Подробно изучены основные события, повлиявшие на ход эволюции кубино-американских отношений в период с 1996 по 2016 года, а также официальные документы, принимавшиеся правительствами обеих стран в рамках налаживания двусторонних связей. Проанализирована деятельность кубинской диаспоры на территории Соединенных Штатов, а также её влияние на принятие политических решений в отношении Кубы.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29915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ПРИЛОЖЕНИЕ А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496944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и методы исследования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>
                <a:solidFill>
                  <a:srgbClr val="FF0000"/>
                </a:solidFill>
              </a:rPr>
              <a:t>Структура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обусловлена предметом, целью и задачами исследования. Работа состоит из введения, двух глав и заключения.</a:t>
            </a:r>
            <a:endParaRPr lang="be-BY" dirty="0"/>
          </a:p>
          <a:p>
            <a:r>
              <a:rPr lang="ru-RU" dirty="0" smtClean="0"/>
              <a:t>В </a:t>
            </a:r>
            <a:r>
              <a:rPr lang="ru-RU" dirty="0"/>
              <a:t>работе использованы </a:t>
            </a:r>
            <a:r>
              <a:rPr lang="ru-RU" u="sng" dirty="0">
                <a:solidFill>
                  <a:srgbClr val="FF0000"/>
                </a:solidFill>
              </a:rPr>
              <a:t>методы</a:t>
            </a:r>
            <a:r>
              <a:rPr lang="ru-RU" dirty="0"/>
              <a:t> системного, контекстуального, критического, сравнительного анализа, а также специальные правовые, политологические, исторические методы</a:t>
            </a:r>
            <a:r>
              <a:rPr lang="ru-RU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256" y="293687"/>
            <a:ext cx="262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sz="1600" dirty="0">
                <a:latin typeface="Times New Roman" pitchFamily="18" charset="0"/>
                <a:cs typeface="Times New Roman" pitchFamily="18" charset="0"/>
              </a:rPr>
              <a:t>ПРИЛОЖЕНИЕ А</a:t>
            </a:r>
          </a:p>
        </p:txBody>
      </p:sp>
    </p:spTree>
    <p:extLst>
      <p:ext uri="{BB962C8B-B14F-4D97-AF65-F5344CB8AC3E}">
        <p14:creationId xmlns:p14="http://schemas.microsoft.com/office/powerpoint/2010/main" val="135157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4969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Рекомендации по использованию результатов работы</a:t>
            </a:r>
            <a:br>
              <a:rPr lang="ru-RU" dirty="0"/>
            </a:b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Результаты работы могут быть использованы для дальнейшего исследования проблематики кубино-американских отношений, при подготовке учебников, в рамках курсов лекций или специальных курсов.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6876256" y="33265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ПРИЛОЖЕНИЕ А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0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26054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1026" name="Picture 2" descr="C:\Users\umoms\Desktop\160321162442-cnnee-obama-cuba-banderas-eeuu-cuba-exlarge-1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352928" cy="494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21632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ПРИЛОЖЕНИЕ А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3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</TotalTime>
  <Words>288</Words>
  <Application>Microsoft Office PowerPoint</Application>
  <PresentationFormat>Экран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Роль и влияние   информационных технологий на развитие кубино-американских отношений (1996-2016гг.)</vt:lpstr>
      <vt:lpstr>Содержание</vt:lpstr>
      <vt:lpstr>Актуальность</vt:lpstr>
      <vt:lpstr>Поставленные цели и задачи</vt:lpstr>
      <vt:lpstr>Объект и предмет исследования</vt:lpstr>
      <vt:lpstr>Основные результаты</vt:lpstr>
      <vt:lpstr>Структура и методы исследования</vt:lpstr>
      <vt:lpstr>Рекомендации по использованию результатов работы 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и влияние информационных технологий на развитие кубино-американских отношений (1996-2016гг.)</dc:title>
  <dc:creator>Учеб. метод. отд. по международ. связям</dc:creator>
  <cp:lastModifiedBy>Учеб. метод. отд. по международ. связям</cp:lastModifiedBy>
  <cp:revision>5</cp:revision>
  <dcterms:created xsi:type="dcterms:W3CDTF">2017-12-05T08:41:27Z</dcterms:created>
  <dcterms:modified xsi:type="dcterms:W3CDTF">2017-12-05T12:18:10Z</dcterms:modified>
</cp:coreProperties>
</file>