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1"/>
  </p:notesMasterIdLst>
  <p:sldIdLst>
    <p:sldId id="256" r:id="rId2"/>
    <p:sldId id="259" r:id="rId3"/>
    <p:sldId id="278" r:id="rId4"/>
    <p:sldId id="276" r:id="rId5"/>
    <p:sldId id="277" r:id="rId6"/>
    <p:sldId id="263" r:id="rId7"/>
    <p:sldId id="264" r:id="rId8"/>
    <p:sldId id="260" r:id="rId9"/>
    <p:sldId id="266" r:id="rId10"/>
    <p:sldId id="261" r:id="rId11"/>
    <p:sldId id="269" r:id="rId12"/>
    <p:sldId id="268" r:id="rId13"/>
    <p:sldId id="262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97B19"/>
    <a:srgbClr val="988932"/>
    <a:srgbClr val="5C79A4"/>
    <a:srgbClr val="4A477D"/>
    <a:srgbClr val="8B91CA"/>
    <a:srgbClr val="323232"/>
    <a:srgbClr val="647E07"/>
    <a:srgbClr val="A6B36A"/>
  </p:clrMru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52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2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6CD7B-6513-43A3-95A0-87021412980D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11830-CBC3-410A-A855-E6C7424CD5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11830-CBC3-410A-A855-E6C7424CD5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17C-E85E-4840-96C8-A3644CFBB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17C-E85E-4840-96C8-A3644CFBB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17C-E85E-4840-96C8-A3644CFBB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17C-E85E-4840-96C8-A3644CFBB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17C-E85E-4840-96C8-A3644CFBB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17C-E85E-4840-96C8-A3644CFBB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17C-E85E-4840-96C8-A3644CFBB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17C-E85E-4840-96C8-A3644CFBB50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17C-E85E-4840-96C8-A3644CFBB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17C-E85E-4840-96C8-A3644CFBB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17C-E85E-4840-96C8-A3644CFBB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AAD446-4DE6-FC40-B9D8-C09DA29C093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68817C-E85E-4840-96C8-A3644CFBB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153"/>
            <a:ext cx="8915400" cy="14350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Integrating GPS and Smart Phone Technologies for Behavioral Data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*Kathleen (Kate) Deutsch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Grant McKenzie</a:t>
            </a:r>
          </a:p>
          <a:p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David Stevenson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Drew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Dara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-Abrams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Konstadinos Goulias</a:t>
            </a:r>
          </a:p>
          <a:p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GeoTrans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Lab, Department of Geography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University of California, Santa Barbara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sea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885" y="61960"/>
            <a:ext cx="1128515" cy="1134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SBTravel</a:t>
            </a:r>
            <a:r>
              <a:rPr lang="en-US" dirty="0" smtClean="0"/>
              <a:t> do this?</a:t>
            </a:r>
            <a:endParaRPr lang="en-US" dirty="0"/>
          </a:p>
        </p:txBody>
      </p:sp>
      <p:pic>
        <p:nvPicPr>
          <p:cNvPr id="11" name="Picture 10" descr="screen-capture-1.png"/>
          <p:cNvPicPr>
            <a:picLocks noChangeAspect="1"/>
          </p:cNvPicPr>
          <p:nvPr/>
        </p:nvPicPr>
        <p:blipFill>
          <a:blip r:embed="rId3">
            <a:alphaModFix amt="79000"/>
            <a:lum contrast="20000"/>
          </a:blip>
          <a:stretch>
            <a:fillRect/>
          </a:stretch>
        </p:blipFill>
        <p:spPr>
          <a:xfrm>
            <a:off x="110440" y="1354399"/>
            <a:ext cx="8813800" cy="54991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 flipV="1">
            <a:off x="5604600" y="4930083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V="1">
            <a:off x="4361477" y="5692083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4459157" y="5573957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V="1">
            <a:off x="4183169" y="5606179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V="1">
            <a:off x="4400755" y="5633393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V="1">
            <a:off x="4183169" y="5472627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V="1">
            <a:off x="4217454" y="5223095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V="1">
            <a:off x="4572000" y="5353755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V="1">
            <a:off x="4908937" y="5573211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V="1">
            <a:off x="5302767" y="5201355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flipV="1">
            <a:off x="5942928" y="4385475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flipV="1">
            <a:off x="6180672" y="4005749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6400128" y="3679423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V="1">
            <a:off x="6611964" y="3310128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V="1">
            <a:off x="7701736" y="3038841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flipV="1">
            <a:off x="7733951" y="3072384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V="1">
            <a:off x="7865916" y="2919969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V="1">
            <a:off x="7508023" y="2860533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V="1">
            <a:off x="7122728" y="2919969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flipV="1">
            <a:off x="6964577" y="3191256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V="1">
            <a:off x="7654358" y="3056084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flipV="1">
            <a:off x="7701736" y="3157713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V="1">
            <a:off x="7701736" y="3131820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V="1">
            <a:off x="4455198" y="5665615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V="1">
            <a:off x="4183169" y="5513775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V="1">
            <a:off x="7640190" y="3109486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521116" y="2946157"/>
            <a:ext cx="476765" cy="509031"/>
          </a:xfrm>
          <a:prstGeom prst="ellipse">
            <a:avLst/>
          </a:prstGeom>
          <a:noFill/>
          <a:ln w="76200" cmpd="sng">
            <a:solidFill>
              <a:srgbClr val="5C79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996339" y="5380969"/>
            <a:ext cx="404416" cy="414535"/>
          </a:xfrm>
          <a:prstGeom prst="ellipse">
            <a:avLst/>
          </a:prstGeom>
          <a:noFill/>
          <a:ln w="7620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383225" y="2435491"/>
            <a:ext cx="1015684" cy="369332"/>
          </a:xfrm>
          <a:prstGeom prst="rect">
            <a:avLst/>
          </a:prstGeom>
          <a:solidFill>
            <a:srgbClr val="5C79A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7:50am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41376" y="5298237"/>
            <a:ext cx="1015684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7:58am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 flipV="1">
            <a:off x="4447099" y="5656969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flipV="1">
            <a:off x="4064297" y="5487307"/>
            <a:ext cx="118872" cy="118872"/>
          </a:xfrm>
          <a:prstGeom prst="ellipse">
            <a:avLst/>
          </a:prstGeom>
          <a:solidFill>
            <a:srgbClr val="B97B1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286456" y="5484815"/>
            <a:ext cx="404416" cy="414535"/>
          </a:xfrm>
          <a:prstGeom prst="ellipse">
            <a:avLst/>
          </a:prstGeom>
          <a:noFill/>
          <a:ln w="76200" cmpd="sng">
            <a:solidFill>
              <a:srgbClr val="4A47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941376" y="5794598"/>
            <a:ext cx="1015684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11:00am</a:t>
            </a:r>
            <a:endParaRPr lang="en-US" sz="16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 flipH="1" flipV="1">
            <a:off x="4391112" y="2491478"/>
            <a:ext cx="2787604" cy="2675631"/>
          </a:xfrm>
          <a:prstGeom prst="straightConnector1">
            <a:avLst/>
          </a:prstGeom>
          <a:ln w="76200" cmpd="sng"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64914" y="4200809"/>
            <a:ext cx="9534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8 min.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64914" y="5823769"/>
            <a:ext cx="1015684" cy="338554"/>
          </a:xfrm>
          <a:prstGeom prst="rect">
            <a:avLst/>
          </a:prstGeom>
          <a:solidFill>
            <a:srgbClr val="4A477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11:04am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65739" y="6285552"/>
            <a:ext cx="1015684" cy="338554"/>
          </a:xfrm>
          <a:prstGeom prst="rect">
            <a:avLst/>
          </a:prstGeom>
          <a:solidFill>
            <a:srgbClr val="4A477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6:38 pm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14917" y="5927642"/>
            <a:ext cx="953419" cy="584776"/>
          </a:xfrm>
          <a:prstGeom prst="rect">
            <a:avLst/>
          </a:prstGeom>
          <a:solidFill>
            <a:srgbClr val="4A477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7h 34min.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12252" y="5409706"/>
            <a:ext cx="787651" cy="584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4h 2min.</a:t>
            </a:r>
            <a:endParaRPr lang="en-US" sz="1600" dirty="0"/>
          </a:p>
        </p:txBody>
      </p:sp>
      <p:cxnSp>
        <p:nvCxnSpPr>
          <p:cNvPr id="63" name="Curved Connector 62"/>
          <p:cNvCxnSpPr>
            <a:stCxn id="46" idx="1"/>
            <a:endCxn id="53" idx="1"/>
          </p:cNvCxnSpPr>
          <p:nvPr/>
        </p:nvCxnSpPr>
        <p:spPr>
          <a:xfrm rot="10800000" flipV="1">
            <a:off x="2941376" y="5467513"/>
            <a:ext cx="1588" cy="496361"/>
          </a:xfrm>
          <a:prstGeom prst="curvedConnector3">
            <a:avLst>
              <a:gd name="adj1" fmla="val 31232242"/>
            </a:avLst>
          </a:prstGeom>
          <a:ln w="57150" cmpd="sng"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56" idx="3"/>
            <a:endCxn id="57" idx="3"/>
          </p:cNvCxnSpPr>
          <p:nvPr/>
        </p:nvCxnSpPr>
        <p:spPr>
          <a:xfrm>
            <a:off x="5780598" y="5993046"/>
            <a:ext cx="825" cy="461783"/>
          </a:xfrm>
          <a:prstGeom prst="curvedConnector3">
            <a:avLst>
              <a:gd name="adj1" fmla="val 65078545"/>
            </a:avLst>
          </a:prstGeom>
          <a:ln w="57150" cmpd="sng">
            <a:solidFill>
              <a:srgbClr val="4A477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52" grpId="0" animBg="1"/>
      <p:bldP spid="53" grpId="0" animBg="1"/>
      <p:bldP spid="48" grpId="0" animBg="1"/>
      <p:bldP spid="56" grpId="0" animBg="1"/>
      <p:bldP spid="57" grpId="0" animBg="1"/>
      <p:bldP spid="60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rved Down Arrow 12"/>
          <p:cNvSpPr/>
          <p:nvPr/>
        </p:nvSpPr>
        <p:spPr>
          <a:xfrm rot="340969">
            <a:off x="6218778" y="1908877"/>
            <a:ext cx="1632174" cy="788227"/>
          </a:xfrm>
          <a:prstGeom prst="curvedDownArrow">
            <a:avLst>
              <a:gd name="adj1" fmla="val 50000"/>
              <a:gd name="adj2" fmla="val 98893"/>
              <a:gd name="adj3" fmla="val 25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/>
          <a:lstStyle/>
          <a:p>
            <a:r>
              <a:rPr lang="en-US" dirty="0" smtClean="0"/>
              <a:t>One step further</a:t>
            </a:r>
            <a:endParaRPr lang="en-US" dirty="0"/>
          </a:p>
        </p:txBody>
      </p:sp>
      <p:sp>
        <p:nvSpPr>
          <p:cNvPr id="12" name="Curved Down Arrow 11"/>
          <p:cNvSpPr/>
          <p:nvPr/>
        </p:nvSpPr>
        <p:spPr>
          <a:xfrm>
            <a:off x="2941048" y="1443795"/>
            <a:ext cx="1189790" cy="601555"/>
          </a:xfrm>
          <a:prstGeom prst="curvedDownArrow">
            <a:avLst>
              <a:gd name="adj1" fmla="val 50000"/>
              <a:gd name="adj2" fmla="val 98893"/>
              <a:gd name="adj3" fmla="val 25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screen-capture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3" y="1586330"/>
            <a:ext cx="3271569" cy="2041024"/>
          </a:xfrm>
          <a:prstGeom prst="rect">
            <a:avLst/>
          </a:prstGeom>
        </p:spPr>
      </p:pic>
      <p:pic>
        <p:nvPicPr>
          <p:cNvPr id="11" name="Picture 10" descr="screen-capture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08" y="2112191"/>
            <a:ext cx="5795417" cy="3007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screen-capture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555" y="2829827"/>
            <a:ext cx="6998362" cy="3559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/>
          <a:lstStyle/>
          <a:p>
            <a:r>
              <a:rPr lang="en-US" dirty="0" smtClean="0"/>
              <a:t>Using technology…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4310" y="1553124"/>
            <a:ext cx="8180590" cy="45178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…to innovate the “where”, “when” and “how” of data collection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/>
          <a:lstStyle/>
          <a:p>
            <a:r>
              <a:rPr lang="en-US" dirty="0" smtClean="0"/>
              <a:t>Real time devices</a:t>
            </a:r>
            <a:endParaRPr lang="en-US" dirty="0"/>
          </a:p>
        </p:txBody>
      </p:sp>
      <p:pic>
        <p:nvPicPr>
          <p:cNvPr id="8" name="Picture 7" descr="IMAG00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685" y="1509632"/>
            <a:ext cx="2887266" cy="4572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43723" y="1509633"/>
            <a:ext cx="2524125" cy="4572000"/>
            <a:chOff x="1043723" y="1509633"/>
            <a:chExt cx="2524125" cy="4572000"/>
          </a:xfrm>
        </p:grpSpPr>
        <p:pic>
          <p:nvPicPr>
            <p:cNvPr id="7" name="Picture 6" descr="HTC-DROID-Incredible-2-Android-Phone-for-Verizon-Wireless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723" y="1509633"/>
              <a:ext cx="2524125" cy="4572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791368" y="1951789"/>
              <a:ext cx="1016000" cy="20052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0440" y="1354399"/>
            <a:ext cx="8813800" cy="5499100"/>
            <a:chOff x="110440" y="1354399"/>
            <a:chExt cx="8813800" cy="5499100"/>
          </a:xfrm>
        </p:grpSpPr>
        <p:pic>
          <p:nvPicPr>
            <p:cNvPr id="5" name="Picture 4" descr="screen-capture-1.png"/>
            <p:cNvPicPr>
              <a:picLocks noChangeAspect="1"/>
            </p:cNvPicPr>
            <p:nvPr/>
          </p:nvPicPr>
          <p:blipFill>
            <a:blip r:embed="rId2">
              <a:alphaModFix amt="79000"/>
              <a:lum contrast="20000"/>
            </a:blip>
            <a:stretch>
              <a:fillRect/>
            </a:stretch>
          </p:blipFill>
          <p:spPr>
            <a:xfrm>
              <a:off x="110440" y="1354399"/>
              <a:ext cx="8813800" cy="54991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 flipV="1">
              <a:off x="5604600" y="4930083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flipV="1">
              <a:off x="4361477" y="5692083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flipV="1">
              <a:off x="4459157" y="5573957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flipV="1">
              <a:off x="4183169" y="5606179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flipV="1">
              <a:off x="4400755" y="5633393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flipV="1">
              <a:off x="4183169" y="5472627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flipV="1">
              <a:off x="4217454" y="5223095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4572000" y="5353755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4908937" y="5573211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flipV="1">
              <a:off x="5302767" y="5201355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flipV="1">
              <a:off x="5942928" y="4385475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6180672" y="4005749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flipV="1">
              <a:off x="6400128" y="3679423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flipV="1">
              <a:off x="6611964" y="3310128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flipV="1">
              <a:off x="7701736" y="3038841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7733951" y="3072384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7865916" y="2919969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7508023" y="2860533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7122728" y="2919969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6964577" y="3191256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7654358" y="3056084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7701736" y="3157713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flipV="1">
              <a:off x="7701736" y="3131820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flipV="1">
              <a:off x="4455198" y="5665615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flipV="1">
              <a:off x="4183169" y="5513775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flipV="1">
              <a:off x="7640190" y="3109486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521116" y="2946157"/>
              <a:ext cx="476765" cy="509031"/>
            </a:xfrm>
            <a:prstGeom prst="ellipse">
              <a:avLst/>
            </a:prstGeom>
            <a:noFill/>
            <a:ln w="76200" cmpd="sng">
              <a:solidFill>
                <a:srgbClr val="5C79A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996339" y="5380969"/>
              <a:ext cx="404416" cy="414535"/>
            </a:xfrm>
            <a:prstGeom prst="ellipse">
              <a:avLst/>
            </a:prstGeom>
            <a:noFill/>
            <a:ln w="76200" cmpd="sng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83225" y="2435491"/>
              <a:ext cx="1015684" cy="369332"/>
            </a:xfrm>
            <a:prstGeom prst="rect">
              <a:avLst/>
            </a:prstGeom>
            <a:solidFill>
              <a:srgbClr val="5C79A4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7:50am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41376" y="5298237"/>
              <a:ext cx="1015684" cy="3385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7:58am</a:t>
              </a:r>
              <a:endParaRPr lang="en-US" sz="1600" dirty="0"/>
            </a:p>
          </p:txBody>
        </p:sp>
        <p:sp>
          <p:nvSpPr>
            <p:cNvPr id="36" name="Oval 35"/>
            <p:cNvSpPr/>
            <p:nvPr/>
          </p:nvSpPr>
          <p:spPr>
            <a:xfrm flipV="1">
              <a:off x="4447099" y="5656969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flipV="1">
              <a:off x="4064297" y="5487307"/>
              <a:ext cx="118872" cy="118872"/>
            </a:xfrm>
            <a:prstGeom prst="ellipse">
              <a:avLst/>
            </a:prstGeom>
            <a:solidFill>
              <a:srgbClr val="B97B1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86456" y="5484815"/>
              <a:ext cx="404416" cy="414535"/>
            </a:xfrm>
            <a:prstGeom prst="ellipse">
              <a:avLst/>
            </a:prstGeom>
            <a:noFill/>
            <a:ln w="76200" cmpd="sng">
              <a:solidFill>
                <a:srgbClr val="4A47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41376" y="5794598"/>
              <a:ext cx="1015684" cy="3385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11:00am</a:t>
              </a:r>
              <a:endParaRPr lang="en-US" sz="16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 flipH="1" flipV="1">
              <a:off x="4391112" y="2491478"/>
              <a:ext cx="2787604" cy="2675631"/>
            </a:xfrm>
            <a:prstGeom prst="straightConnector1">
              <a:avLst/>
            </a:prstGeom>
            <a:ln w="76200" cmpd="sng">
              <a:solidFill>
                <a:schemeClr val="bg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764914" y="4200809"/>
              <a:ext cx="9534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 min.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64914" y="5823769"/>
              <a:ext cx="1015684" cy="338554"/>
            </a:xfrm>
            <a:prstGeom prst="rect">
              <a:avLst/>
            </a:prstGeom>
            <a:solidFill>
              <a:srgbClr val="4A477D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11:04am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65739" y="6285552"/>
              <a:ext cx="1015684" cy="338554"/>
            </a:xfrm>
            <a:prstGeom prst="rect">
              <a:avLst/>
            </a:prstGeom>
            <a:solidFill>
              <a:srgbClr val="4A477D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6:38 pm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14917" y="5927642"/>
              <a:ext cx="953419" cy="584776"/>
            </a:xfrm>
            <a:prstGeom prst="rect">
              <a:avLst/>
            </a:prstGeom>
            <a:solidFill>
              <a:srgbClr val="4A477D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7h 34min.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12252" y="5409706"/>
              <a:ext cx="787651" cy="5847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4h 2min.</a:t>
              </a:r>
              <a:endParaRPr lang="en-US" sz="1600" dirty="0"/>
            </a:p>
          </p:txBody>
        </p:sp>
        <p:cxnSp>
          <p:nvCxnSpPr>
            <p:cNvPr id="46" name="Curved Connector 45"/>
            <p:cNvCxnSpPr>
              <a:stCxn id="35" idx="1"/>
              <a:endCxn id="39" idx="1"/>
            </p:cNvCxnSpPr>
            <p:nvPr/>
          </p:nvCxnSpPr>
          <p:spPr>
            <a:xfrm rot="10800000" flipV="1">
              <a:off x="2941376" y="5467513"/>
              <a:ext cx="1588" cy="496361"/>
            </a:xfrm>
            <a:prstGeom prst="curvedConnector3">
              <a:avLst>
                <a:gd name="adj1" fmla="val 31232242"/>
              </a:avLst>
            </a:prstGeom>
            <a:ln w="57150" cmpd="sng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stCxn id="42" idx="3"/>
              <a:endCxn id="43" idx="3"/>
            </p:cNvCxnSpPr>
            <p:nvPr/>
          </p:nvCxnSpPr>
          <p:spPr>
            <a:xfrm>
              <a:off x="5780598" y="5993046"/>
              <a:ext cx="825" cy="461783"/>
            </a:xfrm>
            <a:prstGeom prst="curvedConnector3">
              <a:avLst>
                <a:gd name="adj1" fmla="val 65078545"/>
              </a:avLst>
            </a:prstGeom>
            <a:ln w="57150" cmpd="sng">
              <a:solidFill>
                <a:srgbClr val="4A477D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rapezoid 47"/>
          <p:cNvSpPr/>
          <p:nvPr/>
        </p:nvSpPr>
        <p:spPr>
          <a:xfrm flipV="1">
            <a:off x="3315368" y="3532375"/>
            <a:ext cx="372403" cy="1289323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08945" y="4942011"/>
            <a:ext cx="187158" cy="2492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rvey_mockup2.jpg"/>
          <p:cNvPicPr>
            <a:picLocks noChangeAspect="1"/>
          </p:cNvPicPr>
          <p:nvPr/>
        </p:nvPicPr>
        <p:blipFill>
          <a:blip r:embed="rId2"/>
          <a:srcRect l="5137" r="68998" b="23950"/>
          <a:stretch>
            <a:fillRect/>
          </a:stretch>
        </p:blipFill>
        <p:spPr>
          <a:xfrm>
            <a:off x="3078028" y="1326787"/>
            <a:ext cx="2987943" cy="5312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/>
          <a:lstStyle/>
          <a:p>
            <a:r>
              <a:rPr lang="en-US" dirty="0" smtClean="0"/>
              <a:t>In Situ Communication</a:t>
            </a:r>
            <a:endParaRPr lang="en-US" dirty="0"/>
          </a:p>
        </p:txBody>
      </p:sp>
      <p:pic>
        <p:nvPicPr>
          <p:cNvPr id="9" name="Picture 8" descr="survey_mockup2.jpg"/>
          <p:cNvPicPr>
            <a:picLocks noChangeAspect="1"/>
          </p:cNvPicPr>
          <p:nvPr/>
        </p:nvPicPr>
        <p:blipFill>
          <a:blip r:embed="rId2"/>
          <a:srcRect l="35140" t="8915" r="48783" b="50479"/>
          <a:stretch>
            <a:fillRect/>
          </a:stretch>
        </p:blipFill>
        <p:spPr>
          <a:xfrm>
            <a:off x="3429508" y="2274672"/>
            <a:ext cx="2146999" cy="3279344"/>
          </a:xfrm>
          <a:prstGeom prst="rect">
            <a:avLst/>
          </a:prstGeom>
        </p:spPr>
      </p:pic>
      <p:pic>
        <p:nvPicPr>
          <p:cNvPr id="8" name="Picture 7" descr="survey_mockup2.jpg"/>
          <p:cNvPicPr>
            <a:picLocks noChangeAspect="1"/>
          </p:cNvPicPr>
          <p:nvPr/>
        </p:nvPicPr>
        <p:blipFill>
          <a:blip r:embed="rId2"/>
          <a:srcRect l="53682" t="8748" r="30576" b="51673"/>
          <a:stretch>
            <a:fillRect/>
          </a:stretch>
        </p:blipFill>
        <p:spPr>
          <a:xfrm>
            <a:off x="3419789" y="2274672"/>
            <a:ext cx="2156718" cy="3279344"/>
          </a:xfrm>
          <a:prstGeom prst="rect">
            <a:avLst/>
          </a:prstGeom>
        </p:spPr>
      </p:pic>
      <p:pic>
        <p:nvPicPr>
          <p:cNvPr id="7" name="Picture 6" descr="survey_mockup2.jpg"/>
          <p:cNvPicPr>
            <a:picLocks/>
          </p:cNvPicPr>
          <p:nvPr/>
        </p:nvPicPr>
        <p:blipFill>
          <a:blip r:embed="rId2"/>
          <a:srcRect l="71583" t="9084" r="12608" b="53784"/>
          <a:stretch>
            <a:fillRect/>
          </a:stretch>
        </p:blipFill>
        <p:spPr>
          <a:xfrm>
            <a:off x="3404108" y="2274672"/>
            <a:ext cx="2157984" cy="3282696"/>
          </a:xfrm>
          <a:prstGeom prst="rect">
            <a:avLst/>
          </a:prstGeom>
        </p:spPr>
      </p:pic>
      <p:pic>
        <p:nvPicPr>
          <p:cNvPr id="6" name="Picture 5" descr="survey_mockup2.jpg"/>
          <p:cNvPicPr>
            <a:picLocks/>
          </p:cNvPicPr>
          <p:nvPr/>
        </p:nvPicPr>
        <p:blipFill>
          <a:blip r:embed="rId2"/>
          <a:srcRect l="35404" t="51902" r="49037" b="8829"/>
          <a:stretch>
            <a:fillRect/>
          </a:stretch>
        </p:blipFill>
        <p:spPr>
          <a:xfrm>
            <a:off x="3404108" y="2261972"/>
            <a:ext cx="2157984" cy="3282696"/>
          </a:xfrm>
          <a:prstGeom prst="rect">
            <a:avLst/>
          </a:prstGeom>
        </p:spPr>
      </p:pic>
      <p:pic>
        <p:nvPicPr>
          <p:cNvPr id="4" name="Picture 3" descr="survey_mockup2.jpg"/>
          <p:cNvPicPr>
            <a:picLocks/>
          </p:cNvPicPr>
          <p:nvPr/>
        </p:nvPicPr>
        <p:blipFill>
          <a:blip r:embed="rId2"/>
          <a:srcRect l="53708" t="51854" r="30425" b="9049"/>
          <a:stretch>
            <a:fillRect/>
          </a:stretch>
        </p:blipFill>
        <p:spPr>
          <a:xfrm>
            <a:off x="3416808" y="2236572"/>
            <a:ext cx="2157984" cy="3282696"/>
          </a:xfrm>
          <a:prstGeom prst="rect">
            <a:avLst/>
          </a:prstGeom>
        </p:spPr>
      </p:pic>
      <p:pic>
        <p:nvPicPr>
          <p:cNvPr id="5" name="Picture 4" descr="survey_mockup2.jpg"/>
          <p:cNvPicPr>
            <a:picLocks/>
          </p:cNvPicPr>
          <p:nvPr/>
        </p:nvPicPr>
        <p:blipFill>
          <a:blip r:embed="rId2"/>
          <a:srcRect l="71792" t="51598" r="12472" b="8109"/>
          <a:stretch>
            <a:fillRect/>
          </a:stretch>
        </p:blipFill>
        <p:spPr>
          <a:xfrm>
            <a:off x="3429508" y="2236572"/>
            <a:ext cx="2157984" cy="3282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/>
          <a:lstStyle/>
          <a:p>
            <a:r>
              <a:rPr lang="en-US" dirty="0" smtClean="0"/>
              <a:t>Using technology…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10" y="1553124"/>
            <a:ext cx="8180590" cy="45178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…to enable more in-depth questioning of respondents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/>
          <a:lstStyle/>
          <a:p>
            <a:r>
              <a:rPr lang="en-US" dirty="0" smtClean="0"/>
              <a:t>Decision making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10" y="1553124"/>
            <a:ext cx="8180590" cy="45178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want more than just what activity is being done, where, when and with whom…</a:t>
            </a:r>
          </a:p>
          <a:p>
            <a:pPr lvl="1"/>
            <a:r>
              <a:rPr lang="en-US" sz="2200" dirty="0" smtClean="0"/>
              <a:t>How did the people end up at that location</a:t>
            </a:r>
          </a:p>
          <a:p>
            <a:pPr lvl="2"/>
            <a:r>
              <a:rPr lang="en-US" sz="2200" dirty="0" smtClean="0"/>
              <a:t>Sense of place</a:t>
            </a:r>
          </a:p>
          <a:p>
            <a:pPr lvl="3"/>
            <a:r>
              <a:rPr lang="en-US" sz="2400" dirty="0" smtClean="0"/>
              <a:t>an experiential process that is influenced by the attributes of the setting, and the content that a person brings to it (Steele, 1981) </a:t>
            </a:r>
            <a:endParaRPr lang="en-US" sz="2200" dirty="0" smtClean="0"/>
          </a:p>
          <a:p>
            <a:pPr lvl="2"/>
            <a:r>
              <a:rPr lang="en-US" sz="2200" dirty="0" smtClean="0"/>
              <a:t>Social networks</a:t>
            </a:r>
          </a:p>
          <a:p>
            <a:pPr lvl="3"/>
            <a:r>
              <a:rPr lang="en-US" sz="2200" dirty="0" smtClean="0"/>
              <a:t>How does a person’s involvement in social groups and their role in decision making impact the choice of a destination?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/>
          <a:lstStyle/>
          <a:p>
            <a:r>
              <a:rPr lang="en-US" dirty="0" smtClean="0"/>
              <a:t>Current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10" y="1553124"/>
            <a:ext cx="8180590" cy="45178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Development</a:t>
            </a:r>
          </a:p>
          <a:p>
            <a:pPr lvl="1"/>
            <a:r>
              <a:rPr lang="en-US" sz="2200" dirty="0" smtClean="0"/>
              <a:t>Analyze battery life </a:t>
            </a:r>
            <a:r>
              <a:rPr lang="en-US" sz="2200" dirty="0" err="1" smtClean="0"/>
              <a:t>vs</a:t>
            </a:r>
            <a:r>
              <a:rPr lang="en-US" sz="2200" dirty="0" smtClean="0"/>
              <a:t> time interval of GPS fixes</a:t>
            </a:r>
          </a:p>
          <a:p>
            <a:pPr lvl="2"/>
            <a:r>
              <a:rPr lang="en-US" sz="2200" dirty="0" smtClean="0"/>
              <a:t>Store GPS fixes on mobile phone</a:t>
            </a:r>
          </a:p>
          <a:p>
            <a:pPr lvl="1"/>
            <a:r>
              <a:rPr lang="en-US" sz="2200" dirty="0" smtClean="0"/>
              <a:t>Further test systems and hardware to assess advantages/ disadvantages</a:t>
            </a:r>
          </a:p>
          <a:p>
            <a:pPr lvl="1"/>
            <a:r>
              <a:rPr lang="en-US" sz="2200" dirty="0" err="1" smtClean="0"/>
              <a:t>Geocoder</a:t>
            </a:r>
            <a:r>
              <a:rPr lang="en-US" sz="2200" dirty="0" smtClean="0"/>
              <a:t> comparison</a:t>
            </a:r>
          </a:p>
          <a:p>
            <a:r>
              <a:rPr lang="en-US" sz="2400" dirty="0" smtClean="0"/>
              <a:t>Survey</a:t>
            </a:r>
          </a:p>
          <a:p>
            <a:pPr lvl="1"/>
            <a:r>
              <a:rPr lang="en-US" sz="2200" dirty="0" smtClean="0"/>
              <a:t>Pilot and full data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>
            <a:normAutofit/>
          </a:bodyPr>
          <a:lstStyle/>
          <a:p>
            <a:r>
              <a:rPr lang="el-GR" dirty="0" smtClean="0"/>
              <a:t>Ευχαριστώ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10" y="1553124"/>
            <a:ext cx="8180590" cy="451780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Geotrans</a:t>
            </a:r>
            <a:r>
              <a:rPr lang="en-US" sz="2400" dirty="0" smtClean="0"/>
              <a:t> Laboratory, UC Santa Barbara</a:t>
            </a:r>
          </a:p>
          <a:p>
            <a:r>
              <a:rPr lang="en-US" sz="2400" dirty="0" smtClean="0"/>
              <a:t>University of California, Transportation Center</a:t>
            </a:r>
          </a:p>
          <a:p>
            <a:r>
              <a:rPr lang="en-US" sz="2400" dirty="0" smtClean="0"/>
              <a:t>University of California, Office of the President</a:t>
            </a:r>
          </a:p>
          <a:p>
            <a:r>
              <a:rPr lang="en-US" sz="2400" dirty="0" smtClean="0"/>
              <a:t>Federal Highway Administration, Eisenhower Fellowship Program</a:t>
            </a:r>
          </a:p>
          <a:p>
            <a:r>
              <a:rPr lang="en-US" sz="2400" dirty="0" smtClean="0"/>
              <a:t>Santa Barbara County Association of Governments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10" y="1748522"/>
            <a:ext cx="8180590" cy="46987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travel behavior researchers we try to understand, model and predict the behavior of individuals, people and populations</a:t>
            </a:r>
          </a:p>
          <a:p>
            <a:r>
              <a:rPr lang="en-US" sz="2400" dirty="0" smtClean="0"/>
              <a:t>Travel demand models require data</a:t>
            </a:r>
          </a:p>
          <a:p>
            <a:pPr lvl="1"/>
            <a:r>
              <a:rPr lang="en-US" sz="2200" dirty="0" smtClean="0"/>
              <a:t>Individual attributes</a:t>
            </a:r>
          </a:p>
          <a:p>
            <a:pPr lvl="1"/>
            <a:r>
              <a:rPr lang="en-US" sz="2200" dirty="0" smtClean="0"/>
              <a:t>Household attributes</a:t>
            </a:r>
          </a:p>
          <a:p>
            <a:pPr lvl="1"/>
            <a:r>
              <a:rPr lang="en-US" sz="2200" dirty="0" smtClean="0"/>
              <a:t>Travel behavior and time use</a:t>
            </a:r>
          </a:p>
          <a:p>
            <a:pPr lvl="1"/>
            <a:r>
              <a:rPr lang="en-US" sz="2200" dirty="0" smtClean="0"/>
              <a:t>Land use</a:t>
            </a:r>
          </a:p>
          <a:p>
            <a:pPr lvl="1"/>
            <a:r>
              <a:rPr lang="en-US" sz="2200" dirty="0" smtClean="0"/>
              <a:t>Transit network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/>
          <a:lstStyle/>
          <a:p>
            <a:r>
              <a:rPr lang="en-US" dirty="0" smtClean="0"/>
              <a:t>Introduction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10" y="1579192"/>
            <a:ext cx="8180590" cy="4866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Travel behavior and time use data collection</a:t>
            </a:r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12042" y="2065867"/>
            <a:ext cx="7738533" cy="4690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ctr"/>
          <a:lstStyle/>
          <a:p>
            <a:pPr lvl="1"/>
            <a:r>
              <a:rPr lang="en-US" sz="2200" b="1" i="1" dirty="0" smtClean="0">
                <a:solidFill>
                  <a:schemeClr val="tx1"/>
                </a:solidFill>
              </a:rPr>
              <a:t>A snapshot of the day in the life of a respondent…</a:t>
            </a:r>
          </a:p>
          <a:p>
            <a:pPr lvl="1">
              <a:buNone/>
            </a:pPr>
            <a:endParaRPr/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7:30- 8:30- Wake Up, Morning Activities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8:30-9:00- Commute to Work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9:00- 12:00- Work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12:00-13:00- Lunch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13:00-18:00- Work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18:00-18:15- Drive to grocery store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18:15-19:00- Shop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19:00-20:00- Eat Dinner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20:00-20:15- Drive home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20:15-23:00- Home activities (emails, phone 					calls, cleaning)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23:00-7:30- Sleep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Survey Methods for Activity 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10" y="1553124"/>
            <a:ext cx="8180590" cy="45178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Paper/ Pen based</a:t>
            </a:r>
          </a:p>
          <a:p>
            <a:pPr lvl="1"/>
            <a:r>
              <a:rPr lang="en-US" sz="2200" dirty="0" smtClean="0"/>
              <a:t>Often accompanied by CATI or face to face interview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3" descr="portlans_activ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85" y="2744350"/>
            <a:ext cx="5756040" cy="4113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Survey Methods for Activity 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10" y="1553124"/>
            <a:ext cx="8180590" cy="45178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Web based and GPS based</a:t>
            </a:r>
          </a:p>
          <a:p>
            <a:pPr lvl="1"/>
            <a:r>
              <a:rPr lang="en-US" sz="2200" dirty="0" smtClean="0"/>
              <a:t>“</a:t>
            </a:r>
            <a:r>
              <a:rPr lang="en-US" sz="2400" dirty="0" smtClean="0"/>
              <a:t>Automation is the key to reduced respondent burden and increased accuracy and data integrity.”  (Yen et al, 2006)</a:t>
            </a:r>
            <a:endParaRPr lang="en-US" sz="2200" dirty="0"/>
          </a:p>
        </p:txBody>
      </p:sp>
      <p:pic>
        <p:nvPicPr>
          <p:cNvPr id="5" name="Picture 7" descr="Display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3579" y="3469104"/>
            <a:ext cx="3283285" cy="205205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173579" y="5521157"/>
            <a:ext cx="2759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Auld and </a:t>
            </a:r>
            <a:r>
              <a:rPr lang="en-US" sz="1400" dirty="0" err="1" smtClean="0"/>
              <a:t>Mohammadian</a:t>
            </a:r>
            <a:r>
              <a:rPr lang="en-US" sz="1400" dirty="0" smtClean="0"/>
              <a:t> UIC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0" y="3275112"/>
            <a:ext cx="4307974" cy="2914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0159" y="6035980"/>
            <a:ext cx="1860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Yen, et. al UC Davis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SBTravel</a:t>
            </a:r>
            <a:r>
              <a:rPr lang="en-US" dirty="0" smtClean="0"/>
              <a:t>- A GPS aided travel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10" y="1748522"/>
            <a:ext cx="8180590" cy="451780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Three main points for today</a:t>
            </a:r>
          </a:p>
          <a:p>
            <a:pPr lvl="1"/>
            <a:r>
              <a:rPr lang="en-US" sz="2400" dirty="0" smtClean="0"/>
              <a:t>Using technology to reduce respondent burden</a:t>
            </a:r>
          </a:p>
          <a:p>
            <a:pPr lvl="1"/>
            <a:r>
              <a:rPr lang="en-US" sz="2400" dirty="0" smtClean="0"/>
              <a:t>Using technology to innovate the “where”, “when” and “how” of data collection</a:t>
            </a:r>
          </a:p>
          <a:p>
            <a:pPr lvl="1"/>
            <a:r>
              <a:rPr lang="en-US" sz="2400" dirty="0" smtClean="0"/>
              <a:t>Using technology to enable more in-depth questioning of respondents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/>
          <a:lstStyle/>
          <a:p>
            <a:r>
              <a:rPr lang="en-US" dirty="0" smtClean="0"/>
              <a:t>Using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10" y="1748522"/>
            <a:ext cx="8180590" cy="4517807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None/>
            </a:pPr>
            <a:r>
              <a:rPr lang="en-US" sz="2400" dirty="0" smtClean="0"/>
              <a:t>… to reduce respondent burden</a:t>
            </a:r>
          </a:p>
          <a:p>
            <a:pPr marL="692150" lvl="2" indent="-342900">
              <a:spcBef>
                <a:spcPts val="2000"/>
              </a:spcBef>
            </a:pP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 and Respondent Burden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10" y="1748522"/>
            <a:ext cx="8180590" cy="45178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“Respondent burden is both tangible and intangible. In tangible terms, it can be measured as the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amount of time, cost, etc., that is involved in a respondent complying with the requests of a survey</a:t>
            </a:r>
            <a:r>
              <a:rPr lang="en-US" sz="2400" dirty="0" smtClean="0"/>
              <a:t>….  There is general agreement that efforts should be made to reduce the data collection burden for respondents to travel surveys.” –-NCHRP manual on Survey Methods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2387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GPS data collection in travel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10" y="1721786"/>
            <a:ext cx="8180590" cy="47618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use of GPS is not new</a:t>
            </a:r>
          </a:p>
          <a:p>
            <a:pPr lvl="1"/>
            <a:r>
              <a:rPr lang="en-US" sz="2200" dirty="0" smtClean="0"/>
              <a:t>27,200 Google Scholar results with “GPS survey travel behavior”</a:t>
            </a:r>
          </a:p>
          <a:p>
            <a:pPr lvl="1"/>
            <a:r>
              <a:rPr lang="en-US" sz="2200" dirty="0" smtClean="0"/>
              <a:t>34,300 Google scholar results with the search “GPS survey Geography”</a:t>
            </a:r>
          </a:p>
          <a:p>
            <a:r>
              <a:rPr lang="en-US" sz="2400" dirty="0" smtClean="0"/>
              <a:t>It has been recognized to have the potential to reduce respondent burden</a:t>
            </a:r>
          </a:p>
          <a:p>
            <a:pPr lvl="1"/>
            <a:r>
              <a:rPr lang="en-US" sz="2200" dirty="0" smtClean="0"/>
              <a:t>“Compared to conventional travel survey methods, such as CATI surveys that rely on respondents’ self-reports, the use of GPS technology has many advantages.  Chief among them is the reduction in respondent burden (Murakami et. al. 2004; Wolf et. al. 1999; Zhou and </a:t>
            </a:r>
            <a:r>
              <a:rPr lang="en-US" sz="2200" dirty="0" err="1" smtClean="0"/>
              <a:t>Golledge</a:t>
            </a:r>
            <a:r>
              <a:rPr lang="en-US" sz="2200" dirty="0" smtClean="0"/>
              <a:t>, 2007) Chen et al 2010.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10443</TotalTime>
  <Words>634</Words>
  <Application>Microsoft Macintosh PowerPoint</Application>
  <PresentationFormat>On-screen Show (4:3)</PresentationFormat>
  <Paragraphs>101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Perspective</vt:lpstr>
      <vt:lpstr>Integrating GPS and Smart Phone Technologies for Behavioral Data Collection</vt:lpstr>
      <vt:lpstr>Introduction</vt:lpstr>
      <vt:lpstr>Introduction cont.</vt:lpstr>
      <vt:lpstr>Survey Methods for Activity Diaries</vt:lpstr>
      <vt:lpstr>Survey Methods for Activity Diaries</vt:lpstr>
      <vt:lpstr>SBTravel- A GPS aided travel survey</vt:lpstr>
      <vt:lpstr>Using technology</vt:lpstr>
      <vt:lpstr>Data Collection and Respondent Burden</vt:lpstr>
      <vt:lpstr>GPS data collection in travel behavior</vt:lpstr>
      <vt:lpstr>How does SBTravel do this?</vt:lpstr>
      <vt:lpstr>One step further</vt:lpstr>
      <vt:lpstr>Using technology…</vt:lpstr>
      <vt:lpstr>Real time devices</vt:lpstr>
      <vt:lpstr>Slide 14</vt:lpstr>
      <vt:lpstr>In Situ Communication</vt:lpstr>
      <vt:lpstr>Using technology…</vt:lpstr>
      <vt:lpstr>Decision making processes</vt:lpstr>
      <vt:lpstr>Current and next steps</vt:lpstr>
      <vt:lpstr>Ευχαριστώ</vt:lpstr>
    </vt:vector>
  </TitlesOfParts>
  <Company>UC Santa Barbara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Sense of Place Using A Structural Equation Model</dc:title>
  <dc:creator>Kate Deutsch</dc:creator>
  <cp:lastModifiedBy>Kate</cp:lastModifiedBy>
  <cp:revision>56</cp:revision>
  <dcterms:created xsi:type="dcterms:W3CDTF">2011-06-02T12:18:40Z</dcterms:created>
  <dcterms:modified xsi:type="dcterms:W3CDTF">2011-07-26T16:32:16Z</dcterms:modified>
</cp:coreProperties>
</file>