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461" r:id="rId3"/>
    <p:sldId id="313" r:id="rId4"/>
    <p:sldId id="463" r:id="rId5"/>
    <p:sldId id="621" r:id="rId6"/>
    <p:sldId id="260" r:id="rId7"/>
    <p:sldId id="261" r:id="rId8"/>
    <p:sldId id="394" r:id="rId9"/>
    <p:sldId id="509" r:id="rId10"/>
    <p:sldId id="510" r:id="rId11"/>
    <p:sldId id="554" r:id="rId12"/>
    <p:sldId id="604" r:id="rId13"/>
    <p:sldId id="605" r:id="rId14"/>
    <p:sldId id="606" r:id="rId15"/>
    <p:sldId id="607" r:id="rId16"/>
    <p:sldId id="471" r:id="rId17"/>
    <p:sldId id="472" r:id="rId18"/>
    <p:sldId id="609" r:id="rId19"/>
    <p:sldId id="610" r:id="rId20"/>
    <p:sldId id="611" r:id="rId21"/>
    <p:sldId id="614" r:id="rId22"/>
    <p:sldId id="612" r:id="rId23"/>
    <p:sldId id="411" r:id="rId24"/>
    <p:sldId id="615" r:id="rId25"/>
    <p:sldId id="475" r:id="rId26"/>
    <p:sldId id="617" r:id="rId27"/>
    <p:sldId id="618" r:id="rId28"/>
    <p:sldId id="619" r:id="rId29"/>
    <p:sldId id="477" r:id="rId30"/>
    <p:sldId id="603" r:id="rId31"/>
    <p:sldId id="479" r:id="rId32"/>
    <p:sldId id="407" r:id="rId33"/>
    <p:sldId id="412" r:id="rId34"/>
    <p:sldId id="395" r:id="rId35"/>
    <p:sldId id="410" r:id="rId36"/>
    <p:sldId id="457" r:id="rId37"/>
    <p:sldId id="459" r:id="rId38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972" userDrawn="1">
          <p15:clr>
            <a:srgbClr val="A4A3A4"/>
          </p15:clr>
        </p15:guide>
        <p15:guide id="3" pos="1932" userDrawn="1">
          <p15:clr>
            <a:srgbClr val="A4A3A4"/>
          </p15:clr>
        </p15:guide>
        <p15:guide id="4" orient="horz" pos="706" userDrawn="1">
          <p15:clr>
            <a:srgbClr val="A4A3A4"/>
          </p15:clr>
        </p15:guide>
        <p15:guide id="5" orient="horz" pos="14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65"/>
    <p:restoredTop sz="68898"/>
  </p:normalViewPr>
  <p:slideViewPr>
    <p:cSldViewPr>
      <p:cViewPr>
        <p:scale>
          <a:sx n="190" d="100"/>
          <a:sy n="190" d="100"/>
        </p:scale>
        <p:origin x="544" y="-40"/>
      </p:cViewPr>
      <p:guideLst>
        <p:guide orient="horz" pos="2880"/>
        <p:guide pos="972"/>
        <p:guide pos="1932"/>
        <p:guide orient="horz" pos="706"/>
        <p:guide orient="horz"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486CC-5954-2E42-8414-E979002352C4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F09E-48FE-2347-A873-E5C2D41D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ddhazard.shinyapps.io/addhazard_shiny/?_ga=2.22828659.979974368.1670686069-1357428355.1670686069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mn.uio.no/math/english/research/groups/statistics-data-science/handbook-of-case-control-studies/chapter-17/bc_ah_analysis_for_table_17.4.html" TargetMode="External"/><Relationship Id="rId4" Type="http://schemas.openxmlformats.org/officeDocument/2006/relationships/hyperlink" Target="https://cran.r-project.org/web/packages/addhazard/addhazard.pdf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0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97A47-9E5C-A336-9553-804D97FF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4F9069-CCDD-BF05-2FA7-2458C7249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944763-93C7-3B5E-EEF9-88C9E363E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Phase I include sample include  </a:t>
            </a:r>
            <a:r>
              <a:rPr lang="en-US" dirty="0" err="1"/>
              <a:t>coveriates</a:t>
            </a:r>
            <a:r>
              <a:rPr lang="en-US" dirty="0"/>
              <a:t>. These </a:t>
            </a:r>
            <a:r>
              <a:rPr lang="en-US" dirty="0" err="1"/>
              <a:t>coveraites</a:t>
            </a:r>
            <a:r>
              <a:rPr lang="en-US" dirty="0"/>
              <a:t> routine information we collect information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4C9F9-9259-1F96-A4D5-3533C0FD4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47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How to select 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additive </a:t>
            </a:r>
            <a:r>
              <a:rPr lang="en-US" dirty="0" err="1"/>
              <a:t>harzards</a:t>
            </a:r>
            <a:r>
              <a:rPr lang="en-US" dirty="0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7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additive </a:t>
            </a:r>
            <a:r>
              <a:rPr lang="en-US" dirty="0" err="1"/>
              <a:t>harzards</a:t>
            </a:r>
            <a:r>
              <a:rPr lang="en-US" dirty="0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07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additive </a:t>
            </a:r>
            <a:r>
              <a:rPr lang="en-US" dirty="0" err="1"/>
              <a:t>harzards</a:t>
            </a:r>
            <a:r>
              <a:rPr lang="en-US" dirty="0"/>
              <a:t>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8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biomarer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57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introduce the technical details, I will first give the results</a:t>
            </a:r>
          </a:p>
          <a:p>
            <a:r>
              <a:rPr lang="en-US" dirty="0"/>
              <a:t>Precision improves without recruiting more study subjects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introduce the technical details, I will first give the results</a:t>
            </a:r>
          </a:p>
          <a:p>
            <a:r>
              <a:rPr lang="en-US" dirty="0"/>
              <a:t>Precision improves without recruiting more study subjects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5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introduce the technical details, I will first give the results</a:t>
            </a:r>
          </a:p>
          <a:p>
            <a:r>
              <a:rPr lang="en-US" dirty="0"/>
              <a:t>Precision improves without recruiting more study subjects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6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introduce the technical details, I will first give the results</a:t>
            </a:r>
          </a:p>
          <a:p>
            <a:r>
              <a:rPr lang="en-US" dirty="0"/>
              <a:t>Precision improves without recruiting more study subjects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9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9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introduce the technical details, I will first give the results</a:t>
            </a:r>
          </a:p>
          <a:p>
            <a:r>
              <a:rPr lang="en-US" dirty="0"/>
              <a:t>Precision improves without recruiting more study subjects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62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3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How to select 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1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didn’t stop at </a:t>
            </a:r>
          </a:p>
          <a:p>
            <a:r>
              <a:rPr lang="en-US" dirty="0"/>
              <a:t>I build a tool to estimate the </a:t>
            </a:r>
            <a:r>
              <a:rPr lang="en-US" dirty="0" err="1"/>
              <a:t>covariat</a:t>
            </a:r>
            <a:r>
              <a:rPr lang="en-US" dirty="0"/>
              <a:t>-specific </a:t>
            </a:r>
          </a:p>
          <a:p>
            <a:r>
              <a:rPr lang="en-US" dirty="0"/>
              <a:t>Doctors to use this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though this example is  using ah mode my method is general enough to apply to other </a:t>
            </a:r>
            <a:r>
              <a:rPr lang="en-US" dirty="0" err="1"/>
              <a:t>semiparmetric</a:t>
            </a:r>
            <a:r>
              <a:rPr lang="en-US" dirty="0"/>
              <a:t> models</a:t>
            </a:r>
          </a:p>
          <a:p>
            <a:endParaRPr lang="en-US" dirty="0"/>
          </a:p>
          <a:p>
            <a:r>
              <a:rPr lang="en-US" dirty="0"/>
              <a:t>Based on the additive hazards models,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didn’t stop at </a:t>
            </a:r>
          </a:p>
          <a:p>
            <a:r>
              <a:rPr lang="en-US" dirty="0"/>
              <a:t>I build a tool to estimate the </a:t>
            </a:r>
            <a:r>
              <a:rPr lang="en-US" dirty="0" err="1"/>
              <a:t>covariat</a:t>
            </a:r>
            <a:r>
              <a:rPr lang="en-US" dirty="0"/>
              <a:t>-specific </a:t>
            </a:r>
          </a:p>
          <a:p>
            <a:r>
              <a:rPr lang="en-US" dirty="0"/>
              <a:t>Doctors to use this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though this example is  using ah mode my method is general enough to apply to other </a:t>
            </a:r>
            <a:r>
              <a:rPr lang="en-US" dirty="0" err="1"/>
              <a:t>semiparmetric</a:t>
            </a:r>
            <a:r>
              <a:rPr lang="en-US" dirty="0"/>
              <a:t> models</a:t>
            </a:r>
          </a:p>
          <a:p>
            <a:endParaRPr lang="en-US" dirty="0"/>
          </a:p>
          <a:p>
            <a:r>
              <a:rPr lang="en-US" dirty="0"/>
              <a:t>Based on the additive hazards models,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7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didn’t stop at </a:t>
            </a:r>
          </a:p>
          <a:p>
            <a:r>
              <a:rPr lang="en-US" dirty="0"/>
              <a:t>I build a tool to estimate the </a:t>
            </a:r>
            <a:r>
              <a:rPr lang="en-US" dirty="0" err="1"/>
              <a:t>covariat</a:t>
            </a:r>
            <a:r>
              <a:rPr lang="en-US" dirty="0"/>
              <a:t>-specific </a:t>
            </a:r>
          </a:p>
          <a:p>
            <a:r>
              <a:rPr lang="en-US" dirty="0"/>
              <a:t>Doctors to use this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though this example is  using ah mode my method is general enough to apply to other </a:t>
            </a:r>
            <a:r>
              <a:rPr lang="en-US" dirty="0" err="1"/>
              <a:t>semiparmetric</a:t>
            </a:r>
            <a:r>
              <a:rPr lang="en-US" dirty="0"/>
              <a:t> models</a:t>
            </a:r>
          </a:p>
          <a:p>
            <a:endParaRPr lang="en-US" dirty="0"/>
          </a:p>
          <a:p>
            <a:r>
              <a:rPr lang="en-US" dirty="0"/>
              <a:t>Based on the additive hazards models,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7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How to select 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4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iwant</a:t>
            </a:r>
            <a:r>
              <a:rPr lang="en-US" dirty="0"/>
              <a:t> to go the technical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70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</a:t>
            </a:r>
            <a:r>
              <a:rPr lang="en-US" dirty="0" err="1"/>
              <a:t>iwant</a:t>
            </a:r>
            <a:r>
              <a:rPr lang="en-US" dirty="0"/>
              <a:t> to go the technical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7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How to select 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.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7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weights are ad345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 err="1">
                <a:effectLst/>
                <a:latin typeface="Helvetica" pitchFamily="2" charset="0"/>
              </a:rPr>
              <a:t>justed</a:t>
            </a:r>
            <a:r>
              <a:rPr lang="en-US" i="1" dirty="0">
                <a:effectLst/>
                <a:latin typeface="Helvetica" pitchFamily="2" charset="0"/>
              </a:rPr>
              <a:t> so that the totals of V~ calculated based on the phase I observations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346 are exactly estimated by their phase II estimates with the adjusted weights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347 and the Poisson deviation between the original and the adjusted weights is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348 minimized. Using the Lagrange multipliers method yields a new set of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349 EEs taking the form as follows: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92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3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6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indent="-914400" algn="l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	Victoria Ding and </a:t>
            </a:r>
            <a:r>
              <a:rPr lang="en-US" sz="1400" b="1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Jie Hu,</a:t>
            </a:r>
            <a:r>
              <a:rPr lang="en-US" sz="14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 R Shiny app: </a:t>
            </a: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  <a:hlinkClick r:id="rId3"/>
              </a:rPr>
              <a:t>Additive Hazards</a:t>
            </a:r>
            <a:r>
              <a:rPr lang="en-US" sz="14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marR="0" indent="-914400" algn="l">
              <a:spcBef>
                <a:spcPts val="0"/>
              </a:spcBef>
              <a:spcAft>
                <a:spcPts val="5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	Jie Hu,</a:t>
            </a:r>
            <a:r>
              <a:rPr lang="en-US" sz="14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 Fit Additive Hazards Models for Survival Analysis, CRAN - Package </a:t>
            </a: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  <a:hlinkClick r:id="rId4"/>
              </a:rPr>
              <a:t>addhazard</a:t>
            </a:r>
            <a:endParaRPr lang="en-US" sz="1400" dirty="0">
              <a:solidFill>
                <a:srgbClr val="0000FF"/>
              </a:solidFill>
              <a:effectLst/>
              <a:latin typeface="Calibri" panose="020F0502020204030204" pitchFamily="34" charset="0"/>
              <a:ea typeface="Garamond" panose="02020404030301010803" pitchFamily="18" charset="0"/>
              <a:cs typeface="Calibri" panose="020F0502020204030204" pitchFamily="34" charset="0"/>
            </a:endParaRPr>
          </a:p>
          <a:p>
            <a:pPr marL="914400" marR="0" indent="-914400" algn="l">
              <a:spcBef>
                <a:spcPts val="0"/>
              </a:spcBef>
              <a:spcAft>
                <a:spcPts val="50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Tutorial: 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of a National Wilms Tumor Study dataset </a:t>
            </a:r>
            <a:r>
              <a:rPr lang="en-US" sz="1400" b="0" i="0" strike="noStrike" dirty="0">
                <a:solidFill>
                  <a:srgbClr val="008CB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[code]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5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marR="0" indent="-914400" algn="l"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	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116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2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116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4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6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err="1"/>
              <a:t>Subcohort</a:t>
            </a:r>
            <a:r>
              <a:rPr lang="en-US" dirty="0"/>
              <a:t> was selected by stratified sampling on sex, race and age at baseline</a:t>
            </a:r>
          </a:p>
          <a:p>
            <a:pPr lvl="1"/>
            <a:r>
              <a:rPr lang="en-US" dirty="0"/>
              <a:t>777 </a:t>
            </a:r>
            <a:r>
              <a:rPr lang="en-US" dirty="0" err="1"/>
              <a:t>subcohort</a:t>
            </a:r>
            <a:r>
              <a:rPr lang="en-US" dirty="0"/>
              <a:t> members and 604 incident CHD are measured for </a:t>
            </a:r>
            <a:r>
              <a:rPr lang="en-US" dirty="0" err="1"/>
              <a:t>hs</a:t>
            </a:r>
            <a:r>
              <a:rPr lang="en-US" dirty="0"/>
              <a:t>-CRP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35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345A7-64CE-64D0-9B60-02ED09FF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4C435-0652-354D-B51E-BBBEE4B52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27175" y="433388"/>
            <a:ext cx="1555750" cy="1166812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A39AB-AD6F-D15B-1B7A-4F82C9DB4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18C16-9A0F-3469-3332-70A2AE7B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0F09E-48FE-2347-A873-E5C2D41D0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897" y="42228"/>
            <a:ext cx="438830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6" y="1938020"/>
            <a:ext cx="322707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648" y="1253143"/>
            <a:ext cx="3645535" cy="153888"/>
          </a:xfrm>
        </p:spPr>
        <p:txBody>
          <a:bodyPr lIns="0" tIns="0" rIns="0" bIns="0"/>
          <a:lstStyle>
            <a:lvl1pPr>
              <a:defRPr sz="10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6" y="795973"/>
            <a:ext cx="200539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3"/>
            <a:ext cx="2005393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 lIns="0" tIns="0" rIns="0" bIns="0"/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cs typeface="Lucida Sans Unicode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1648" y="1253142"/>
            <a:ext cx="364553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9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6" y="3218499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9506" y="3208652"/>
            <a:ext cx="180467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‹#›</a:t>
            </a:fld>
            <a:endParaRPr lang="en-US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n.uio.no/math/english/research/groups/statistics-data-science/handbook-of-case-control-studies/chapter-17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katehu.com/proxies/" TargetMode="External"/><Relationship Id="rId4" Type="http://schemas.openxmlformats.org/officeDocument/2006/relationships/hyperlink" Target="https://www.mn.uio.no/math/english/research/groups/statistics-data-science/handbook-of-case-control-studies/chapter-17/bc_ah_analysis_for_table_17.4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2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4503541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ylorfrancis.com/chapters/edit/10.1201/9781315154084-17/survival-analysis-case-control-data-sample-survey-approach-norman-breslow-jie-kate-hu" TargetMode="External"/><Relationship Id="rId5" Type="http://schemas.openxmlformats.org/officeDocument/2006/relationships/hyperlink" Target="https://link.springer.com/article/10.1007/s10654-021-00739-3" TargetMode="External"/><Relationship Id="rId4" Type="http://schemas.openxmlformats.org/officeDocument/2006/relationships/hyperlink" Target="https://digital.lib.washington.edu/researchworks/handle/1773/27427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ddhazard.shinyapps.io/addhazard_shiny/?_ga=2.22828659.979974368.1670686069-1357428355.1670686069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addhazard/addhazard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tehu.com/proxi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8692" y="253104"/>
            <a:ext cx="2259459" cy="360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8242" y="916603"/>
            <a:ext cx="4118224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of case-cohort study with the additive hazards model </a:t>
            </a:r>
          </a:p>
        </p:txBody>
      </p:sp>
      <p:sp>
        <p:nvSpPr>
          <p:cNvPr id="4" name="object 4"/>
          <p:cNvSpPr/>
          <p:nvPr/>
        </p:nvSpPr>
        <p:spPr>
          <a:xfrm>
            <a:off x="359994" y="1769954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984378"/>
            <a:ext cx="2567356" cy="58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8617">
              <a:lnSpc>
                <a:spcPct val="137400"/>
              </a:lnSpc>
              <a:spcBef>
                <a:spcPts val="100"/>
              </a:spcBef>
            </a:pPr>
            <a:r>
              <a:rPr sz="1400" dirty="0">
                <a:solidFill>
                  <a:srgbClr val="22373A"/>
                </a:solidFill>
                <a:latin typeface="Calibri"/>
                <a:cs typeface="Calibri"/>
              </a:rPr>
              <a:t>Kate</a:t>
            </a:r>
            <a:r>
              <a:rPr sz="1400" spc="13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22373A"/>
                </a:solidFill>
                <a:latin typeface="Calibri"/>
                <a:cs typeface="Calibri"/>
              </a:rPr>
              <a:t>Hu</a:t>
            </a:r>
            <a:r>
              <a:rPr sz="1400" spc="500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endParaRPr lang="en-US" sz="1400" spc="500" dirty="0">
              <a:solidFill>
                <a:srgbClr val="22373A"/>
              </a:solidFill>
              <a:latin typeface="Calibri"/>
              <a:cs typeface="Calibri"/>
            </a:endParaRPr>
          </a:p>
          <a:p>
            <a:pPr marL="12700" marR="548617">
              <a:lnSpc>
                <a:spcPct val="137400"/>
              </a:lnSpc>
              <a:spcBef>
                <a:spcPts val="100"/>
              </a:spcBef>
            </a:pPr>
            <a:r>
              <a:rPr lang="en-US" sz="1400" spc="-60" dirty="0">
                <a:solidFill>
                  <a:srgbClr val="22373A"/>
                </a:solidFill>
                <a:latin typeface="Calibri"/>
                <a:cs typeface="Calibri"/>
              </a:rPr>
              <a:t>April</a:t>
            </a:r>
            <a:r>
              <a:rPr sz="1400" spc="-60" dirty="0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sz="1400" spc="5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22373A"/>
                </a:solidFill>
                <a:latin typeface="Calibri"/>
                <a:cs typeface="Calibri"/>
              </a:rPr>
              <a:t>202</a:t>
            </a:r>
            <a:r>
              <a:rPr lang="en-US" altLang="zh-CN" sz="1400" spc="-20" dirty="0">
                <a:solidFill>
                  <a:srgbClr val="22373A"/>
                </a:solidFill>
                <a:latin typeface="Calibri"/>
                <a:cs typeface="Calibri"/>
              </a:rPr>
              <a:t>4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5"/>
    </mc:Choice>
    <mc:Fallback xmlns="">
      <p:transition spd="slow" advTm="19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05FB7-970B-9A29-66E8-B6555D002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ED8B66-EB73-FB0C-ED77-7682FE819513}"/>
              </a:ext>
            </a:extLst>
          </p:cNvPr>
          <p:cNvSpPr/>
          <p:nvPr/>
        </p:nvSpPr>
        <p:spPr>
          <a:xfrm>
            <a:off x="0" y="0"/>
            <a:ext cx="4608195" cy="520054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036DF3E-D3C7-A297-1689-0DEC33EFD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874" y="31875"/>
            <a:ext cx="426860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400" spc="-35" dirty="0"/>
              <a:t>Incorporate Auxiliary Information to Improve Efficiency in Two-Phase Sampling Studies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62C988B-1259-FDD2-1EFF-C909E5D06D8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845373" y="3208652"/>
            <a:ext cx="240871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353">
              <a:spcBef>
                <a:spcPts val="140"/>
              </a:spcBef>
            </a:pPr>
            <a:r>
              <a:rPr spc="-25" dirty="0"/>
              <a:t>14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7FCD77-7F0A-352F-2DD7-6360AE7A4C59}"/>
              </a:ext>
            </a:extLst>
          </p:cNvPr>
          <p:cNvSpPr/>
          <p:nvPr/>
        </p:nvSpPr>
        <p:spPr>
          <a:xfrm>
            <a:off x="1342154" y="721761"/>
            <a:ext cx="1622260" cy="6948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 =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15792)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E4000-346B-EAF7-4055-7A1FE39A575E}"/>
              </a:ext>
            </a:extLst>
          </p:cNvPr>
          <p:cNvSpPr txBox="1"/>
          <p:nvPr/>
        </p:nvSpPr>
        <p:spPr>
          <a:xfrm>
            <a:off x="984131" y="2897469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 sample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(n = 1381) </a:t>
            </a:r>
          </a:p>
        </p:txBody>
      </p:sp>
      <p:pic>
        <p:nvPicPr>
          <p:cNvPr id="6" name="Picture 3" descr="C:\Users\novitcki\Downloads\niXdKj9iB.jpeg">
            <a:extLst>
              <a:ext uri="{FF2B5EF4-FFF2-40B4-BE49-F238E27FC236}">
                <a16:creationId xmlns:a16="http://schemas.microsoft.com/office/drawing/2014/main" id="{521AEE18-1EB1-CC67-A014-75980724C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79" y="1436537"/>
            <a:ext cx="85925" cy="1207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707AE-BE67-F9E5-0C07-61B3B9EF25AA}"/>
              </a:ext>
            </a:extLst>
          </p:cNvPr>
          <p:cNvSpPr txBox="1"/>
          <p:nvPr/>
        </p:nvSpPr>
        <p:spPr>
          <a:xfrm>
            <a:off x="170980" y="17303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E60AC-2EC3-1F99-B932-3BE835FF9654}"/>
              </a:ext>
            </a:extLst>
          </p:cNvPr>
          <p:cNvSpPr/>
          <p:nvPr/>
        </p:nvSpPr>
        <p:spPr>
          <a:xfrm>
            <a:off x="16027" y="2302790"/>
            <a:ext cx="891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5DB989-FDD7-B75B-093B-071E75EBA929}"/>
              </a:ext>
            </a:extLst>
          </p:cNvPr>
          <p:cNvGrpSpPr/>
          <p:nvPr/>
        </p:nvGrpSpPr>
        <p:grpSpPr>
          <a:xfrm>
            <a:off x="1259337" y="2628104"/>
            <a:ext cx="220302" cy="102856"/>
            <a:chOff x="6477000" y="6324600"/>
            <a:chExt cx="684440" cy="319446"/>
          </a:xfrm>
        </p:grpSpPr>
        <p:pic>
          <p:nvPicPr>
            <p:cNvPr id="10" name="Picture 3" descr="C:\Users\novitcki\Downloads\niXdKj9iB.jpeg">
              <a:extLst>
                <a:ext uri="{FF2B5EF4-FFF2-40B4-BE49-F238E27FC236}">
                  <a16:creationId xmlns:a16="http://schemas.microsoft.com/office/drawing/2014/main" id="{FA118D83-1ACE-C744-9594-6636BEFD8F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6324600"/>
              <a:ext cx="227240" cy="3194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novitcki\Downloads\niXdKj9iB.jpeg">
              <a:extLst>
                <a:ext uri="{FF2B5EF4-FFF2-40B4-BE49-F238E27FC236}">
                  <a16:creationId xmlns:a16="http://schemas.microsoft.com/office/drawing/2014/main" id="{D00C49F2-23E2-9695-4BBC-B6B27B6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6324600"/>
              <a:ext cx="227240" cy="3194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novitcki\Downloads\niXdKj9iB.jpeg">
              <a:extLst>
                <a:ext uri="{FF2B5EF4-FFF2-40B4-BE49-F238E27FC236}">
                  <a16:creationId xmlns:a16="http://schemas.microsoft.com/office/drawing/2014/main" id="{CF0DEE9E-54C0-5782-48D5-7F204EEB5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6324600"/>
              <a:ext cx="227240" cy="3194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2D81941-C1FB-2013-BA51-4CA7767FD17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3121" y="1135947"/>
            <a:ext cx="461010" cy="461010"/>
          </a:xfrm>
          <a:prstGeom prst="curvedConnector3">
            <a:avLst>
              <a:gd name="adj1" fmla="val 986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1A980A5-0832-3494-679A-9E4CBFF27DE5}"/>
              </a:ext>
            </a:extLst>
          </p:cNvPr>
          <p:cNvCxnSpPr>
            <a:cxnSpLocks/>
          </p:cNvCxnSpPr>
          <p:nvPr/>
        </p:nvCxnSpPr>
        <p:spPr>
          <a:xfrm>
            <a:off x="3219450" y="1100774"/>
            <a:ext cx="374571" cy="230505"/>
          </a:xfrm>
          <a:prstGeom prst="curvedConnector3">
            <a:avLst>
              <a:gd name="adj1" fmla="val 10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85DF12A-E7E7-A576-B1BA-143B163DF2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0119" y="2398654"/>
            <a:ext cx="547449" cy="201692"/>
          </a:xfrm>
          <a:prstGeom prst="curvedConnector3">
            <a:avLst>
              <a:gd name="adj1" fmla="val 17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0F1F2E5-2FD5-FF99-5E69-E5D158C95A1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6217" y="2016734"/>
            <a:ext cx="518636" cy="518636"/>
          </a:xfrm>
          <a:prstGeom prst="curvedConnector3">
            <a:avLst>
              <a:gd name="adj1" fmla="val 21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2AC1EBC-292B-2785-2C6B-ED9BE8664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280" y="1440397"/>
            <a:ext cx="1084878" cy="7198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204D333-A40A-0355-9CA3-F4B2D10B7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404" y="2298986"/>
            <a:ext cx="1196161" cy="66376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82FEA6-8F36-3A71-CD23-2F7AAE999B0B}"/>
              </a:ext>
            </a:extLst>
          </p:cNvPr>
          <p:cNvSpPr/>
          <p:nvPr/>
        </p:nvSpPr>
        <p:spPr>
          <a:xfrm>
            <a:off x="1989778" y="2897469"/>
            <a:ext cx="2296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expensive covariates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BE0B1-2746-EED6-2AFE-435C0EE078A5}"/>
              </a:ext>
            </a:extLst>
          </p:cNvPr>
          <p:cNvSpPr txBox="1"/>
          <p:nvPr/>
        </p:nvSpPr>
        <p:spPr>
          <a:xfrm>
            <a:off x="1325333" y="1355444"/>
            <a:ext cx="2306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Inexpensive covariates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0A1C8C-C103-575B-70B3-F49CB5235BFA}"/>
              </a:ext>
            </a:extLst>
          </p:cNvPr>
          <p:cNvSpPr txBox="1"/>
          <p:nvPr/>
        </p:nvSpPr>
        <p:spPr>
          <a:xfrm>
            <a:off x="962228" y="1585090"/>
            <a:ext cx="610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 Improve      precision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37536C-5A60-1CD2-4561-FA7A59B15441}"/>
              </a:ext>
            </a:extLst>
          </p:cNvPr>
          <p:cNvCxnSpPr/>
          <p:nvPr/>
        </p:nvCxnSpPr>
        <p:spPr>
          <a:xfrm flipH="1">
            <a:off x="1090531" y="1582648"/>
            <a:ext cx="961822" cy="72373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91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B5F-FBFA-52A3-5D4E-CA5FAA5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D530-8B41-22E2-76DE-5037253DC4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11</a:t>
            </a:fld>
            <a:endParaRPr lang="en-US" spc="-50" dirty="0"/>
          </a:p>
        </p:txBody>
      </p:sp>
      <p:pic>
        <p:nvPicPr>
          <p:cNvPr id="7" name="Picture 6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D20AF35-72E4-FACE-78CF-F36E6826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4"/>
            <a:ext cx="4610100" cy="33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4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77850" y="850059"/>
            <a:ext cx="3452975" cy="3807"/>
            <a:chOff x="0" y="5555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5580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555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55542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26" y="0"/>
                  </a:lnTo>
                  <a:lnTo>
                    <a:pt x="3840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91753" y="855765"/>
            <a:ext cx="4066405" cy="2678288"/>
          </a:xfrm>
          <a:prstGeom prst="rect">
            <a:avLst/>
          </a:prstGeom>
        </p:spPr>
        <p:txBody>
          <a:bodyPr vert="horz" wrap="square" lIns="0" tIns="9516" rIns="0" bIns="0" rtlCol="0">
            <a:spAutoFit/>
          </a:bodyPr>
          <a:lstStyle/>
          <a:p>
            <a:pPr marL="83737" marR="3806" indent="-74697">
              <a:lnSpc>
                <a:spcPct val="114599"/>
              </a:lnSpc>
              <a:spcBef>
                <a:spcPts val="75"/>
              </a:spcBef>
              <a:buFontTx/>
              <a:buChar char="•"/>
              <a:tabLst>
                <a:tab pos="83737" algn="l"/>
              </a:tabLst>
            </a:pPr>
            <a:r>
              <a:rPr lang="en-US" sz="1400" spc="8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en-US" sz="1200" spc="8" dirty="0">
                <a:solidFill>
                  <a:srgbClr val="2237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absolute effect in the unit of cases per person-time of observation</a:t>
            </a: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FontTx/>
              <a:buChar char="•"/>
              <a:tabLst>
                <a:tab pos="83737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more relevant than the relative risk when evaluating the public health impact of an intervention or a risk factor</a:t>
            </a: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FontTx/>
              <a:buChar char="•"/>
              <a:tabLst>
                <a:tab pos="83737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unlike the hazard ratio (HR) the hazard difference (HD) is transportable across study populations and the conditional effect obtained by the AH model is equal to the marginal effect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FontTx/>
              <a:buChar char="•"/>
              <a:tabLst>
                <a:tab pos="83737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constant HR assumed by the Cox model for each cause-specific hazard does not guarantee a constant HR for all-cause mortality while this inconsistency is not present for the HD.</a:t>
            </a: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FontTx/>
              <a:buChar char="•"/>
              <a:tabLst>
                <a:tab pos="83737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most natural for measuring interaction effects</a:t>
            </a:r>
            <a:endParaRPr lang="en-US" sz="1400" dirty="0"/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Char char="•"/>
              <a:tabLst>
                <a:tab pos="83737" algn="l"/>
              </a:tabLst>
            </a:pPr>
            <a:endParaRPr lang="en-US" sz="1400" spc="-15" dirty="0">
              <a:solidFill>
                <a:srgbClr val="22373A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656002" y="1647056"/>
            <a:ext cx="68239" cy="4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65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4812">
              <a:spcBef>
                <a:spcPts val="53"/>
              </a:spcBef>
            </a:pPr>
            <a:fld id="{81D60167-4931-47E6-BA6A-407CBD079E47}" type="slidenum">
              <a:rPr lang="en-US" spc="-19"/>
              <a:pPr marL="34812">
                <a:spcBef>
                  <a:spcPts val="53"/>
                </a:spcBef>
              </a:pPr>
              <a:t>12</a:t>
            </a:fld>
            <a:endParaRPr spc="-1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0DBBD-A9D0-C7F6-7AD0-39219388FE99}"/>
              </a:ext>
            </a:extLst>
          </p:cNvPr>
          <p:cNvSpPr txBox="1"/>
          <p:nvPr/>
        </p:nvSpPr>
        <p:spPr>
          <a:xfrm>
            <a:off x="439813" y="459336"/>
            <a:ext cx="41702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Benefits of the Additive Hazards Models</a:t>
            </a:r>
            <a:endParaRPr lang="en-US" sz="1400" spc="-8" dirty="0">
              <a:solidFill>
                <a:srgbClr val="22373A"/>
              </a:solidFill>
              <a:latin typeface="Calibri"/>
              <a:cs typeface="Calibri"/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3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"/>
    </mc:Choice>
    <mc:Fallback xmlns="">
      <p:transition spd="slow" advTm="74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1232-40D0-AA82-0B22-E27C9BFA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Incorporate Auxiliary Variables in R 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01F6B9B-80EC-62F7-FE81-76443F66AD2C}"/>
              </a:ext>
            </a:extLst>
          </p:cNvPr>
          <p:cNvSpPr/>
          <p:nvPr/>
        </p:nvSpPr>
        <p:spPr>
          <a:xfrm>
            <a:off x="0" y="49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BFC7DE4-98BA-C64F-0637-E86135028CF6}"/>
              </a:ext>
            </a:extLst>
          </p:cNvPr>
          <p:cNvSpPr txBox="1">
            <a:spLocks/>
          </p:cNvSpPr>
          <p:nvPr/>
        </p:nvSpPr>
        <p:spPr>
          <a:xfrm>
            <a:off x="94251" y="118346"/>
            <a:ext cx="438658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R Package </a:t>
            </a:r>
            <a:r>
              <a:rPr lang="en-US" sz="1400" spc="-25" dirty="0" err="1"/>
              <a:t>addhazard</a:t>
            </a:r>
            <a:r>
              <a:rPr lang="en-US" sz="1400" spc="-25" dirty="0"/>
              <a:t> for Fitting the Additive Hazards Model to Case-Cohort Study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8901-66D2-220C-ABDD-316825B9E3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13</a:t>
            </a:fld>
            <a:endParaRPr lang="en-US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9BB78-6A96-36AB-26EA-D3AC50347067}"/>
              </a:ext>
            </a:extLst>
          </p:cNvPr>
          <p:cNvSpPr txBox="1"/>
          <p:nvPr/>
        </p:nvSpPr>
        <p:spPr>
          <a:xfrm>
            <a:off x="2914650" y="1120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D7665-11DE-2449-004C-0FB005A0F2FA}"/>
              </a:ext>
            </a:extLst>
          </p:cNvPr>
          <p:cNvSpPr/>
          <p:nvPr/>
        </p:nvSpPr>
        <p:spPr>
          <a:xfrm>
            <a:off x="704850" y="1847699"/>
            <a:ext cx="838200" cy="1758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FAC6112-58D0-2289-AE9F-F02AC2442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30" y="773151"/>
            <a:ext cx="3990668" cy="1433912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A762F9C-05D8-A8CD-C32E-6064F6C8E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" y="2124307"/>
            <a:ext cx="4327754" cy="10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4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1232-40D0-AA82-0B22-E27C9BFA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Incorporate Auxiliary Variables in R 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01F6B9B-80EC-62F7-FE81-76443F66AD2C}"/>
              </a:ext>
            </a:extLst>
          </p:cNvPr>
          <p:cNvSpPr/>
          <p:nvPr/>
        </p:nvSpPr>
        <p:spPr>
          <a:xfrm>
            <a:off x="0" y="49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BFC7DE4-98BA-C64F-0637-E86135028CF6}"/>
              </a:ext>
            </a:extLst>
          </p:cNvPr>
          <p:cNvSpPr txBox="1">
            <a:spLocks/>
          </p:cNvSpPr>
          <p:nvPr/>
        </p:nvSpPr>
        <p:spPr>
          <a:xfrm>
            <a:off x="94251" y="118346"/>
            <a:ext cx="438658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Weights Construction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8901-66D2-220C-ABDD-316825B9E3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14</a:t>
            </a:fld>
            <a:endParaRPr lang="en-US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9BB78-6A96-36AB-26EA-D3AC50347067}"/>
              </a:ext>
            </a:extLst>
          </p:cNvPr>
          <p:cNvSpPr txBox="1"/>
          <p:nvPr/>
        </p:nvSpPr>
        <p:spPr>
          <a:xfrm>
            <a:off x="2914650" y="1120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25AA6-AAC9-A1B6-A8B5-4AA35120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05" y="0"/>
            <a:ext cx="1507195" cy="1182113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54A4547-BAF3-4532-6FCB-6CECF13F5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" y="1120026"/>
            <a:ext cx="4234917" cy="1126584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7433300-AD37-E211-6099-22A0D4D14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7" y="2266397"/>
            <a:ext cx="4243471" cy="81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1232-40D0-AA82-0B22-E27C9BFA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Incorporate Auxiliary Variables in R 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01F6B9B-80EC-62F7-FE81-76443F66AD2C}"/>
              </a:ext>
            </a:extLst>
          </p:cNvPr>
          <p:cNvSpPr/>
          <p:nvPr/>
        </p:nvSpPr>
        <p:spPr>
          <a:xfrm>
            <a:off x="0" y="49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BFC7DE4-98BA-C64F-0637-E86135028CF6}"/>
              </a:ext>
            </a:extLst>
          </p:cNvPr>
          <p:cNvSpPr txBox="1">
            <a:spLocks/>
          </p:cNvSpPr>
          <p:nvPr/>
        </p:nvSpPr>
        <p:spPr>
          <a:xfrm>
            <a:off x="94251" y="118346"/>
            <a:ext cx="438658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Results: Weights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D8901-66D2-220C-ABDD-316825B9E3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15</a:t>
            </a:fld>
            <a:endParaRPr lang="en-US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9BB78-6A96-36AB-26EA-D3AC50347067}"/>
              </a:ext>
            </a:extLst>
          </p:cNvPr>
          <p:cNvSpPr txBox="1"/>
          <p:nvPr/>
        </p:nvSpPr>
        <p:spPr>
          <a:xfrm>
            <a:off x="2914650" y="1120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25AA6-AAC9-A1B6-A8B5-4AA351201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905" y="603953"/>
            <a:ext cx="1507195" cy="1182113"/>
          </a:xfrm>
          <a:prstGeom prst="rect">
            <a:avLst/>
          </a:prstGeom>
        </p:spPr>
      </p:pic>
      <p:pic>
        <p:nvPicPr>
          <p:cNvPr id="10" name="Picture 9" descr="A close-up of a data sheet&#10;&#10;Description automatically generated">
            <a:extLst>
              <a:ext uri="{FF2B5EF4-FFF2-40B4-BE49-F238E27FC236}">
                <a16:creationId xmlns:a16="http://schemas.microsoft.com/office/drawing/2014/main" id="{541D3346-70F5-F5D5-617B-800089901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09" y="1947009"/>
            <a:ext cx="4610100" cy="11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5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1232-40D0-AA82-0B22-E27C9BFA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Incorporate Auxiliary Variables in R 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01F6B9B-80EC-62F7-FE81-76443F66AD2C}"/>
              </a:ext>
            </a:extLst>
          </p:cNvPr>
          <p:cNvSpPr/>
          <p:nvPr/>
        </p:nvSpPr>
        <p:spPr>
          <a:xfrm>
            <a:off x="0" y="49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BFC7DE4-98BA-C64F-0637-E86135028CF6}"/>
              </a:ext>
            </a:extLst>
          </p:cNvPr>
          <p:cNvSpPr txBox="1">
            <a:spLocks/>
          </p:cNvSpPr>
          <p:nvPr/>
        </p:nvSpPr>
        <p:spPr>
          <a:xfrm>
            <a:off x="94251" y="118346"/>
            <a:ext cx="438658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R Code to Easily Incorporate Auxiliary Variables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B3D191-79BD-448D-4528-668DF211CC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16</a:t>
            </a:fld>
            <a:endParaRPr lang="en-US" spc="-50" dirty="0"/>
          </a:p>
        </p:txBody>
      </p:sp>
      <p:pic>
        <p:nvPicPr>
          <p:cNvPr id="7" name="Picture 6" descr="A white text with black text&#10;&#10;Description automatically generated">
            <a:extLst>
              <a:ext uri="{FF2B5EF4-FFF2-40B4-BE49-F238E27FC236}">
                <a16:creationId xmlns:a16="http://schemas.microsoft.com/office/drawing/2014/main" id="{C999A20D-829F-2C9F-C80C-A299E52DF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1" y="679862"/>
            <a:ext cx="4285255" cy="1802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A24E9E-ABF5-FC31-784A-637F074FEBBB}"/>
              </a:ext>
            </a:extLst>
          </p:cNvPr>
          <p:cNvSpPr txBox="1"/>
          <p:nvPr/>
        </p:nvSpPr>
        <p:spPr>
          <a:xfrm>
            <a:off x="138266" y="2558976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Calibration variables to consider: </a:t>
            </a: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age, age^2, continuous outcome variable </a:t>
            </a:r>
            <a:r>
              <a:rPr lang="en-US" sz="12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T, </a:t>
            </a: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binary outcome variables </a:t>
            </a:r>
            <a:r>
              <a:rPr lang="el-GR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01101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A539-26F1-5661-912E-F1233AE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5A50F22-FC6E-611D-F053-2B58F9BBE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" y="976514"/>
            <a:ext cx="4517735" cy="2285999"/>
          </a:xfr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263B4D60-94AF-D932-794F-3966D8D02BE5}"/>
              </a:ext>
            </a:extLst>
          </p:cNvPr>
          <p:cNvSpPr/>
          <p:nvPr/>
        </p:nvSpPr>
        <p:spPr>
          <a:xfrm>
            <a:off x="0" y="49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74668-E07F-4946-9D0D-BD0117A3EF85}"/>
              </a:ext>
            </a:extLst>
          </p:cNvPr>
          <p:cNvSpPr txBox="1">
            <a:spLocks/>
          </p:cNvSpPr>
          <p:nvPr/>
        </p:nvSpPr>
        <p:spPr>
          <a:xfrm>
            <a:off x="94250" y="118346"/>
            <a:ext cx="451584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Results: Precision for Estimators Improves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3196A-AB3C-00C6-03C1-1FF58C6A7F93}"/>
              </a:ext>
            </a:extLst>
          </p:cNvPr>
          <p:cNvSpPr/>
          <p:nvPr/>
        </p:nvSpPr>
        <p:spPr>
          <a:xfrm>
            <a:off x="2381250" y="1884825"/>
            <a:ext cx="333876" cy="990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680D6-20ED-4C91-07AB-39468618BBE5}"/>
              </a:ext>
            </a:extLst>
          </p:cNvPr>
          <p:cNvSpPr/>
          <p:nvPr/>
        </p:nvSpPr>
        <p:spPr>
          <a:xfrm>
            <a:off x="3981450" y="1882776"/>
            <a:ext cx="333876" cy="9946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581026-5382-F356-B30D-4E0092D867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17</a:t>
            </a:fld>
            <a:endParaRPr lang="en-US" spc="-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D3DEC-ACAA-4142-26B5-1AC17D9516CF}"/>
                  </a:ext>
                </a:extLst>
              </p:cNvPr>
              <p:cNvSpPr/>
              <p:nvPr/>
            </p:nvSpPr>
            <p:spPr>
              <a:xfrm>
                <a:off x="1075055" y="677052"/>
                <a:ext cx="26123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4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FED3DEC-ACAA-4142-26B5-1AC17D951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5" y="677052"/>
                <a:ext cx="2612390" cy="307777"/>
              </a:xfrm>
              <a:prstGeom prst="rect">
                <a:avLst/>
              </a:prstGeom>
              <a:blipFill>
                <a:blip r:embed="rId4"/>
                <a:stretch>
                  <a:fillRect t="-100000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02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331802E-24D4-66A1-CAF9-B237B030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22" y="370323"/>
            <a:ext cx="3145154" cy="2084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4A539-26F1-5661-912E-F1233AE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3B4D60-94AF-D932-794F-3966D8D02BE5}"/>
              </a:ext>
            </a:extLst>
          </p:cNvPr>
          <p:cNvSpPr/>
          <p:nvPr/>
        </p:nvSpPr>
        <p:spPr>
          <a:xfrm>
            <a:off x="0" y="50"/>
            <a:ext cx="4608195" cy="434926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74668-E07F-4946-9D0D-BD0117A3EF85}"/>
              </a:ext>
            </a:extLst>
          </p:cNvPr>
          <p:cNvSpPr txBox="1">
            <a:spLocks/>
          </p:cNvSpPr>
          <p:nvPr/>
        </p:nvSpPr>
        <p:spPr>
          <a:xfrm>
            <a:off x="94250" y="118346"/>
            <a:ext cx="451584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Results: Auxiliary Variable Choice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2680D6-20ED-4C91-07AB-39468618BBE5}"/>
              </a:ext>
            </a:extLst>
          </p:cNvPr>
          <p:cNvSpPr/>
          <p:nvPr/>
        </p:nvSpPr>
        <p:spPr>
          <a:xfrm>
            <a:off x="2457450" y="917006"/>
            <a:ext cx="304800" cy="2799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581026-5382-F356-B30D-4E0092D867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18</a:t>
            </a:fld>
            <a:endParaRPr lang="en-US" spc="-50" dirty="0"/>
          </a:p>
        </p:txBody>
      </p:sp>
      <p:pic>
        <p:nvPicPr>
          <p:cNvPr id="19" name="Picture 18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20D6D83-C084-197C-90C8-D0D1095BB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1" y="2454784"/>
            <a:ext cx="2415522" cy="10342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4B6A279-3BD0-AB14-2D37-2577117B0F4F}"/>
              </a:ext>
            </a:extLst>
          </p:cNvPr>
          <p:cNvSpPr/>
          <p:nvPr/>
        </p:nvSpPr>
        <p:spPr>
          <a:xfrm>
            <a:off x="2150560" y="917006"/>
            <a:ext cx="304800" cy="2799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2023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A539-26F1-5661-912E-F1233AE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3B4D60-94AF-D932-794F-3966D8D02BE5}"/>
              </a:ext>
            </a:extLst>
          </p:cNvPr>
          <p:cNvSpPr/>
          <p:nvPr/>
        </p:nvSpPr>
        <p:spPr>
          <a:xfrm>
            <a:off x="0" y="0"/>
            <a:ext cx="4608195" cy="434926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74668-E07F-4946-9D0D-BD0117A3EF85}"/>
              </a:ext>
            </a:extLst>
          </p:cNvPr>
          <p:cNvSpPr txBox="1">
            <a:spLocks/>
          </p:cNvSpPr>
          <p:nvPr/>
        </p:nvSpPr>
        <p:spPr>
          <a:xfrm>
            <a:off x="94250" y="118346"/>
            <a:ext cx="451584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Proxies are Weak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581026-5382-F356-B30D-4E0092D867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19</a:t>
            </a:fld>
            <a:endParaRPr lang="en-US" spc="-50" dirty="0"/>
          </a:p>
        </p:txBody>
      </p:sp>
      <p:pic>
        <p:nvPicPr>
          <p:cNvPr id="7" name="Picture 6" descr="A table of blood pressure&#10;&#10;Description automatically generated with medium confidence">
            <a:extLst>
              <a:ext uri="{FF2B5EF4-FFF2-40B4-BE49-F238E27FC236}">
                <a16:creationId xmlns:a16="http://schemas.microsoft.com/office/drawing/2014/main" id="{C538251C-DC19-0DA8-9DE7-7467E80F8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0" y="511044"/>
            <a:ext cx="3049000" cy="25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9903234D-1DE8-E539-627E-6D8F8211C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75"/>
            <a:ext cx="4610100" cy="16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8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331802E-24D4-66A1-CAF9-B237B0303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22" y="370323"/>
            <a:ext cx="3145154" cy="20844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33196A-AB3C-00C6-03C1-1FF58C6A7F93}"/>
              </a:ext>
            </a:extLst>
          </p:cNvPr>
          <p:cNvSpPr/>
          <p:nvPr/>
        </p:nvSpPr>
        <p:spPr>
          <a:xfrm>
            <a:off x="3474624" y="1196975"/>
            <a:ext cx="333876" cy="11688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4A539-26F1-5661-912E-F1233AE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3B4D60-94AF-D932-794F-3966D8D02BE5}"/>
              </a:ext>
            </a:extLst>
          </p:cNvPr>
          <p:cNvSpPr/>
          <p:nvPr/>
        </p:nvSpPr>
        <p:spPr>
          <a:xfrm>
            <a:off x="0" y="50"/>
            <a:ext cx="4608195" cy="434926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74668-E07F-4946-9D0D-BD0117A3EF85}"/>
              </a:ext>
            </a:extLst>
          </p:cNvPr>
          <p:cNvSpPr txBox="1">
            <a:spLocks/>
          </p:cNvSpPr>
          <p:nvPr/>
        </p:nvSpPr>
        <p:spPr>
          <a:xfrm>
            <a:off x="94250" y="118346"/>
            <a:ext cx="451584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Results: Auxiliary Variable Choice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581026-5382-F356-B30D-4E0092D867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20</a:t>
            </a:fld>
            <a:endParaRPr lang="en-US" spc="-50" dirty="0"/>
          </a:p>
        </p:txBody>
      </p:sp>
      <p:pic>
        <p:nvPicPr>
          <p:cNvPr id="19" name="Picture 18" descr="A white paper with black text&#10;&#10;Description automatically generated">
            <a:extLst>
              <a:ext uri="{FF2B5EF4-FFF2-40B4-BE49-F238E27FC236}">
                <a16:creationId xmlns:a16="http://schemas.microsoft.com/office/drawing/2014/main" id="{620D6D83-C084-197C-90C8-D0D1095BB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41" y="2454784"/>
            <a:ext cx="2415522" cy="1034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FCD575-47B6-4BD2-AA24-25D104B5C078}"/>
              </a:ext>
            </a:extLst>
          </p:cNvPr>
          <p:cNvSpPr/>
          <p:nvPr/>
        </p:nvSpPr>
        <p:spPr>
          <a:xfrm>
            <a:off x="2137159" y="1196974"/>
            <a:ext cx="333876" cy="11688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DCF7E-D6F2-5D55-CB79-4DEF9E1E2B90}"/>
              </a:ext>
            </a:extLst>
          </p:cNvPr>
          <p:cNvSpPr/>
          <p:nvPr/>
        </p:nvSpPr>
        <p:spPr>
          <a:xfrm>
            <a:off x="3140748" y="1196871"/>
            <a:ext cx="333876" cy="11688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0578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A539-26F1-5661-912E-F1233AE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3B4D60-94AF-D932-794F-3966D8D02BE5}"/>
              </a:ext>
            </a:extLst>
          </p:cNvPr>
          <p:cNvSpPr/>
          <p:nvPr/>
        </p:nvSpPr>
        <p:spPr>
          <a:xfrm>
            <a:off x="0" y="50"/>
            <a:ext cx="4608195" cy="434926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74668-E07F-4946-9D0D-BD0117A3EF85}"/>
              </a:ext>
            </a:extLst>
          </p:cNvPr>
          <p:cNvSpPr txBox="1">
            <a:spLocks/>
          </p:cNvSpPr>
          <p:nvPr/>
        </p:nvSpPr>
        <p:spPr>
          <a:xfrm>
            <a:off x="94250" y="118346"/>
            <a:ext cx="451584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Summary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581026-5382-F356-B30D-4E0092D867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21</a:t>
            </a:fld>
            <a:endParaRPr lang="en-US"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D6BE5-BD83-FA37-5F7B-DD17CF869A0C}"/>
              </a:ext>
            </a:extLst>
          </p:cNvPr>
          <p:cNvSpPr txBox="1"/>
          <p:nvPr/>
        </p:nvSpPr>
        <p:spPr>
          <a:xfrm>
            <a:off x="234896" y="820260"/>
            <a:ext cx="41446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effectLst/>
                <a:latin typeface="STIX" panose="02020603050405020304" pitchFamily="18" charset="0"/>
              </a:rPr>
              <a:t>improvement in estimation precision by calibration is very specific—we see improvement only for the explanatory variables that are related to the calibration variables. 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C0064-947F-C87F-0BA0-408289E13096}"/>
              </a:ext>
            </a:extLst>
          </p:cNvPr>
          <p:cNvSpPr txBox="1"/>
          <p:nvPr/>
        </p:nvSpPr>
        <p:spPr>
          <a:xfrm>
            <a:off x="226906" y="1794642"/>
            <a:ext cx="414460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i="1" dirty="0">
                <a:effectLst/>
                <a:latin typeface="STIX" panose="02020603050405020304" pitchFamily="18" charset="0"/>
              </a:rPr>
              <a:t>not only the strength of the relationship between the calibration variables and the explanatory variable matters for improving estimation precision but also how these variables should be used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737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Asymptotic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61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4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4258BF-5769-414B-B51B-84FF4E74CD7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9F3EFB0-77EC-1569-A817-6C9F2CA358C9}"/>
              </a:ext>
            </a:extLst>
          </p:cNvPr>
          <p:cNvSpPr/>
          <p:nvPr/>
        </p:nvSpPr>
        <p:spPr>
          <a:xfrm>
            <a:off x="0" y="50"/>
            <a:ext cx="4608195" cy="511126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r>
              <a:rPr lang="en-US" sz="1400" spc="-25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r>
              <a:rPr lang="en-US" sz="1400" spc="-25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Insights: Information About the Covariance Matters</a:t>
            </a:r>
            <a:endParaRPr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355D64A-8D69-A3F7-A1BD-77273A2C8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75"/>
            <a:ext cx="4610100" cy="616844"/>
          </a:xfrm>
          <a:prstGeom prst="rect">
            <a:avLst/>
          </a:prstGeom>
        </p:spPr>
      </p:pic>
      <p:pic>
        <p:nvPicPr>
          <p:cNvPr id="9" name="Picture 8" descr="A black letter with a few curved lines&#10;&#10;Description automatically generated with medium confidence">
            <a:extLst>
              <a:ext uri="{FF2B5EF4-FFF2-40B4-BE49-F238E27FC236}">
                <a16:creationId xmlns:a16="http://schemas.microsoft.com/office/drawing/2014/main" id="{FC949E1B-2AEF-A6C3-8C29-176BC1ADF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737618"/>
            <a:ext cx="2184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8"/>
    </mc:Choice>
    <mc:Fallback xmlns="">
      <p:transition spd="slow" advTm="121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D06668-FF04-BB4D-8BE3-D4AF90F15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" y="233969"/>
            <a:ext cx="4519986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Asymptotic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61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4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4258BF-5769-414B-B51B-84FF4E74CD7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9F3EFB0-77EC-1569-A817-6C9F2CA358C9}"/>
              </a:ext>
            </a:extLst>
          </p:cNvPr>
          <p:cNvSpPr/>
          <p:nvPr/>
        </p:nvSpPr>
        <p:spPr>
          <a:xfrm>
            <a:off x="0" y="50"/>
            <a:ext cx="4608195" cy="511126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r>
              <a:rPr lang="en-US" sz="1400" spc="-25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r>
              <a:rPr lang="en-US" sz="1400" spc="-25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Insights: Theoretical Results on Asymptotic Variance</a:t>
            </a:r>
            <a:endParaRPr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0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8"/>
    </mc:Choice>
    <mc:Fallback xmlns="">
      <p:transition spd="slow" advTm="121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77850" y="850059"/>
            <a:ext cx="3452975" cy="3807"/>
            <a:chOff x="0" y="5555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5580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555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55542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26" y="0"/>
                  </a:lnTo>
                  <a:lnTo>
                    <a:pt x="3840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3695" y="1063001"/>
            <a:ext cx="4066405" cy="2066839"/>
          </a:xfrm>
          <a:prstGeom prst="rect">
            <a:avLst/>
          </a:prstGeom>
        </p:spPr>
        <p:txBody>
          <a:bodyPr vert="horz" wrap="square" lIns="0" tIns="9516" rIns="0" bIns="0" rtlCol="0">
            <a:spAutoFit/>
          </a:bodyPr>
          <a:lstStyle/>
          <a:p>
            <a:pPr marL="83737" marR="3806" indent="-74697">
              <a:lnSpc>
                <a:spcPct val="114599"/>
              </a:lnSpc>
              <a:spcBef>
                <a:spcPts val="75"/>
              </a:spcBef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Estimation Methods </a:t>
            </a: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Calibration Techniques</a:t>
            </a: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Risk Prediction</a:t>
            </a: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FontTx/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Simulation Results</a:t>
            </a: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FontTx/>
              <a:buChar char="•"/>
              <a:tabLst>
                <a:tab pos="83737" algn="l"/>
              </a:tabLst>
            </a:pPr>
            <a:r>
              <a:rPr lang="zh-CN" alt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en-US" altLang="zh-CN" sz="1400" spc="-15" dirty="0">
                <a:solidFill>
                  <a:srgbClr val="22373A"/>
                </a:solidFill>
                <a:latin typeface="Calibri"/>
                <a:cs typeface="Calibri"/>
              </a:rPr>
              <a:t>Finite</a:t>
            </a:r>
            <a:r>
              <a:rPr lang="zh-CN" alt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en-US" altLang="zh-CN" sz="1400" spc="-15" dirty="0">
                <a:solidFill>
                  <a:srgbClr val="22373A"/>
                </a:solidFill>
                <a:latin typeface="Calibri"/>
                <a:cs typeface="Calibri"/>
              </a:rPr>
              <a:t>population</a:t>
            </a:r>
            <a:r>
              <a:rPr lang="zh-CN" alt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en-US" altLang="zh-CN" sz="1400" spc="-15" dirty="0">
                <a:solidFill>
                  <a:srgbClr val="22373A"/>
                </a:solidFill>
                <a:latin typeface="Calibri"/>
                <a:cs typeface="Calibri"/>
              </a:rPr>
              <a:t>stratified</a:t>
            </a:r>
            <a:r>
              <a:rPr lang="zh-CN" alt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en-US" altLang="zh-CN" sz="1400" spc="-15" dirty="0">
                <a:solidFill>
                  <a:srgbClr val="22373A"/>
                </a:solidFill>
                <a:latin typeface="Calibri"/>
                <a:cs typeface="Calibri"/>
              </a:rPr>
              <a:t>sampling</a:t>
            </a:r>
            <a:endParaRPr lang="en-US" sz="1400" spc="-15" dirty="0">
              <a:solidFill>
                <a:srgbClr val="22373A"/>
              </a:solidFill>
              <a:latin typeface="Calibri"/>
              <a:cs typeface="Calibri"/>
            </a:endParaRP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FontTx/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Interaction effects of </a:t>
            </a:r>
            <a:r>
              <a:rPr lang="en-US" sz="1200" dirty="0">
                <a:effectLst/>
                <a:latin typeface="STIX" panose="02020603050405020304" pitchFamily="18" charset="0"/>
              </a:rPr>
              <a:t>Lp-PLA2  and </a:t>
            </a:r>
            <a:r>
              <a:rPr lang="en-US" sz="1200" dirty="0" err="1">
                <a:effectLst/>
                <a:latin typeface="STIX" panose="02020603050405020304" pitchFamily="18" charset="0"/>
              </a:rPr>
              <a:t>hs</a:t>
            </a:r>
            <a:r>
              <a:rPr lang="en-US" sz="1200" dirty="0">
                <a:effectLst/>
                <a:latin typeface="STIX" panose="02020603050405020304" pitchFamily="18" charset="0"/>
              </a:rPr>
              <a:t>-CRP </a:t>
            </a:r>
            <a:endParaRPr lang="en-US" sz="1200" dirty="0"/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FontTx/>
              <a:buChar char="•"/>
              <a:tabLst>
                <a:tab pos="83737" algn="l"/>
              </a:tabLst>
            </a:pPr>
            <a:endParaRPr lang="en-US" sz="1400" spc="-15" dirty="0">
              <a:solidFill>
                <a:srgbClr val="22373A"/>
              </a:solidFill>
              <a:latin typeface="Calibri"/>
              <a:cs typeface="Calibri"/>
            </a:endParaRP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Char char="•"/>
              <a:tabLst>
                <a:tab pos="83737" algn="l"/>
              </a:tabLst>
            </a:pPr>
            <a:endParaRPr lang="en-US" sz="1400" spc="-15" dirty="0">
              <a:solidFill>
                <a:srgbClr val="22373A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656002" y="1647056"/>
            <a:ext cx="68239" cy="4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65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4812">
              <a:spcBef>
                <a:spcPts val="53"/>
              </a:spcBef>
            </a:pPr>
            <a:fld id="{81D60167-4931-47E6-BA6A-407CBD079E47}" type="slidenum">
              <a:rPr lang="en-US" spc="-19"/>
              <a:pPr marL="34812">
                <a:spcBef>
                  <a:spcPts val="53"/>
                </a:spcBef>
              </a:pPr>
              <a:t>24</a:t>
            </a:fld>
            <a:endParaRPr spc="-1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0DBBD-A9D0-C7F6-7AD0-39219388FE99}"/>
              </a:ext>
            </a:extLst>
          </p:cNvPr>
          <p:cNvSpPr txBox="1"/>
          <p:nvPr/>
        </p:nvSpPr>
        <p:spPr>
          <a:xfrm>
            <a:off x="439813" y="459336"/>
            <a:ext cx="417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Related Topics</a:t>
            </a:r>
          </a:p>
        </p:txBody>
      </p:sp>
    </p:spTree>
    <p:extLst>
      <p:ext uri="{BB962C8B-B14F-4D97-AF65-F5344CB8AC3E}">
        <p14:creationId xmlns:p14="http://schemas.microsoft.com/office/powerpoint/2010/main" val="77168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"/>
    </mc:Choice>
    <mc:Fallback xmlns="">
      <p:transition spd="slow" advTm="74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A539-26F1-5661-912E-F1233AE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3B4D60-94AF-D932-794F-3966D8D02BE5}"/>
              </a:ext>
            </a:extLst>
          </p:cNvPr>
          <p:cNvSpPr/>
          <p:nvPr/>
        </p:nvSpPr>
        <p:spPr>
          <a:xfrm>
            <a:off x="0" y="49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74668-E07F-4946-9D0D-BD0117A3EF85}"/>
              </a:ext>
            </a:extLst>
          </p:cNvPr>
          <p:cNvSpPr txBox="1">
            <a:spLocks/>
          </p:cNvSpPr>
          <p:nvPr/>
        </p:nvSpPr>
        <p:spPr>
          <a:xfrm>
            <a:off x="94250" y="118346"/>
            <a:ext cx="451584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Can Use the Biomarker to Identify and Visualize High-risk Individuals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0382B2-C5B4-32B7-5FE4-696406B6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950249"/>
            <a:ext cx="4116256" cy="2328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DF935-BA9E-1673-C111-907D2637380D}"/>
              </a:ext>
            </a:extLst>
          </p:cNvPr>
          <p:cNvSpPr txBox="1"/>
          <p:nvPr/>
        </p:nvSpPr>
        <p:spPr>
          <a:xfrm>
            <a:off x="693043" y="3214480"/>
            <a:ext cx="38044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914400" algn="l">
              <a:spcBef>
                <a:spcPts val="0"/>
              </a:spcBef>
              <a:spcAft>
                <a:spcPts val="800"/>
              </a:spcAft>
            </a:pPr>
            <a:r>
              <a:rPr lang="en-US" sz="1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Jie Hu</a:t>
            </a:r>
            <a:r>
              <a:rPr lang="en-US" sz="1000" b="1" i="0" dirty="0">
                <a:solidFill>
                  <a:srgbClr val="008CB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University of Washington </a:t>
            </a:r>
            <a:r>
              <a:rPr lang="en-US" sz="10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ResearchWorks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Archive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PhD Diss. </a:t>
            </a:r>
            <a:endParaRPr lang="en-US" sz="1000" b="1" dirty="0">
              <a:effectLst/>
              <a:latin typeface="Calibri" panose="020F0502020204030204" pitchFamily="34" charset="0"/>
              <a:ea typeface="Garamond" panose="02020404030301010803" pitchFamily="18" charset="0"/>
              <a:cs typeface="Calibri" panose="020F05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D1C4C9-2239-218A-E191-C3D28E0404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25</a:t>
            </a:fld>
            <a:endParaRPr lang="en-US" spc="-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4664D9-7405-2292-5C58-57198618A058}"/>
                  </a:ext>
                </a:extLst>
              </p:cNvPr>
              <p:cNvSpPr/>
              <p:nvPr/>
            </p:nvSpPr>
            <p:spPr>
              <a:xfrm>
                <a:off x="933450" y="601944"/>
                <a:ext cx="261239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4664D9-7405-2292-5C58-57198618A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601944"/>
                <a:ext cx="2612390" cy="307777"/>
              </a:xfrm>
              <a:prstGeom prst="rect">
                <a:avLst/>
              </a:prstGeom>
              <a:blipFill>
                <a:blip r:embed="rId4"/>
                <a:stretch>
                  <a:fillRect t="-100000" b="-1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A539-26F1-5661-912E-F1233AE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3B4D60-94AF-D932-794F-3966D8D02BE5}"/>
              </a:ext>
            </a:extLst>
          </p:cNvPr>
          <p:cNvSpPr/>
          <p:nvPr/>
        </p:nvSpPr>
        <p:spPr>
          <a:xfrm>
            <a:off x="0" y="49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74668-E07F-4946-9D0D-BD0117A3EF85}"/>
              </a:ext>
            </a:extLst>
          </p:cNvPr>
          <p:cNvSpPr txBox="1">
            <a:spLocks/>
          </p:cNvSpPr>
          <p:nvPr/>
        </p:nvSpPr>
        <p:spPr>
          <a:xfrm>
            <a:off x="94250" y="118346"/>
            <a:ext cx="451584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Public Datasets to Practice: National Wilms Tumor Study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D1C4C9-2239-218A-E191-C3D28E0404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26</a:t>
            </a:fld>
            <a:endParaRPr lang="en-US"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580AB-057B-0443-2AB9-897CCBF78AFB}"/>
              </a:ext>
            </a:extLst>
          </p:cNvPr>
          <p:cNvSpPr txBox="1"/>
          <p:nvPr/>
        </p:nvSpPr>
        <p:spPr>
          <a:xfrm>
            <a:off x="156086" y="559526"/>
            <a:ext cx="4341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 Pro Text"/>
              </a:rPr>
              <a:t>R library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 Pro Text"/>
              </a:rPr>
              <a:t>addhazard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 Pro Text"/>
              </a:rPr>
              <a:t>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F Pro Text"/>
              </a:rPr>
              <a:t>?nwts2ph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F Pro Text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E29D45-4CD4-6CEE-DF47-B69459A22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196975"/>
            <a:ext cx="3448050" cy="19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02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A539-26F1-5661-912E-F1233AE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63B4D60-94AF-D932-794F-3966D8D02BE5}"/>
              </a:ext>
            </a:extLst>
          </p:cNvPr>
          <p:cNvSpPr/>
          <p:nvPr/>
        </p:nvSpPr>
        <p:spPr>
          <a:xfrm>
            <a:off x="0" y="-56458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74668-E07F-4946-9D0D-BD0117A3EF85}"/>
              </a:ext>
            </a:extLst>
          </p:cNvPr>
          <p:cNvSpPr txBox="1">
            <a:spLocks/>
          </p:cNvSpPr>
          <p:nvPr/>
        </p:nvSpPr>
        <p:spPr>
          <a:xfrm>
            <a:off x="94250" y="118346"/>
            <a:ext cx="451584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00" b="0" i="0">
                <a:solidFill>
                  <a:srgbClr val="F9F9F9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1400" spc="-25" dirty="0"/>
              <a:t>Public Datasets to Practice: Breast</a:t>
            </a:r>
            <a:r>
              <a:rPr lang="zh-CN" altLang="en-US" sz="1400" spc="-25" dirty="0"/>
              <a:t> </a:t>
            </a:r>
            <a:r>
              <a:rPr lang="en-US" altLang="zh-CN" sz="1400" spc="-25" dirty="0"/>
              <a:t>Cancer</a:t>
            </a:r>
            <a:r>
              <a:rPr lang="en-US" sz="1400" spc="-25" dirty="0"/>
              <a:t> dataset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D1C4C9-2239-218A-E191-C3D28E0404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92071">
              <a:spcBef>
                <a:spcPts val="140"/>
              </a:spcBef>
            </a:pPr>
            <a:fld id="{81D60167-4931-47E6-BA6A-407CBD079E47}" type="slidenum">
              <a:rPr lang="en-US" spc="-50" smtClean="0"/>
              <a:pPr marL="92071">
                <a:spcBef>
                  <a:spcPts val="140"/>
                </a:spcBef>
              </a:pPr>
              <a:t>27</a:t>
            </a:fld>
            <a:endParaRPr lang="en-US" spc="-50" dirty="0"/>
          </a:p>
        </p:txBody>
      </p: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F53580AB-057B-0443-2AB9-897CCBF78AFB}"/>
              </a:ext>
            </a:extLst>
          </p:cNvPr>
          <p:cNvSpPr txBox="1"/>
          <p:nvPr/>
        </p:nvSpPr>
        <p:spPr>
          <a:xfrm>
            <a:off x="94250" y="664039"/>
            <a:ext cx="4341390" cy="17543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Data: https://www.mn.uio.no/math/english/research/groups/statistics-data-science/handbook-of-case-control-studies/chapter-17/</a:t>
            </a:r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Tutorial:</a:t>
            </a:r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  <a:hlinkClick r:id="rId4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www.mn.uio.no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/math/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english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/research/groups/statistics-data-science/handbook-of-case-control-studies/chapter-17/bc_ah_analysis_for_table_17.4.html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5521-085F-2B00-FC94-5F07CB41846E}"/>
              </a:ext>
            </a:extLst>
          </p:cNvPr>
          <p:cNvSpPr txBox="1"/>
          <p:nvPr/>
        </p:nvSpPr>
        <p:spPr>
          <a:xfrm>
            <a:off x="115540" y="2304334"/>
            <a:ext cx="37897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spc="8" dirty="0">
                <a:solidFill>
                  <a:srgbClr val="22373A"/>
                </a:solidFill>
                <a:latin typeface="Calibri"/>
                <a:cs typeface="Calibri"/>
                <a:hlinkClick r:id="rId5"/>
              </a:rPr>
              <a:t>http://www.katehu.com/proxies/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3131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77850" y="850059"/>
            <a:ext cx="3452975" cy="3807"/>
            <a:chOff x="0" y="5555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5580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555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55542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26" y="0"/>
                  </a:lnTo>
                  <a:lnTo>
                    <a:pt x="3840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3695" y="968375"/>
            <a:ext cx="4066405" cy="2124547"/>
          </a:xfrm>
          <a:prstGeom prst="rect">
            <a:avLst/>
          </a:prstGeom>
        </p:spPr>
        <p:txBody>
          <a:bodyPr vert="horz" wrap="square" lIns="0" tIns="9516" rIns="0" bIns="0" rtlCol="0">
            <a:spAutoFit/>
          </a:bodyPr>
          <a:lstStyle/>
          <a:p>
            <a:pPr marL="83737" marR="3806" indent="-74697">
              <a:lnSpc>
                <a:spcPct val="114599"/>
              </a:lnSpc>
              <a:spcBef>
                <a:spcPts val="75"/>
              </a:spcBef>
              <a:buChar char="•"/>
              <a:tabLst>
                <a:tab pos="83737" algn="l"/>
              </a:tabLst>
            </a:pPr>
            <a:r>
              <a:rPr lang="en-US" sz="1400" spc="8" dirty="0">
                <a:solidFill>
                  <a:srgbClr val="22373A"/>
                </a:solidFill>
                <a:latin typeface="Calibri"/>
                <a:cs typeface="Calibri"/>
              </a:rPr>
              <a:t> Additive Hazards Models</a:t>
            </a:r>
            <a:endParaRPr lang="en-US" sz="1400" spc="-8" dirty="0">
              <a:solidFill>
                <a:srgbClr val="22373A"/>
              </a:solidFill>
              <a:latin typeface="Calibri"/>
              <a:cs typeface="Calibri"/>
            </a:endParaRPr>
          </a:p>
          <a:p>
            <a:pPr marL="83737" indent="-74221">
              <a:spcBef>
                <a:spcPts val="356"/>
              </a:spcBef>
              <a:buFontTx/>
              <a:buChar char="•"/>
              <a:tabLst>
                <a:tab pos="83737" algn="l"/>
              </a:tabLst>
            </a:pPr>
            <a:r>
              <a:rPr lang="en-US" sz="1400" spc="8" dirty="0">
                <a:solidFill>
                  <a:srgbClr val="22373A"/>
                </a:solidFill>
                <a:latin typeface="Calibri"/>
                <a:cs typeface="Calibri"/>
              </a:rPr>
              <a:t> Case-Cohort Studies</a:t>
            </a:r>
            <a:endParaRPr lang="en-US" sz="1400" dirty="0">
              <a:latin typeface="Calibri"/>
              <a:cs typeface="Calibri"/>
            </a:endParaRPr>
          </a:p>
          <a:p>
            <a:pPr marL="83737" indent="-74221">
              <a:spcBef>
                <a:spcPts val="352"/>
              </a:spcBef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Analysis R code</a:t>
            </a:r>
          </a:p>
          <a:p>
            <a:pPr marL="295266" indent="-285750">
              <a:spcBef>
                <a:spcPts val="352"/>
              </a:spcBef>
              <a:buFont typeface="Courier New" panose="02070309020205020404" pitchFamily="49" charset="0"/>
              <a:buChar char="o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Use Auxiliary Information to Improve Precision</a:t>
            </a:r>
          </a:p>
          <a:p>
            <a:pPr marL="295266" indent="-285750">
              <a:spcBef>
                <a:spcPts val="352"/>
              </a:spcBef>
              <a:buFont typeface="Courier New" panose="02070309020205020404" pitchFamily="49" charset="0"/>
              <a:buChar char="o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Construct Weight</a:t>
            </a:r>
          </a:p>
          <a:p>
            <a:pPr marL="295266" indent="-285750">
              <a:spcBef>
                <a:spcPts val="352"/>
              </a:spcBef>
              <a:buFont typeface="Courier New" panose="02070309020205020404" pitchFamily="49" charset="0"/>
              <a:buChar char="o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Handle Missing Covariates</a:t>
            </a:r>
          </a:p>
          <a:p>
            <a:pPr marL="83737" indent="-74221">
              <a:spcBef>
                <a:spcPts val="352"/>
              </a:spcBef>
              <a:buFontTx/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Biomarkers </a:t>
            </a:r>
          </a:p>
          <a:p>
            <a:pPr marL="83737" indent="-74221">
              <a:spcBef>
                <a:spcPts val="352"/>
              </a:spcBef>
              <a:buFontTx/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Open-source exercise code and dataset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656002" y="1647056"/>
            <a:ext cx="68239" cy="4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65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4812">
              <a:spcBef>
                <a:spcPts val="53"/>
              </a:spcBef>
            </a:pPr>
            <a:fld id="{81D60167-4931-47E6-BA6A-407CBD079E47}" type="slidenum">
              <a:rPr lang="en-US" spc="-19"/>
              <a:pPr marL="34812">
                <a:spcBef>
                  <a:spcPts val="53"/>
                </a:spcBef>
              </a:pPr>
              <a:t>28</a:t>
            </a:fld>
            <a:endParaRPr spc="-1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0DBBD-A9D0-C7F6-7AD0-39219388FE99}"/>
              </a:ext>
            </a:extLst>
          </p:cNvPr>
          <p:cNvSpPr txBox="1"/>
          <p:nvPr/>
        </p:nvSpPr>
        <p:spPr>
          <a:xfrm>
            <a:off x="439813" y="459336"/>
            <a:ext cx="417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4049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"/>
    </mc:Choice>
    <mc:Fallback xmlns="">
      <p:transition spd="slow" advTm="74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Improved Z-estimators</a:t>
            </a:r>
            <a:br>
              <a:rPr lang="en-US" dirty="0"/>
            </a:br>
            <a:r>
              <a:rPr lang="en-US" dirty="0"/>
              <a:t> from Two-phase VPS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61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4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4258BF-5769-414B-B51B-84FF4E74CD72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6110" y="2041211"/>
                <a:ext cx="42613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phase I sample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a function of X derived from a model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0" y="2041211"/>
                <a:ext cx="4261366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F7D4EF6-C023-8B6F-0E61-5684CE1AED05}"/>
                  </a:ext>
                </a:extLst>
              </p:cNvPr>
              <p:cNvSpPr/>
              <p:nvPr/>
            </p:nvSpPr>
            <p:spPr>
              <a:xfrm>
                <a:off x="1905" y="12973"/>
                <a:ext cx="4608195" cy="757131"/>
              </a:xfrm>
              <a:custGeom>
                <a:avLst/>
                <a:gdLst/>
                <a:ahLst/>
                <a:cxnLst/>
                <a:rect l="l" t="t" r="r" b="b"/>
                <a:pathLst>
                  <a:path w="4608195" h="351790">
                    <a:moveTo>
                      <a:pt x="4608004" y="0"/>
                    </a:moveTo>
                    <a:lnTo>
                      <a:pt x="0" y="0"/>
                    </a:lnTo>
                    <a:lnTo>
                      <a:pt x="0" y="351789"/>
                    </a:lnTo>
                    <a:lnTo>
                      <a:pt x="4608004" y="351789"/>
                    </a:lnTo>
                    <a:lnTo>
                      <a:pt x="4608004" y="0"/>
                    </a:lnTo>
                    <a:close/>
                  </a:path>
                </a:pathLst>
              </a:custGeom>
              <a:solidFill>
                <a:srgbClr val="22373A"/>
              </a:solidFill>
            </p:spPr>
            <p:txBody>
              <a:bodyPr wrap="square" lIns="0" tIns="0" rIns="0" bIns="0" rtlCol="0"/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Estimating Equations for Phase I Sample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sz="14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F7D4EF6-C023-8B6F-0E61-5684CE1A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" y="12973"/>
                <a:ext cx="4608195" cy="757131"/>
              </a:xfrm>
              <a:custGeom>
                <a:avLst/>
                <a:gdLst/>
                <a:ahLst/>
                <a:cxnLst/>
                <a:rect l="l" t="t" r="r" b="b"/>
                <a:pathLst>
                  <a:path w="4608195" h="351790">
                    <a:moveTo>
                      <a:pt x="4608004" y="0"/>
                    </a:moveTo>
                    <a:lnTo>
                      <a:pt x="0" y="0"/>
                    </a:lnTo>
                    <a:lnTo>
                      <a:pt x="0" y="351789"/>
                    </a:lnTo>
                    <a:lnTo>
                      <a:pt x="4608004" y="351789"/>
                    </a:lnTo>
                    <a:lnTo>
                      <a:pt x="4608004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4C9FED-111F-5783-46FC-E3820B817C84}"/>
                  </a:ext>
                </a:extLst>
              </p:cNvPr>
              <p:cNvSpPr/>
              <p:nvPr/>
            </p:nvSpPr>
            <p:spPr>
              <a:xfrm>
                <a:off x="400050" y="1038569"/>
                <a:ext cx="3063875" cy="611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2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4C9FED-111F-5783-46FC-E3820B817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038569"/>
                <a:ext cx="3063875" cy="611642"/>
              </a:xfrm>
              <a:prstGeom prst="rect">
                <a:avLst/>
              </a:prstGeom>
              <a:blipFill>
                <a:blip r:embed="rId5"/>
                <a:stretch>
                  <a:fillRect t="-88000" b="-1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4DE0-F162-1C7D-9E4C-D49B096E19A6}"/>
                  </a:ext>
                </a:extLst>
              </p:cNvPr>
              <p:cNvSpPr txBox="1"/>
              <p:nvPr/>
            </p:nvSpPr>
            <p:spPr>
              <a:xfrm>
                <a:off x="231086" y="1824161"/>
                <a:ext cx="2518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4DE0-F162-1C7D-9E4C-D49B096E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6" y="1824161"/>
                <a:ext cx="2518736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703C6D9-2749-7D87-FB99-F30C034D0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90" y="978501"/>
            <a:ext cx="1360060" cy="10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5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77850" y="850059"/>
            <a:ext cx="3452975" cy="3807"/>
            <a:chOff x="0" y="5555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5580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555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55542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26" y="0"/>
                  </a:lnTo>
                  <a:lnTo>
                    <a:pt x="3840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3695" y="1063001"/>
            <a:ext cx="4066405" cy="2124547"/>
          </a:xfrm>
          <a:prstGeom prst="rect">
            <a:avLst/>
          </a:prstGeom>
        </p:spPr>
        <p:txBody>
          <a:bodyPr vert="horz" wrap="square" lIns="0" tIns="9516" rIns="0" bIns="0" rtlCol="0">
            <a:spAutoFit/>
          </a:bodyPr>
          <a:lstStyle/>
          <a:p>
            <a:pPr marL="83737" marR="3806" indent="-74697">
              <a:lnSpc>
                <a:spcPct val="114599"/>
              </a:lnSpc>
              <a:spcBef>
                <a:spcPts val="75"/>
              </a:spcBef>
              <a:buChar char="•"/>
              <a:tabLst>
                <a:tab pos="83737" algn="l"/>
              </a:tabLst>
            </a:pPr>
            <a:r>
              <a:rPr lang="en-US" sz="1400" spc="8" dirty="0">
                <a:solidFill>
                  <a:srgbClr val="22373A"/>
                </a:solidFill>
                <a:latin typeface="Calibri"/>
                <a:cs typeface="Calibri"/>
              </a:rPr>
              <a:t> Additive Hazards Models</a:t>
            </a:r>
            <a:endParaRPr lang="en-US" sz="1400" spc="-8" dirty="0">
              <a:solidFill>
                <a:srgbClr val="22373A"/>
              </a:solidFill>
              <a:latin typeface="Calibri"/>
              <a:cs typeface="Calibri"/>
            </a:endParaRPr>
          </a:p>
          <a:p>
            <a:pPr marL="83737" indent="-74221">
              <a:spcBef>
                <a:spcPts val="356"/>
              </a:spcBef>
              <a:buFontTx/>
              <a:buChar char="•"/>
              <a:tabLst>
                <a:tab pos="83737" algn="l"/>
              </a:tabLst>
            </a:pPr>
            <a:r>
              <a:rPr lang="en-US" sz="1400" spc="8" dirty="0">
                <a:solidFill>
                  <a:srgbClr val="22373A"/>
                </a:solidFill>
                <a:latin typeface="Calibri"/>
                <a:cs typeface="Calibri"/>
              </a:rPr>
              <a:t> Case-Cohort Studies</a:t>
            </a:r>
            <a:endParaRPr lang="en-US" sz="1400" dirty="0">
              <a:latin typeface="Calibri"/>
              <a:cs typeface="Calibri"/>
            </a:endParaRPr>
          </a:p>
          <a:p>
            <a:pPr marL="83737" indent="-74221">
              <a:spcBef>
                <a:spcPts val="352"/>
              </a:spcBef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Analysis R code</a:t>
            </a:r>
          </a:p>
          <a:p>
            <a:pPr marL="295266" indent="-285750">
              <a:spcBef>
                <a:spcPts val="352"/>
              </a:spcBef>
              <a:buFont typeface="Courier New" panose="02070309020205020404" pitchFamily="49" charset="0"/>
              <a:buChar char="o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Construct Weight</a:t>
            </a:r>
          </a:p>
          <a:p>
            <a:pPr marL="295266" indent="-285750">
              <a:spcBef>
                <a:spcPts val="352"/>
              </a:spcBef>
              <a:buFont typeface="Courier New" panose="02070309020205020404" pitchFamily="49" charset="0"/>
              <a:buChar char="o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Handle Missing Covariates</a:t>
            </a:r>
          </a:p>
          <a:p>
            <a:pPr marL="295266" indent="-285750">
              <a:spcBef>
                <a:spcPts val="352"/>
              </a:spcBef>
              <a:buFont typeface="Courier New" panose="02070309020205020404" pitchFamily="49" charset="0"/>
              <a:buChar char="o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Use Auxiliary Information to Improve Precision</a:t>
            </a:r>
          </a:p>
          <a:p>
            <a:pPr marL="83737" indent="-74221">
              <a:spcBef>
                <a:spcPts val="352"/>
              </a:spcBef>
              <a:buFontTx/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Biomarkers </a:t>
            </a:r>
          </a:p>
          <a:p>
            <a:pPr marL="83737" indent="-74221">
              <a:spcBef>
                <a:spcPts val="352"/>
              </a:spcBef>
              <a:buFontTx/>
              <a:buChar char="•"/>
              <a:tabLst>
                <a:tab pos="83737" algn="l"/>
              </a:tabLst>
            </a:pPr>
            <a:r>
              <a:rPr 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Open-source exercise code and dataset</a:t>
            </a:r>
            <a:r>
              <a:rPr lang="en-US" altLang="zh-CN" sz="1400" spc="-15" dirty="0">
                <a:solidFill>
                  <a:srgbClr val="22373A"/>
                </a:solidFill>
                <a:latin typeface="Calibri"/>
                <a:cs typeface="Calibri"/>
              </a:rPr>
              <a:t>s</a:t>
            </a:r>
            <a:r>
              <a:rPr lang="zh-CN" alt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en-US" altLang="zh-CN" sz="1400" spc="-15" dirty="0">
                <a:solidFill>
                  <a:srgbClr val="22373A"/>
                </a:solidFill>
                <a:latin typeface="Calibri"/>
                <a:cs typeface="Calibri"/>
              </a:rPr>
              <a:t>for</a:t>
            </a:r>
            <a:r>
              <a:rPr lang="zh-CN" altLang="en-US" sz="1400" spc="-15" dirty="0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lang="en-US" altLang="zh-CN" sz="1400" spc="-15" dirty="0">
                <a:solidFill>
                  <a:srgbClr val="22373A"/>
                </a:solidFill>
                <a:latin typeface="Calibri"/>
                <a:cs typeface="Calibri"/>
              </a:rPr>
              <a:t>practice</a:t>
            </a:r>
            <a:endParaRPr lang="en-US" sz="1400" spc="-15" dirty="0">
              <a:solidFill>
                <a:srgbClr val="22373A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656002" y="1647056"/>
            <a:ext cx="68239" cy="4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65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4812">
              <a:spcBef>
                <a:spcPts val="53"/>
              </a:spcBef>
            </a:pPr>
            <a:fld id="{81D60167-4931-47E6-BA6A-407CBD079E47}" type="slidenum">
              <a:rPr lang="en-US" spc="-19"/>
              <a:pPr marL="34812">
                <a:spcBef>
                  <a:spcPts val="53"/>
                </a:spcBef>
              </a:pPr>
              <a:t>3</a:t>
            </a:fld>
            <a:endParaRPr spc="-1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0DBBD-A9D0-C7F6-7AD0-39219388FE99}"/>
              </a:ext>
            </a:extLst>
          </p:cNvPr>
          <p:cNvSpPr txBox="1"/>
          <p:nvPr/>
        </p:nvSpPr>
        <p:spPr>
          <a:xfrm>
            <a:off x="439813" y="459336"/>
            <a:ext cx="417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"/>
    </mc:Choice>
    <mc:Fallback xmlns="">
      <p:transition spd="slow" advTm="7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Improved Z-estimators</a:t>
            </a:r>
            <a:br>
              <a:rPr lang="en-US" dirty="0"/>
            </a:br>
            <a:r>
              <a:rPr lang="en-US" dirty="0"/>
              <a:t> from Two-phase VPS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61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4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4258BF-5769-414B-B51B-84FF4E74CD72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32839" y="1943919"/>
                <a:ext cx="426136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phase I sample size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: phase II subsample membership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phase I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: phase II variables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phase II subsample selection probability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: a function of X derived from a model</a:t>
                </a: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9" y="1943919"/>
                <a:ext cx="4261366" cy="1200329"/>
              </a:xfrm>
              <a:prstGeom prst="rect">
                <a:avLst/>
              </a:prstGeom>
              <a:blipFill>
                <a:blip r:embed="rId3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F7D4EF6-C023-8B6F-0E61-5684CE1AED05}"/>
                  </a:ext>
                </a:extLst>
              </p:cNvPr>
              <p:cNvSpPr/>
              <p:nvPr/>
            </p:nvSpPr>
            <p:spPr>
              <a:xfrm>
                <a:off x="1905" y="12973"/>
                <a:ext cx="4608195" cy="757131"/>
              </a:xfrm>
              <a:custGeom>
                <a:avLst/>
                <a:gdLst/>
                <a:ahLst/>
                <a:cxnLst/>
                <a:rect l="l" t="t" r="r" b="b"/>
                <a:pathLst>
                  <a:path w="4608195" h="351790">
                    <a:moveTo>
                      <a:pt x="4608004" y="0"/>
                    </a:moveTo>
                    <a:lnTo>
                      <a:pt x="0" y="0"/>
                    </a:lnTo>
                    <a:lnTo>
                      <a:pt x="0" y="351789"/>
                    </a:lnTo>
                    <a:lnTo>
                      <a:pt x="4608004" y="351789"/>
                    </a:lnTo>
                    <a:lnTo>
                      <a:pt x="4608004" y="0"/>
                    </a:lnTo>
                    <a:close/>
                  </a:path>
                </a:pathLst>
              </a:custGeom>
              <a:solidFill>
                <a:srgbClr val="22373A"/>
              </a:solidFill>
            </p:spPr>
            <p:txBody>
              <a:bodyPr wrap="square" lIns="0" tIns="0" rIns="0" bIns="0" rtlCol="0"/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Solution: IPW Estimating Equations for Two-phase Sampling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*</a:t>
                </a:r>
                <a:endParaRPr sz="14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F7D4EF6-C023-8B6F-0E61-5684CE1A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" y="12973"/>
                <a:ext cx="4608195" cy="757131"/>
              </a:xfrm>
              <a:custGeom>
                <a:avLst/>
                <a:gdLst/>
                <a:ahLst/>
                <a:cxnLst/>
                <a:rect l="l" t="t" r="r" b="b"/>
                <a:pathLst>
                  <a:path w="4608195" h="351790">
                    <a:moveTo>
                      <a:pt x="4608004" y="0"/>
                    </a:moveTo>
                    <a:lnTo>
                      <a:pt x="0" y="0"/>
                    </a:lnTo>
                    <a:lnTo>
                      <a:pt x="0" y="351789"/>
                    </a:lnTo>
                    <a:lnTo>
                      <a:pt x="4608004" y="351789"/>
                    </a:lnTo>
                    <a:lnTo>
                      <a:pt x="4608004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-247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4C9FED-111F-5783-46FC-E3820B817C84}"/>
                  </a:ext>
                </a:extLst>
              </p:cNvPr>
              <p:cNvSpPr/>
              <p:nvPr/>
            </p:nvSpPr>
            <p:spPr>
              <a:xfrm>
                <a:off x="326588" y="987154"/>
                <a:ext cx="3063875" cy="76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2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4C9FED-111F-5783-46FC-E3820B817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88" y="987154"/>
                <a:ext cx="3063875" cy="761940"/>
              </a:xfrm>
              <a:prstGeom prst="rect">
                <a:avLst/>
              </a:prstGeom>
              <a:blipFill>
                <a:blip r:embed="rId5"/>
                <a:stretch>
                  <a:fillRect l="-2066"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sample&#10;&#10;Description automatically generated">
            <a:extLst>
              <a:ext uri="{FF2B5EF4-FFF2-40B4-BE49-F238E27FC236}">
                <a16:creationId xmlns:a16="http://schemas.microsoft.com/office/drawing/2014/main" id="{CB4DFB28-4048-CB5A-14D1-0850309AE1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575" y="1580463"/>
            <a:ext cx="1771650" cy="1142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4DE0-F162-1C7D-9E4C-D49B096E19A6}"/>
                  </a:ext>
                </a:extLst>
              </p:cNvPr>
              <p:cNvSpPr txBox="1"/>
              <p:nvPr/>
            </p:nvSpPr>
            <p:spPr>
              <a:xfrm>
                <a:off x="232839" y="1714874"/>
                <a:ext cx="2518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(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4DE0-F162-1C7D-9E4C-D49B096E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39" y="1714874"/>
                <a:ext cx="2518736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4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Improved Z-estimators</a:t>
            </a:r>
            <a:br>
              <a:rPr lang="en-US" dirty="0"/>
            </a:br>
            <a:r>
              <a:rPr lang="en-US" dirty="0"/>
              <a:t> from Two-phase VPS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61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4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4258BF-5769-414B-B51B-84FF4E74CD72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06605" y="1349405"/>
                <a:ext cx="3063875" cy="76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2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l-G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2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5" y="1349405"/>
                <a:ext cx="3063875" cy="761940"/>
              </a:xfrm>
              <a:prstGeom prst="rect">
                <a:avLst/>
              </a:prstGeom>
              <a:blipFill>
                <a:blip r:embed="rId3"/>
                <a:stretch>
                  <a:fillRect l="-14463" t="-121311" b="-18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116661" y="2147437"/>
                <a:ext cx="4261366" cy="76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l-GR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sub/>
                          </m:sSub>
                        </m:e>
                      </m:nary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661" y="2147437"/>
                <a:ext cx="4261366" cy="761940"/>
              </a:xfrm>
              <a:prstGeom prst="rect">
                <a:avLst/>
              </a:prstGeom>
              <a:blipFill>
                <a:blip r:embed="rId4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2">
            <a:extLst>
              <a:ext uri="{FF2B5EF4-FFF2-40B4-BE49-F238E27FC236}">
                <a16:creationId xmlns:a16="http://schemas.microsoft.com/office/drawing/2014/main" id="{3F7D4EF6-C023-8B6F-0E61-5684CE1AED05}"/>
              </a:ext>
            </a:extLst>
          </p:cNvPr>
          <p:cNvSpPr/>
          <p:nvPr/>
        </p:nvSpPr>
        <p:spPr>
          <a:xfrm>
            <a:off x="1905" y="12973"/>
            <a:ext cx="4608195" cy="757131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Weight Calibration to Incorporate Auxiliary Variables</a:t>
            </a:r>
            <a:endParaRPr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4343E-9F6C-5B6E-0576-829EEE801698}"/>
                  </a:ext>
                </a:extLst>
              </p:cNvPr>
              <p:cNvSpPr txBox="1"/>
              <p:nvPr/>
            </p:nvSpPr>
            <p:spPr>
              <a:xfrm>
                <a:off x="427926" y="919973"/>
                <a:ext cx="4409342" cy="464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auxiliary variables (calibration variables) allowing to be a function of</a:t>
                </a:r>
                <a:r>
                  <a:rPr lang="en-US" sz="12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phase 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4343E-9F6C-5B6E-0576-829EEE80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6" y="919973"/>
                <a:ext cx="4409342" cy="464999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0AF6D8-2069-8D69-7ADC-4CE286399C39}"/>
              </a:ext>
            </a:extLst>
          </p:cNvPr>
          <p:cNvSpPr txBox="1"/>
          <p:nvPr/>
        </p:nvSpPr>
        <p:spPr>
          <a:xfrm>
            <a:off x="171450" y="2909377"/>
            <a:ext cx="1295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Phase I observation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0ACDD-50B8-B12F-711A-6300E11E1094}"/>
              </a:ext>
            </a:extLst>
          </p:cNvPr>
          <p:cNvSpPr txBox="1"/>
          <p:nvPr/>
        </p:nvSpPr>
        <p:spPr>
          <a:xfrm>
            <a:off x="1754960" y="2901383"/>
            <a:ext cx="1295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Phase II estimates</a:t>
            </a:r>
          </a:p>
        </p:txBody>
      </p:sp>
    </p:spTree>
    <p:extLst>
      <p:ext uri="{BB962C8B-B14F-4D97-AF65-F5344CB8AC3E}">
        <p14:creationId xmlns:p14="http://schemas.microsoft.com/office/powerpoint/2010/main" val="4250089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Improved Z-estimators</a:t>
            </a:r>
            <a:br>
              <a:rPr lang="en-US" dirty="0"/>
            </a:br>
            <a:r>
              <a:rPr lang="en-US" dirty="0"/>
              <a:t> from Two-phase VPS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61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4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4258BF-5769-414B-B51B-84FF4E74CD72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4175" y="854658"/>
                <a:ext cx="3063875" cy="76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12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75" y="854658"/>
                <a:ext cx="3063875" cy="761940"/>
              </a:xfrm>
              <a:prstGeom prst="rect">
                <a:avLst/>
              </a:prstGeom>
              <a:blipFill>
                <a:blip r:embed="rId2"/>
                <a:stretch>
                  <a:fillRect l="-14463" t="-12131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-133350" y="1616598"/>
                <a:ext cx="4261366" cy="76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l-G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l-GR" sz="1200" i="1">
                                                  <a:latin typeface="Cambria Math" panose="02040503050406030204" pitchFamily="18" charset="0"/>
                                                </a:rPr>
                                                <m:t>γ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1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sub/>
                          </m:sSub>
                        </m:e>
                      </m:nary>
                    </m:oMath>
                  </m:oMathPara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50" y="1616598"/>
                <a:ext cx="4261366" cy="761940"/>
              </a:xfrm>
              <a:prstGeom prst="rect">
                <a:avLst/>
              </a:prstGeom>
              <a:blipFill>
                <a:blip r:embed="rId3"/>
                <a:stretch>
                  <a:fillRect t="-12131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F7D4EF6-C023-8B6F-0E61-5684CE1AED05}"/>
                  </a:ext>
                </a:extLst>
              </p:cNvPr>
              <p:cNvSpPr/>
              <p:nvPr/>
            </p:nvSpPr>
            <p:spPr>
              <a:xfrm>
                <a:off x="1905" y="12973"/>
                <a:ext cx="4608195" cy="757131"/>
              </a:xfrm>
              <a:custGeom>
                <a:avLst/>
                <a:gdLst/>
                <a:ahLst/>
                <a:cxnLst/>
                <a:rect l="l" t="t" r="r" b="b"/>
                <a:pathLst>
                  <a:path w="4608195" h="351790">
                    <a:moveTo>
                      <a:pt x="4608004" y="0"/>
                    </a:moveTo>
                    <a:lnTo>
                      <a:pt x="0" y="0"/>
                    </a:lnTo>
                    <a:lnTo>
                      <a:pt x="0" y="351789"/>
                    </a:lnTo>
                    <a:lnTo>
                      <a:pt x="4608004" y="351789"/>
                    </a:lnTo>
                    <a:lnTo>
                      <a:pt x="4608004" y="0"/>
                    </a:lnTo>
                    <a:close/>
                  </a:path>
                </a:pathLst>
              </a:custGeom>
              <a:solidFill>
                <a:srgbClr val="22373A"/>
              </a:solidFill>
            </p:spPr>
            <p:txBody>
              <a:bodyPr wrap="square" lIns="0" tIns="0" rIns="0" bIns="0" rtlCol="0"/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 New Inverse Probability Weighted Estimating       Equation for Calibrated Z-estimator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1400" dirty="0">
                            <a:solidFill>
                              <a:schemeClr val="bg1"/>
                            </a:solidFill>
                            <a:latin typeface="Lucida Sans Unicode" panose="020B0602030504020204" pitchFamily="34" charset="0"/>
                            <a:cs typeface="Lucida Sans Unicode" panose="020B060203050402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400" dirty="0">
                    <a:solidFill>
                      <a:schemeClr val="bg1"/>
                    </a:solidFill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**</a:t>
                </a:r>
                <a:endParaRPr sz="1400" dirty="0">
                  <a:solidFill>
                    <a:schemeClr val="bg1"/>
                  </a:solidFill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8" name="object 2">
                <a:extLst>
                  <a:ext uri="{FF2B5EF4-FFF2-40B4-BE49-F238E27FC236}">
                    <a16:creationId xmlns:a16="http://schemas.microsoft.com/office/drawing/2014/main" id="{3F7D4EF6-C023-8B6F-0E61-5684CE1A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" y="12973"/>
                <a:ext cx="4608195" cy="757131"/>
              </a:xfrm>
              <a:custGeom>
                <a:avLst/>
                <a:gdLst/>
                <a:ahLst/>
                <a:cxnLst/>
                <a:rect l="l" t="t" r="r" b="b"/>
                <a:pathLst>
                  <a:path w="4608195" h="351790">
                    <a:moveTo>
                      <a:pt x="4608004" y="0"/>
                    </a:moveTo>
                    <a:lnTo>
                      <a:pt x="0" y="0"/>
                    </a:lnTo>
                    <a:lnTo>
                      <a:pt x="0" y="351789"/>
                    </a:lnTo>
                    <a:lnTo>
                      <a:pt x="4608004" y="351789"/>
                    </a:lnTo>
                    <a:lnTo>
                      <a:pt x="4608004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4343E-9F6C-5B6E-0576-829EEE801698}"/>
                  </a:ext>
                </a:extLst>
              </p:cNvPr>
              <p:cNvSpPr txBox="1"/>
              <p:nvPr/>
            </p:nvSpPr>
            <p:spPr>
              <a:xfrm>
                <a:off x="476250" y="2690647"/>
                <a:ext cx="4409342" cy="464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auxiliary variables allowing to be a function of</a:t>
                </a:r>
                <a:r>
                  <a:rPr lang="en-US" sz="12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phase I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4343E-9F6C-5B6E-0576-829EEE80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2690647"/>
                <a:ext cx="4409342" cy="464999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60"/>
    </mc:Choice>
    <mc:Fallback xmlns="">
      <p:transition spd="slow" advTm="9636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A71F1CC8-E7DA-0843-90CC-C8370296C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" y="1239274"/>
            <a:ext cx="3346269" cy="684309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AA5CE048-4972-6C31-3A73-3329EC353A4D}"/>
              </a:ext>
            </a:extLst>
          </p:cNvPr>
          <p:cNvSpPr/>
          <p:nvPr/>
        </p:nvSpPr>
        <p:spPr>
          <a:xfrm>
            <a:off x="1905" y="12973"/>
            <a:ext cx="4608195" cy="757131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Inverse Probability Weighted Estimating Equation</a:t>
            </a:r>
            <a:endParaRPr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E01BFB-FF9E-E468-F42A-3D0288CEA38B}"/>
                  </a:ext>
                </a:extLst>
              </p:cNvPr>
              <p:cNvSpPr txBox="1"/>
              <p:nvPr/>
            </p:nvSpPr>
            <p:spPr>
              <a:xfrm>
                <a:off x="421871" y="2462002"/>
                <a:ext cx="3727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/>
                  <a:t> is a map in a Banach space: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E01BFB-FF9E-E468-F42A-3D0288CE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71" y="2462002"/>
                <a:ext cx="3727792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98131-E7AD-1AAC-0BA0-0BC12E443943}"/>
                  </a:ext>
                </a:extLst>
              </p:cNvPr>
              <p:cNvSpPr txBox="1"/>
              <p:nvPr/>
            </p:nvSpPr>
            <p:spPr>
              <a:xfrm>
                <a:off x="575014" y="2050628"/>
                <a:ext cx="3727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is in a Banach space, e.g.,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200" dirty="0"/>
                  <a:t> = (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98131-E7AD-1AAC-0BA0-0BC12E443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14" y="2050628"/>
                <a:ext cx="3727792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57B2C9-132B-39E8-66E8-6ECD0C037EE4}"/>
                  </a:ext>
                </a:extLst>
              </p:cNvPr>
              <p:cNvSpPr/>
              <p:nvPr/>
            </p:nvSpPr>
            <p:spPr>
              <a:xfrm rot="10800000" flipV="1">
                <a:off x="421871" y="2862910"/>
                <a:ext cx="360997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2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Given</m:t>
                        </m:r>
                        <m:r>
                          <m:rPr>
                            <m:nor/>
                          </m:rPr>
                          <a:rPr lang="en-US" sz="120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2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57B2C9-132B-39E8-66E8-6ECD0C037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421871" y="2862910"/>
                <a:ext cx="3609979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314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40"/>
    </mc:Choice>
    <mc:Fallback xmlns="">
      <p:transition spd="slow" advTm="188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0718CF-474F-1140-6CF4-B1A75903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" y="345973"/>
            <a:ext cx="4577698" cy="289667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49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51" y="118346"/>
            <a:ext cx="438658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400" spc="-25" dirty="0"/>
              <a:t>Solution: A Z-estimation System </a:t>
            </a:r>
            <a:endParaRPr sz="1400" spc="-25" dirty="0"/>
          </a:p>
        </p:txBody>
      </p:sp>
    </p:spTree>
    <p:extLst>
      <p:ext uri="{BB962C8B-B14F-4D97-AF65-F5344CB8AC3E}">
        <p14:creationId xmlns:p14="http://schemas.microsoft.com/office/powerpoint/2010/main" val="18644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5"/>
    </mc:Choice>
    <mc:Fallback xmlns="">
      <p:transition spd="slow" advTm="2435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96" y="42228"/>
            <a:ext cx="4386580" cy="184666"/>
          </a:xfrm>
        </p:spPr>
        <p:txBody>
          <a:bodyPr/>
          <a:lstStyle/>
          <a:p>
            <a:r>
              <a:rPr lang="en-US" dirty="0"/>
              <a:t>Asymptotic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648" y="1253142"/>
            <a:ext cx="3645535" cy="307777"/>
          </a:xfrm>
        </p:spPr>
        <p:txBody>
          <a:bodyPr/>
          <a:lstStyle/>
          <a:p>
            <a:r>
              <a:rPr lang="en-US" dirty="0"/>
              <a:t>Consistency</a:t>
            </a:r>
          </a:p>
          <a:p>
            <a:r>
              <a:rPr lang="en-US" dirty="0"/>
              <a:t>Limiting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61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1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2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8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63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44" algn="l" defTabSz="91436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4258BF-5769-414B-B51B-84FF4E74CD72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32" y="837208"/>
            <a:ext cx="4608195" cy="1655168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69F3EFB0-77EC-1569-A817-6C9F2CA358C9}"/>
              </a:ext>
            </a:extLst>
          </p:cNvPr>
          <p:cNvSpPr/>
          <p:nvPr/>
        </p:nvSpPr>
        <p:spPr>
          <a:xfrm>
            <a:off x="0" y="50"/>
            <a:ext cx="4608195" cy="511126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r>
              <a:rPr lang="en-US" sz="1400" spc="-25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r>
              <a:rPr lang="en-US" sz="1400" spc="-25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Main Conditions</a:t>
            </a:r>
            <a:endParaRPr sz="1400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14"/>
    </mc:Choice>
    <mc:Fallback xmlns="">
      <p:transition spd="slow" advTm="38714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91"/>
          </a:xfrm>
          <a:custGeom>
            <a:avLst/>
            <a:gdLst/>
            <a:ahLst/>
            <a:cxnLst/>
            <a:rect l="l" t="t" r="r" b="b"/>
            <a:pathLst>
              <a:path w="4608195" h="555625">
                <a:moveTo>
                  <a:pt x="4608004" y="0"/>
                </a:moveTo>
                <a:lnTo>
                  <a:pt x="0" y="0"/>
                </a:lnTo>
                <a:lnTo>
                  <a:pt x="0" y="555497"/>
                </a:lnTo>
                <a:lnTo>
                  <a:pt x="4608004" y="555497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896" y="42228"/>
            <a:ext cx="4386580" cy="251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lang="en-US" sz="1400" spc="-20" dirty="0"/>
              <a:t>Reference</a:t>
            </a:r>
            <a:endParaRPr sz="1400" spc="-20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5845373" y="3208652"/>
            <a:ext cx="240871" cy="126317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2066">
              <a:spcBef>
                <a:spcPts val="145"/>
              </a:spcBef>
            </a:pPr>
            <a:r>
              <a:rPr spc="-25" dirty="0"/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0D192-DA61-A1CF-A94B-E5715A50DB67}"/>
              </a:ext>
            </a:extLst>
          </p:cNvPr>
          <p:cNvSpPr txBox="1"/>
          <p:nvPr/>
        </p:nvSpPr>
        <p:spPr>
          <a:xfrm>
            <a:off x="-438150" y="511175"/>
            <a:ext cx="4935626" cy="3344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914400" algn="l">
              <a:spcAft>
                <a:spcPts val="800"/>
              </a:spcAft>
            </a:pPr>
            <a:r>
              <a:rPr lang="en-US" sz="12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Norm E. Breslow, </a:t>
            </a:r>
            <a:r>
              <a:rPr lang="en-US" sz="1200" b="1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Jie Hu,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 Jon A. Wellner. </a:t>
            </a:r>
            <a:r>
              <a:rPr lang="en-US" sz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  <a:hlinkClick r:id="rId3"/>
              </a:rPr>
              <a:t>Z-estimation and Stratified Samples: Application to Survival Models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. Lifetime Data Analysis 21, 493-516.</a:t>
            </a:r>
            <a:endParaRPr lang="en-US" sz="1200" b="1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marR="0" indent="-914400" algn="l"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Jie Hu</a:t>
            </a:r>
            <a:r>
              <a:rPr lang="en-US" sz="1200" b="1" i="0" dirty="0">
                <a:solidFill>
                  <a:srgbClr val="008CB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200" b="0" i="0" strike="noStrike" dirty="0">
                <a:solidFill>
                  <a:srgbClr val="008CB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A Z-estimation system for two-phase sampling with applications to additive hazards models and epidemiologic </a:t>
            </a:r>
            <a:r>
              <a:rPr lang="en-US" sz="1200" b="0" i="0" strike="noStrike" dirty="0" err="1">
                <a:solidFill>
                  <a:srgbClr val="008CB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studies</a:t>
            </a:r>
            <a:r>
              <a:rPr lang="en-US" sz="1200" b="0" i="0" strike="noStrike" dirty="0" err="1">
                <a:solidFill>
                  <a:srgbClr val="008CB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Washington </a:t>
            </a:r>
            <a:r>
              <a:rPr lang="en-US" sz="1200" b="0" i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ResearchWorks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Archive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PhD Diss. </a:t>
            </a:r>
            <a:endParaRPr lang="en-US" sz="1200" b="1" dirty="0">
              <a:effectLst/>
              <a:latin typeface="Calibri" panose="020F0502020204030204" pitchFamily="34" charset="0"/>
              <a:ea typeface="Garamond" panose="02020404030301010803" pitchFamily="18" charset="0"/>
              <a:cs typeface="Calibri" panose="020F0502020204030204" pitchFamily="34" charset="0"/>
            </a:endParaRPr>
          </a:p>
          <a:p>
            <a:pPr marL="914400" marR="0" indent="-914400" algn="l"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	Jie Hu,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 Norman E. Breslow, Gary Chan, Couper David. </a:t>
            </a:r>
            <a:r>
              <a:rPr lang="en-US" sz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  <a:hlinkClick r:id="rId5"/>
              </a:rPr>
              <a:t>Estimating the Hazard   Difference from Case-Cohort Studies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”, European Journal of Epidemiology 36(11), 1129-1142.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marR="0" indent="-914400" algn="l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	Norman Breslow and </a:t>
            </a:r>
            <a:r>
              <a:rPr lang="en-US" sz="1200" b="1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Jie Hu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. </a:t>
            </a:r>
            <a:r>
              <a:rPr lang="en-US" sz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  <a:hlinkClick r:id="rId6"/>
              </a:rPr>
              <a:t>Survival Analysis of Case-Control Data: A Sample Survey Approach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. Handbook of Statistical Methods for Case-Control Studies, Chapman and Hall/CRC.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marR="0" indent="-914400" algn="l"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	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indent="-914400" algn="l"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	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308"/>
    </mc:Choice>
    <mc:Fallback xmlns="">
      <p:transition spd="slow" advTm="19230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6591"/>
          </a:xfrm>
          <a:custGeom>
            <a:avLst/>
            <a:gdLst/>
            <a:ahLst/>
            <a:cxnLst/>
            <a:rect l="l" t="t" r="r" b="b"/>
            <a:pathLst>
              <a:path w="4608195" h="555625">
                <a:moveTo>
                  <a:pt x="4608004" y="0"/>
                </a:moveTo>
                <a:lnTo>
                  <a:pt x="0" y="0"/>
                </a:lnTo>
                <a:lnTo>
                  <a:pt x="0" y="555497"/>
                </a:lnTo>
                <a:lnTo>
                  <a:pt x="4608004" y="555497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896" y="42228"/>
            <a:ext cx="4386580" cy="251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lang="en-US" sz="1400" spc="-20" dirty="0"/>
              <a:t>Reference</a:t>
            </a:r>
            <a:endParaRPr sz="1400" spc="-20" dirty="0"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5845373" y="3208652"/>
            <a:ext cx="240871" cy="126317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2066">
              <a:spcBef>
                <a:spcPts val="145"/>
              </a:spcBef>
            </a:pPr>
            <a:r>
              <a:rPr spc="-25" dirty="0"/>
              <a:t>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0D192-DA61-A1CF-A94B-E5715A50DB67}"/>
              </a:ext>
            </a:extLst>
          </p:cNvPr>
          <p:cNvSpPr txBox="1"/>
          <p:nvPr/>
        </p:nvSpPr>
        <p:spPr>
          <a:xfrm>
            <a:off x="-438150" y="511175"/>
            <a:ext cx="4935626" cy="997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914400" algn="l">
              <a:spcBef>
                <a:spcPts val="0"/>
              </a:spcBef>
              <a:spcAft>
                <a:spcPts val="800"/>
              </a:spcAft>
            </a:pPr>
            <a:r>
              <a:rPr lang="en-US" sz="12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Victoria Ding and </a:t>
            </a:r>
            <a:r>
              <a:rPr lang="en-US" sz="1200" b="1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Jie Hu,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 R Shiny app: </a:t>
            </a:r>
            <a:r>
              <a:rPr lang="en-US" sz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  <a:hlinkClick r:id="rId3"/>
              </a:rPr>
              <a:t>Additive Hazards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marR="0" indent="-914400" algn="l">
              <a:spcBef>
                <a:spcPts val="0"/>
              </a:spcBef>
              <a:spcAft>
                <a:spcPts val="5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	Jie Hu,</a:t>
            </a:r>
            <a:r>
              <a:rPr lang="en-US" sz="1200" dirty="0"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</a:rPr>
              <a:t> Fit Additive Hazards Models for Survival Analysis, CRAN - Package </a:t>
            </a:r>
            <a:r>
              <a:rPr lang="en-US" sz="12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Garamond" panose="02020404030301010803" pitchFamily="18" charset="0"/>
                <a:cs typeface="Calibri" panose="020F0502020204030204" pitchFamily="34" charset="0"/>
                <a:hlinkClick r:id="rId4"/>
              </a:rPr>
              <a:t>addhazard</a:t>
            </a:r>
            <a:endParaRPr lang="en-US" sz="1200" dirty="0">
              <a:solidFill>
                <a:srgbClr val="0000FF"/>
              </a:solidFill>
              <a:effectLst/>
              <a:latin typeface="Calibri" panose="020F0502020204030204" pitchFamily="34" charset="0"/>
              <a:ea typeface="Garamond" panose="02020404030301010803" pitchFamily="18" charset="0"/>
              <a:cs typeface="Calibri" panose="020F0502020204030204" pitchFamily="34" charset="0"/>
            </a:endParaRPr>
          </a:p>
          <a:p>
            <a:pPr marL="914400" marR="0" indent="-914400" algn="l">
              <a:spcBef>
                <a:spcPts val="0"/>
              </a:spcBef>
              <a:spcAft>
                <a:spcPts val="500"/>
              </a:spcAft>
            </a:pP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37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308"/>
    </mc:Choice>
    <mc:Fallback xmlns="">
      <p:transition spd="slow" advTm="1923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77850" y="850059"/>
            <a:ext cx="3452975" cy="3807"/>
            <a:chOff x="0" y="5555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5580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555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55542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26" y="0"/>
                  </a:lnTo>
                  <a:lnTo>
                    <a:pt x="3840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3695" y="1063001"/>
            <a:ext cx="4066405" cy="242750"/>
          </a:xfrm>
          <a:prstGeom prst="rect">
            <a:avLst/>
          </a:prstGeom>
        </p:spPr>
        <p:txBody>
          <a:bodyPr vert="horz" wrap="square" lIns="0" tIns="9516" rIns="0" bIns="0" rtlCol="0">
            <a:spAutoFit/>
          </a:bodyPr>
          <a:lstStyle/>
          <a:p>
            <a:pPr marL="83737" marR="3806" indent="-74697">
              <a:lnSpc>
                <a:spcPct val="114599"/>
              </a:lnSpc>
              <a:spcBef>
                <a:spcPts val="75"/>
              </a:spcBef>
              <a:buChar char="•"/>
              <a:tabLst>
                <a:tab pos="83737" algn="l"/>
              </a:tabLst>
            </a:pPr>
            <a:r>
              <a:rPr lang="en-US" sz="1400" spc="8" dirty="0">
                <a:solidFill>
                  <a:srgbClr val="22373A"/>
                </a:solidFill>
                <a:latin typeface="Calibri"/>
                <a:cs typeface="Calibri"/>
                <a:hlinkClick r:id="rId3"/>
              </a:rPr>
              <a:t> http://</a:t>
            </a:r>
            <a:r>
              <a:rPr lang="en-US" sz="1400" spc="8" dirty="0" err="1">
                <a:solidFill>
                  <a:srgbClr val="22373A"/>
                </a:solidFill>
                <a:latin typeface="Calibri"/>
                <a:cs typeface="Calibri"/>
                <a:hlinkClick r:id="rId3"/>
              </a:rPr>
              <a:t>www.katehu.com</a:t>
            </a:r>
            <a:r>
              <a:rPr lang="en-US" sz="1400" spc="8" dirty="0">
                <a:solidFill>
                  <a:srgbClr val="22373A"/>
                </a:solidFill>
                <a:latin typeface="Calibri"/>
                <a:cs typeface="Calibri"/>
                <a:hlinkClick r:id="rId3"/>
              </a:rPr>
              <a:t>/proxies/</a:t>
            </a:r>
            <a:endParaRPr lang="en-US" sz="1400" spc="-15" dirty="0">
              <a:solidFill>
                <a:srgbClr val="22373A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656002" y="1647056"/>
            <a:ext cx="68239" cy="4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65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4812">
              <a:spcBef>
                <a:spcPts val="53"/>
              </a:spcBef>
            </a:pPr>
            <a:fld id="{81D60167-4931-47E6-BA6A-407CBD079E47}" type="slidenum">
              <a:rPr lang="en-US" spc="-19"/>
              <a:pPr marL="34812">
                <a:spcBef>
                  <a:spcPts val="53"/>
                </a:spcBef>
              </a:pPr>
              <a:t>4</a:t>
            </a:fld>
            <a:endParaRPr spc="-1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0DBBD-A9D0-C7F6-7AD0-39219388FE99}"/>
              </a:ext>
            </a:extLst>
          </p:cNvPr>
          <p:cNvSpPr txBox="1"/>
          <p:nvPr/>
        </p:nvSpPr>
        <p:spPr>
          <a:xfrm>
            <a:off x="439813" y="459336"/>
            <a:ext cx="417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05152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"/>
    </mc:Choice>
    <mc:Fallback xmlns="">
      <p:transition spd="slow" advTm="74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77850" y="850059"/>
            <a:ext cx="3452975" cy="3807"/>
            <a:chOff x="0" y="5555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5580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555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55542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26" y="0"/>
                  </a:lnTo>
                  <a:lnTo>
                    <a:pt x="384002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>
              <a:endParaRPr sz="1349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2571" y="968375"/>
            <a:ext cx="4438650" cy="2012978"/>
          </a:xfrm>
          <a:prstGeom prst="rect">
            <a:avLst/>
          </a:prstGeom>
        </p:spPr>
        <p:txBody>
          <a:bodyPr vert="horz" wrap="square" lIns="0" tIns="9516" rIns="0" bIns="0" rtlCol="0">
            <a:spAutoFit/>
          </a:bodyPr>
          <a:lstStyle/>
          <a:p>
            <a:pPr marL="388620" marR="5080" indent="-2857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Whether </a:t>
            </a:r>
            <a:r>
              <a:rPr lang="en-US"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elevated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sensitivity </a:t>
            </a:r>
            <a:r>
              <a:rPr lang="en-US"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C-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reactive 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protein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CRP)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200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associated</a:t>
            </a:r>
            <a:r>
              <a:rPr lang="en-US"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increased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 Coronary</a:t>
            </a:r>
            <a:r>
              <a:rPr lang="en-US"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Heart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(CHD)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8620" marR="7620" indent="-2857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en-US"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6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traditional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US"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biomarker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CRP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together,</a:t>
            </a:r>
            <a:r>
              <a:rPr lang="en-US" sz="12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particularly</a:t>
            </a:r>
            <a:r>
              <a:rPr lang="en-US" sz="12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55" dirty="0">
                <a:latin typeface="Calibri" panose="020F0502020204030204" pitchFamily="34" charset="0"/>
                <a:cs typeface="Calibri" panose="020F0502020204030204" pitchFamily="34" charset="0"/>
              </a:rPr>
              <a:t>among</a:t>
            </a:r>
            <a:r>
              <a:rPr lang="en-US" sz="12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en-US" sz="12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low 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density</a:t>
            </a:r>
            <a:r>
              <a:rPr lang="en-US" sz="12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lipoprotein</a:t>
            </a:r>
            <a:r>
              <a:rPr lang="en-US" sz="12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cholesterol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(LDL-</a:t>
            </a:r>
            <a:r>
              <a:rPr lang="en-US"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C)</a:t>
            </a:r>
          </a:p>
          <a:p>
            <a:pPr marL="388620" marR="7620" indent="-285750">
              <a:lnSpc>
                <a:spcPct val="102600"/>
              </a:lnSpc>
              <a:buFont typeface="Arial" panose="020B0604020202020204" pitchFamily="34" charset="0"/>
              <a:buChar char="•"/>
            </a:pPr>
            <a:endParaRPr lang="en-US" sz="1200" spc="-2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8620" marR="7620" indent="-285750">
              <a:lnSpc>
                <a:spcPct val="102600"/>
              </a:lnSpc>
              <a:buFont typeface="Arial" panose="020B0604020202020204" pitchFamily="34" charset="0"/>
              <a:buChar char="•"/>
            </a:pP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  <a:r>
              <a:rPr lang="en-US" sz="1200" spc="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 err="1">
                <a:latin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CRP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Identify </a:t>
            </a:r>
            <a:r>
              <a:rPr lang="en-US" sz="1200" spc="-60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patients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traditional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lang="en-US"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factor </a:t>
            </a:r>
            <a:r>
              <a:rPr lang="en-US" sz="1200" spc="-60" dirty="0">
                <a:latin typeface="Calibri" panose="020F0502020204030204" pitchFamily="34" charset="0"/>
                <a:cs typeface="Calibri" panose="020F0502020204030204" pitchFamily="34" charset="0"/>
              </a:rPr>
              <a:t>measurements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lang="en-US"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55" dirty="0">
                <a:latin typeface="Calibri" panose="020F0502020204030204" pitchFamily="34" charset="0"/>
                <a:cs typeface="Calibri" panose="020F0502020204030204" pitchFamily="34" charset="0"/>
              </a:rPr>
              <a:t>subsequent</a:t>
            </a:r>
            <a:r>
              <a:rPr lang="en-US"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preventive</a:t>
            </a:r>
            <a:r>
              <a:rPr lang="en-US"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therapies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3737" marR="3806" indent="-74697">
              <a:lnSpc>
                <a:spcPct val="114599"/>
              </a:lnSpc>
              <a:spcBef>
                <a:spcPts val="75"/>
              </a:spcBef>
              <a:buChar char="•"/>
              <a:tabLst>
                <a:tab pos="83737" algn="l"/>
              </a:tabLst>
            </a:pPr>
            <a:endParaRPr lang="en-US" sz="1400" spc="-15" dirty="0">
              <a:solidFill>
                <a:srgbClr val="22373A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656002" y="1647056"/>
            <a:ext cx="68239" cy="4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265" b="0" i="0">
                <a:solidFill>
                  <a:srgbClr val="22373A"/>
                </a:solidFill>
                <a:latin typeface="Calibri"/>
                <a:cs typeface="Calibri"/>
              </a:defRPr>
            </a:lvl1pPr>
          </a:lstStyle>
          <a:p>
            <a:pPr marL="34812">
              <a:spcBef>
                <a:spcPts val="53"/>
              </a:spcBef>
            </a:pPr>
            <a:fld id="{81D60167-4931-47E6-BA6A-407CBD079E47}" type="slidenum">
              <a:rPr lang="en-US" spc="-19"/>
              <a:pPr marL="34812">
                <a:spcBef>
                  <a:spcPts val="53"/>
                </a:spcBef>
              </a:pPr>
              <a:t>5</a:t>
            </a:fld>
            <a:endParaRPr spc="-1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0DBBD-A9D0-C7F6-7AD0-39219388FE99}"/>
              </a:ext>
            </a:extLst>
          </p:cNvPr>
          <p:cNvSpPr txBox="1"/>
          <p:nvPr/>
        </p:nvSpPr>
        <p:spPr>
          <a:xfrm>
            <a:off x="439813" y="459336"/>
            <a:ext cx="417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Scientific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16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8"/>
    </mc:Choice>
    <mc:Fallback xmlns="">
      <p:transition spd="slow" advTm="7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252524"/>
            <a:ext cx="7289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 </a:t>
            </a:r>
            <a:r>
              <a:rPr spc="-55" dirty="0"/>
              <a:t>sets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11161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832" y="1002626"/>
            <a:ext cx="4079240" cy="15882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Atherosclerosis Risk in Communities Study </a:t>
            </a:r>
            <a:r>
              <a:rPr lang="en-US" sz="1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Merriweather" panose="020F0502020204030204" pitchFamily="34" charset="0"/>
              </a:rPr>
              <a:t>(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ARIC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sz="12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endParaRPr lang="en-US" sz="1200" spc="-3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2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(ARIC</a:t>
            </a:r>
            <a:r>
              <a:rPr sz="1200" spc="-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Investigators,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1989):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6390" indent="-127000">
              <a:lnSpc>
                <a:spcPts val="1200"/>
              </a:lnSpc>
              <a:spcBef>
                <a:spcPts val="175"/>
              </a:spcBef>
              <a:buSzPct val="60000"/>
              <a:buFont typeface="Lucida Sans Unicode"/>
              <a:buChar char="►"/>
              <a:tabLst>
                <a:tab pos="326390" algn="l"/>
              </a:tabLst>
            </a:pPr>
            <a:r>
              <a:rPr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prospective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epidemiologic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study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5755" marR="43180" indent="-127000">
              <a:lnSpc>
                <a:spcPts val="1200"/>
              </a:lnSpc>
              <a:spcBef>
                <a:spcPts val="40"/>
              </a:spcBef>
              <a:buSzPct val="60000"/>
              <a:buFont typeface="Lucida Sans Unicode"/>
              <a:buChar char="►"/>
              <a:tabLst>
                <a:tab pos="327660" algn="l"/>
              </a:tabLst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investigate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causes,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outcomes</a:t>
            </a:r>
            <a:r>
              <a:rPr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factors </a:t>
            </a:r>
            <a:r>
              <a:rPr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related 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cardiovascular</a:t>
            </a:r>
            <a:r>
              <a:rPr sz="1200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diseases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Lucida Sans Unicode"/>
              <a:buChar char="►"/>
            </a:pP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Biomarker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55" dirty="0">
                <a:latin typeface="Calibri" panose="020F0502020204030204" pitchFamily="34" charset="0"/>
                <a:cs typeface="Calibri" panose="020F0502020204030204" pitchFamily="34" charset="0"/>
              </a:rPr>
              <a:t>sub-</a:t>
            </a:r>
            <a:r>
              <a:rPr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(Ballantyne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et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al.</a:t>
            </a:r>
            <a:r>
              <a:rPr sz="1200" spc="8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2004)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6390" indent="-127000">
              <a:lnSpc>
                <a:spcPct val="100000"/>
              </a:lnSpc>
              <a:spcBef>
                <a:spcPts val="175"/>
              </a:spcBef>
              <a:buSzPct val="60000"/>
              <a:buFont typeface="Lucida Sans Unicode"/>
              <a:buChar char="►"/>
              <a:tabLst>
                <a:tab pos="326390" algn="l"/>
              </a:tabLst>
            </a:pP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hs-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CRP 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2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Lp-PLA2</a:t>
            </a:r>
            <a:r>
              <a:rPr sz="12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65" dirty="0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70" dirty="0">
                <a:latin typeface="Calibri" panose="020F0502020204030204" pitchFamily="34" charset="0"/>
                <a:cs typeface="Calibri" panose="020F0502020204030204" pitchFamily="34" charset="0"/>
              </a:rPr>
              <a:t>assessed</a:t>
            </a:r>
            <a:r>
              <a:rPr sz="12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2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2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subset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13888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7792" y="3257660"/>
            <a:ext cx="4290212" cy="179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567A4-2869-900A-1F3E-BFF41F7E37D0}"/>
              </a:ext>
            </a:extLst>
          </p:cNvPr>
          <p:cNvSpPr txBox="1"/>
          <p:nvPr/>
        </p:nvSpPr>
        <p:spPr>
          <a:xfrm>
            <a:off x="439813" y="459336"/>
            <a:ext cx="417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Background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 </a:t>
            </a:r>
            <a:r>
              <a:rPr spc="-35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14412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1030959"/>
            <a:ext cx="4087495" cy="14969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257175">
              <a:lnSpc>
                <a:spcPct val="102600"/>
              </a:lnSpc>
              <a:spcBef>
                <a:spcPts val="55"/>
              </a:spcBef>
            </a:pP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cohort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65" dirty="0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45" dirty="0">
                <a:latin typeface="Calibri" panose="020F0502020204030204" pitchFamily="34" charset="0"/>
                <a:cs typeface="Calibri" panose="020F0502020204030204" pitchFamily="34" charset="0"/>
              </a:rPr>
              <a:t>followed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CHD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60" dirty="0">
                <a:latin typeface="Calibri" panose="020F0502020204030204" pitchFamily="34" charset="0"/>
                <a:cs typeface="Calibri" panose="020F0502020204030204" pitchFamily="34" charset="0"/>
              </a:rPr>
              <a:t>measured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traditional</a:t>
            </a:r>
            <a:r>
              <a:rPr sz="1200" spc="-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r>
              <a:rPr sz="1200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factors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200" spc="5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cohort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55" dirty="0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60" dirty="0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(CRS)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85" dirty="0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sz="12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40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stratified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sampling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3690" indent="-127000">
              <a:lnSpc>
                <a:spcPts val="1200"/>
              </a:lnSpc>
              <a:spcBef>
                <a:spcPts val="175"/>
              </a:spcBef>
              <a:buSzPct val="60000"/>
              <a:buFont typeface="Lucida Sans Unicode"/>
              <a:buChar char="►"/>
              <a:tabLst>
                <a:tab pos="313690" algn="l"/>
              </a:tabLst>
            </a:pP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sex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3690" indent="-127000">
              <a:lnSpc>
                <a:spcPts val="1195"/>
              </a:lnSpc>
              <a:buSzPct val="60000"/>
              <a:buFont typeface="Lucida Sans Unicode"/>
              <a:buChar char="►"/>
              <a:tabLst>
                <a:tab pos="313690" algn="l"/>
              </a:tabLst>
            </a:pP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race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13690" indent="-127000">
              <a:lnSpc>
                <a:spcPts val="1200"/>
              </a:lnSpc>
              <a:buSzPct val="60000"/>
              <a:buFont typeface="Lucida Sans Unicode"/>
              <a:buChar char="►"/>
              <a:tabLst>
                <a:tab pos="313690" algn="l"/>
              </a:tabLst>
            </a:pPr>
            <a:r>
              <a:rPr sz="1200" spc="-25" dirty="0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100" marR="213360">
              <a:lnSpc>
                <a:spcPct val="102600"/>
              </a:lnSpc>
              <a:spcBef>
                <a:spcPts val="320"/>
              </a:spcBef>
            </a:pP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hs-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CRP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75" dirty="0">
                <a:latin typeface="Calibri" panose="020F0502020204030204" pitchFamily="34" charset="0"/>
                <a:cs typeface="Calibri" panose="020F0502020204030204" pitchFamily="34" charset="0"/>
              </a:rPr>
              <a:t>were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80" dirty="0">
                <a:latin typeface="Calibri" panose="020F0502020204030204" pitchFamily="34" charset="0"/>
                <a:cs typeface="Calibri" panose="020F0502020204030204" pitchFamily="34" charset="0"/>
              </a:rPr>
              <a:t>assessed</a:t>
            </a:r>
            <a:r>
              <a:rPr sz="12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2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12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CRS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65" dirty="0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  <a:r>
              <a:rPr sz="12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subsequently </a:t>
            </a:r>
            <a:r>
              <a:rPr sz="1200" spc="-30" dirty="0">
                <a:latin typeface="Calibri" panose="020F0502020204030204" pitchFamily="34" charset="0"/>
                <a:cs typeface="Calibri" panose="020F0502020204030204" pitchFamily="34" charset="0"/>
              </a:rPr>
              <a:t>identified</a:t>
            </a:r>
            <a:r>
              <a:rPr sz="12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CHD</a:t>
            </a:r>
            <a:r>
              <a:rPr sz="1200" spc="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60" dirty="0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sz="12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35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12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50" dirty="0">
                <a:latin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sz="1200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200" spc="-10" dirty="0">
                <a:latin typeface="Calibri" panose="020F0502020204030204" pitchFamily="34" charset="0"/>
                <a:cs typeface="Calibri" panose="020F0502020204030204" pitchFamily="34" charset="0"/>
              </a:rPr>
              <a:t>plasma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47627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167102"/>
            <a:ext cx="65265" cy="65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9E1091-ACD8-A09D-5329-208B7F322666}"/>
              </a:ext>
            </a:extLst>
          </p:cNvPr>
          <p:cNvSpPr txBox="1"/>
          <p:nvPr/>
        </p:nvSpPr>
        <p:spPr>
          <a:xfrm>
            <a:off x="439813" y="459336"/>
            <a:ext cx="4170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Datasets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"/>
            <a:ext cx="4608195" cy="603695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51" y="118346"/>
            <a:ext cx="438658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400" spc="-35" dirty="0"/>
              <a:t>Survival Analysis for Case-Cohort Studies</a:t>
            </a:r>
            <a:endParaRPr lang="en-US" sz="1400"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3136B-0A8E-7864-8382-51518C23B47D}"/>
              </a:ext>
            </a:extLst>
          </p:cNvPr>
          <p:cNvSpPr txBox="1"/>
          <p:nvPr/>
        </p:nvSpPr>
        <p:spPr>
          <a:xfrm>
            <a:off x="2324948" y="2108526"/>
            <a:ext cx="2133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Cohort</a:t>
            </a:r>
            <a:r>
              <a:rPr lang="en-US" sz="1200" dirty="0"/>
              <a:t>:  15792 participants 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 err="1"/>
              <a:t>Subcohort</a:t>
            </a:r>
            <a:r>
              <a:rPr lang="en-US" sz="1200" dirty="0"/>
              <a:t>: 777 members</a:t>
            </a:r>
          </a:p>
          <a:p>
            <a:pPr lvl="1"/>
            <a:r>
              <a:rPr lang="en-US" sz="1200" dirty="0"/>
              <a:t>Case: 604 incidents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219B633-FE64-9EC0-7311-90459EDE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1" y="628071"/>
            <a:ext cx="1815682" cy="14240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51D872-03AA-CC77-3455-ABA5449E69C6}"/>
              </a:ext>
            </a:extLst>
          </p:cNvPr>
          <p:cNvSpPr txBox="1"/>
          <p:nvPr/>
        </p:nvSpPr>
        <p:spPr>
          <a:xfrm>
            <a:off x="2393224" y="1680344"/>
            <a:ext cx="1657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Study Design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0E212-2A44-A0F0-3A46-8EAFCBBD6D9F}"/>
              </a:ext>
            </a:extLst>
          </p:cNvPr>
          <p:cNvSpPr txBox="1"/>
          <p:nvPr/>
        </p:nvSpPr>
        <p:spPr>
          <a:xfrm>
            <a:off x="150087" y="2575602"/>
            <a:ext cx="20638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Biomarker measurements for 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AEC27-BCD0-BAC8-1AEB-53F1EB6020EA}"/>
              </a:ext>
            </a:extLst>
          </p:cNvPr>
          <p:cNvSpPr txBox="1"/>
          <p:nvPr/>
        </p:nvSpPr>
        <p:spPr>
          <a:xfrm>
            <a:off x="2142581" y="2600970"/>
            <a:ext cx="255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dirty="0"/>
          </a:p>
          <a:p>
            <a:r>
              <a:rPr lang="en-US" sz="800" dirty="0"/>
              <a:t>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422BC-EF1F-6096-3AD6-5C6865F79643}"/>
              </a:ext>
            </a:extLst>
          </p:cNvPr>
          <p:cNvSpPr txBox="1"/>
          <p:nvPr/>
        </p:nvSpPr>
        <p:spPr>
          <a:xfrm>
            <a:off x="79049" y="2082754"/>
            <a:ext cx="22306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Auxiliary covariates collected for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B0AD2-A8F4-4FF8-394C-B76F133D0D22}"/>
              </a:ext>
            </a:extLst>
          </p:cNvPr>
          <p:cNvSpPr txBox="1"/>
          <p:nvPr/>
        </p:nvSpPr>
        <p:spPr>
          <a:xfrm>
            <a:off x="2393224" y="789313"/>
            <a:ext cx="2065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investigate the association between a biomarker and a disease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6727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7"/>
    </mc:Choice>
    <mc:Fallback xmlns="">
      <p:transition spd="slow" advTm="700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C8E0D-D101-1F3B-F2E1-9DD20DD5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B8C4760-2D22-50A4-6B70-6A003E447AC2}"/>
              </a:ext>
            </a:extLst>
          </p:cNvPr>
          <p:cNvSpPr/>
          <p:nvPr/>
        </p:nvSpPr>
        <p:spPr>
          <a:xfrm>
            <a:off x="0" y="0"/>
            <a:ext cx="4608195" cy="520054"/>
          </a:xfrm>
          <a:custGeom>
            <a:avLst/>
            <a:gdLst/>
            <a:ahLst/>
            <a:cxnLst/>
            <a:rect l="l" t="t" r="r" b="b"/>
            <a:pathLst>
              <a:path w="4608195" h="351790">
                <a:moveTo>
                  <a:pt x="4608004" y="0"/>
                </a:moveTo>
                <a:lnTo>
                  <a:pt x="0" y="0"/>
                </a:lnTo>
                <a:lnTo>
                  <a:pt x="0" y="351789"/>
                </a:lnTo>
                <a:lnTo>
                  <a:pt x="4608004" y="351789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7BF15A-AE4C-4ADE-8D75-C023922CE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896" y="95684"/>
            <a:ext cx="44972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Two-Phase Sampling Design Reduces</a:t>
            </a:r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tudy Costs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 Sample Survey Approach to Analyzing Case-Cohort Studies</a:t>
            </a: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479E0C3-FEE3-AF7E-7B64-DB2A3484A25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5845373" y="3208652"/>
            <a:ext cx="240871" cy="1256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6353">
              <a:spcBef>
                <a:spcPts val="140"/>
              </a:spcBef>
            </a:pPr>
            <a:r>
              <a:rPr spc="-25" dirty="0"/>
              <a:t>14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3B9C67-75FE-4622-B2DB-C8014D151C6E}"/>
              </a:ext>
            </a:extLst>
          </p:cNvPr>
          <p:cNvSpPr/>
          <p:nvPr/>
        </p:nvSpPr>
        <p:spPr>
          <a:xfrm>
            <a:off x="1342154" y="721761"/>
            <a:ext cx="1622260" cy="6948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 I sample e.g., cohort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 =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15792)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42DED-A481-0667-1E69-8B4D5D8CB069}"/>
              </a:ext>
            </a:extLst>
          </p:cNvPr>
          <p:cNvSpPr txBox="1"/>
          <p:nvPr/>
        </p:nvSpPr>
        <p:spPr>
          <a:xfrm>
            <a:off x="1557729" y="179834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 sample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case-cohort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(n = 1381) </a:t>
            </a:r>
          </a:p>
        </p:txBody>
      </p:sp>
      <p:pic>
        <p:nvPicPr>
          <p:cNvPr id="6" name="Picture 3" descr="C:\Users\novitcki\Downloads\niXdKj9iB.jpeg">
            <a:extLst>
              <a:ext uri="{FF2B5EF4-FFF2-40B4-BE49-F238E27FC236}">
                <a16:creationId xmlns:a16="http://schemas.microsoft.com/office/drawing/2014/main" id="{9C59B89D-E952-6BEB-8BF7-E86B56E8F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79" y="1436537"/>
            <a:ext cx="85925" cy="1207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FC12C-BA6D-9FA1-0525-44030E92B0D1}"/>
              </a:ext>
            </a:extLst>
          </p:cNvPr>
          <p:cNvSpPr txBox="1"/>
          <p:nvPr/>
        </p:nvSpPr>
        <p:spPr>
          <a:xfrm>
            <a:off x="170980" y="173037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07613-3F4E-C2B7-6A4D-AD66CE7F1435}"/>
              </a:ext>
            </a:extLst>
          </p:cNvPr>
          <p:cNvSpPr/>
          <p:nvPr/>
        </p:nvSpPr>
        <p:spPr>
          <a:xfrm>
            <a:off x="175052" y="2238976"/>
            <a:ext cx="8911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904B9A-1F88-776C-A824-25CEEB815D5E}"/>
              </a:ext>
            </a:extLst>
          </p:cNvPr>
          <p:cNvGrpSpPr/>
          <p:nvPr/>
        </p:nvGrpSpPr>
        <p:grpSpPr>
          <a:xfrm>
            <a:off x="1259337" y="2628104"/>
            <a:ext cx="220302" cy="102856"/>
            <a:chOff x="6477000" y="6324600"/>
            <a:chExt cx="684440" cy="319446"/>
          </a:xfrm>
        </p:grpSpPr>
        <p:pic>
          <p:nvPicPr>
            <p:cNvPr id="10" name="Picture 3" descr="C:\Users\novitcki\Downloads\niXdKj9iB.jpeg">
              <a:extLst>
                <a:ext uri="{FF2B5EF4-FFF2-40B4-BE49-F238E27FC236}">
                  <a16:creationId xmlns:a16="http://schemas.microsoft.com/office/drawing/2014/main" id="{8E875F70-51FB-FC6C-AA8D-855524EF2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6324600"/>
              <a:ext cx="227240" cy="3194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novitcki\Downloads\niXdKj9iB.jpeg">
              <a:extLst>
                <a:ext uri="{FF2B5EF4-FFF2-40B4-BE49-F238E27FC236}">
                  <a16:creationId xmlns:a16="http://schemas.microsoft.com/office/drawing/2014/main" id="{40C4B527-21BE-6F60-73C9-37110E235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6324600"/>
              <a:ext cx="227240" cy="3194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novitcki\Downloads\niXdKj9iB.jpeg">
              <a:extLst>
                <a:ext uri="{FF2B5EF4-FFF2-40B4-BE49-F238E27FC236}">
                  <a16:creationId xmlns:a16="http://schemas.microsoft.com/office/drawing/2014/main" id="{7E9BC85B-327C-EB8E-6F20-E810C3E07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200" y="6324600"/>
              <a:ext cx="227240" cy="31944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60ABC2E1-A17B-1E44-D009-319427D319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8846" y="1135893"/>
            <a:ext cx="461010" cy="461010"/>
          </a:xfrm>
          <a:prstGeom prst="curvedConnector3">
            <a:avLst>
              <a:gd name="adj1" fmla="val 9861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656B9E21-0BA5-0029-09D8-C3F63E3F65D1}"/>
              </a:ext>
            </a:extLst>
          </p:cNvPr>
          <p:cNvCxnSpPr>
            <a:cxnSpLocks/>
          </p:cNvCxnSpPr>
          <p:nvPr/>
        </p:nvCxnSpPr>
        <p:spPr>
          <a:xfrm>
            <a:off x="2930228" y="1101096"/>
            <a:ext cx="374571" cy="230505"/>
          </a:xfrm>
          <a:prstGeom prst="curvedConnector3">
            <a:avLst>
              <a:gd name="adj1" fmla="val 10128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B840304D-6794-6012-6793-CF1FEF3A84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57350" y="2218979"/>
            <a:ext cx="547449" cy="201692"/>
          </a:xfrm>
          <a:prstGeom prst="curvedConnector3">
            <a:avLst>
              <a:gd name="adj1" fmla="val 17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366CED07-8315-A64E-2455-C9E706E3AA7F}"/>
              </a:ext>
            </a:extLst>
          </p:cNvPr>
          <p:cNvCxnSpPr>
            <a:cxnSpLocks/>
          </p:cNvCxnSpPr>
          <p:nvPr/>
        </p:nvCxnSpPr>
        <p:spPr>
          <a:xfrm rot="16200000" flipV="1">
            <a:off x="913228" y="1976050"/>
            <a:ext cx="518636" cy="518636"/>
          </a:xfrm>
          <a:prstGeom prst="curvedConnector3">
            <a:avLst>
              <a:gd name="adj1" fmla="val 216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028825-B059-8672-7781-CD93273FEA77}"/>
              </a:ext>
            </a:extLst>
          </p:cNvPr>
          <p:cNvSpPr/>
          <p:nvPr/>
        </p:nvSpPr>
        <p:spPr>
          <a:xfrm>
            <a:off x="195095" y="1016076"/>
            <a:ext cx="9300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C4575B-25A7-0238-D93E-238FA8C5410D}"/>
              </a:ext>
            </a:extLst>
          </p:cNvPr>
          <p:cNvSpPr/>
          <p:nvPr/>
        </p:nvSpPr>
        <p:spPr>
          <a:xfrm>
            <a:off x="3344165" y="2400183"/>
            <a:ext cx="1066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Subsampling 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820461-37FD-0F20-B059-3FFD02F2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280" y="1440397"/>
            <a:ext cx="1084878" cy="7198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9A18949-5B7A-11F0-F223-344E2F03E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989" y="2247638"/>
            <a:ext cx="1196161" cy="66376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DEF817-2718-93CB-BE7E-79C524809A25}"/>
              </a:ext>
            </a:extLst>
          </p:cNvPr>
          <p:cNvSpPr/>
          <p:nvPr/>
        </p:nvSpPr>
        <p:spPr>
          <a:xfrm>
            <a:off x="1355528" y="2894350"/>
            <a:ext cx="1949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expensive covariates, e,g., biomarkers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A40884-B309-CFC3-50D7-B16BA399944F}"/>
              </a:ext>
            </a:extLst>
          </p:cNvPr>
          <p:cNvSpPr txBox="1"/>
          <p:nvPr/>
        </p:nvSpPr>
        <p:spPr>
          <a:xfrm>
            <a:off x="3415003" y="820687"/>
            <a:ext cx="103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Stratification </a:t>
            </a:r>
          </a:p>
          <a:p>
            <a:pPr algn="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28B39C-7AC0-BEC7-7416-00CABC09114F}"/>
              </a:ext>
            </a:extLst>
          </p:cNvPr>
          <p:cNvSpPr txBox="1"/>
          <p:nvPr/>
        </p:nvSpPr>
        <p:spPr>
          <a:xfrm>
            <a:off x="1365398" y="1346200"/>
            <a:ext cx="23065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Collect inexpensive covariates</a:t>
            </a:r>
          </a:p>
        </p:txBody>
      </p:sp>
    </p:spTree>
    <p:extLst>
      <p:ext uri="{BB962C8B-B14F-4D97-AF65-F5344CB8AC3E}">
        <p14:creationId xmlns:p14="http://schemas.microsoft.com/office/powerpoint/2010/main" val="219826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0.5|0.6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9598</TotalTime>
  <Words>1767</Words>
  <Application>Microsoft Macintosh PowerPoint</Application>
  <PresentationFormat>Custom</PresentationFormat>
  <Paragraphs>325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SF Pro Text</vt:lpstr>
      <vt:lpstr>Arial</vt:lpstr>
      <vt:lpstr>Calibri</vt:lpstr>
      <vt:lpstr>Cambria Math</vt:lpstr>
      <vt:lpstr>Courier New</vt:lpstr>
      <vt:lpstr>Garamond</vt:lpstr>
      <vt:lpstr>Helvetica</vt:lpstr>
      <vt:lpstr>Lucida Sans Unicode</vt:lpstr>
      <vt:lpstr>Merriweather</vt:lpstr>
      <vt:lpstr>Roboto</vt:lpstr>
      <vt:lpstr>STIX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sets</vt:lpstr>
      <vt:lpstr>Data structure</vt:lpstr>
      <vt:lpstr>Survival Analysis for Case-Cohort Studies</vt:lpstr>
      <vt:lpstr>Two-Phase Sampling Design Reduces Study Costs A Sample Survey Approach to Analyzing Case-Cohort Studies</vt:lpstr>
      <vt:lpstr>Incorporate Auxiliary Information to Improve Efficiency in Two-Phase Sampling Studies</vt:lpstr>
      <vt:lpstr>PowerPoint Presentation</vt:lpstr>
      <vt:lpstr>PowerPoint Presentation</vt:lpstr>
      <vt:lpstr>Incorporate Auxiliary Variables in R </vt:lpstr>
      <vt:lpstr>Incorporate Auxiliary Variables in R </vt:lpstr>
      <vt:lpstr>Incorporate Auxiliary Variables in R </vt:lpstr>
      <vt:lpstr>Incorporate Auxiliary Variables in R </vt:lpstr>
      <vt:lpstr>Results</vt:lpstr>
      <vt:lpstr>Results</vt:lpstr>
      <vt:lpstr>Results</vt:lpstr>
      <vt:lpstr>Results</vt:lpstr>
      <vt:lpstr>Results</vt:lpstr>
      <vt:lpstr>Asymptotic results</vt:lpstr>
      <vt:lpstr>Asymptotic results</vt:lpstr>
      <vt:lpstr>PowerPoint Presentation</vt:lpstr>
      <vt:lpstr>Results</vt:lpstr>
      <vt:lpstr>Results</vt:lpstr>
      <vt:lpstr>Results</vt:lpstr>
      <vt:lpstr>PowerPoint Presentation</vt:lpstr>
      <vt:lpstr>Improved Z-estimators  from Two-phase VPS</vt:lpstr>
      <vt:lpstr>Improved Z-estimators  from Two-phase VPS</vt:lpstr>
      <vt:lpstr>Improved Z-estimators  from Two-phase VPS</vt:lpstr>
      <vt:lpstr>Improved Z-estimators  from Two-phase VPS</vt:lpstr>
      <vt:lpstr>PowerPoint Presentation</vt:lpstr>
      <vt:lpstr>Solution: A Z-estimation System </vt:lpstr>
      <vt:lpstr>Asymptotic results</vt:lpstr>
      <vt:lpstr>Reference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Negative Controls to Adjust for Unmeasured Confounding in Time-Series Studies</dc:title>
  <dc:creator>Kate Hu</dc:creator>
  <cp:lastModifiedBy>Ian McIntosh</cp:lastModifiedBy>
  <cp:revision>12</cp:revision>
  <dcterms:created xsi:type="dcterms:W3CDTF">2023-11-25T20:52:42Z</dcterms:created>
  <dcterms:modified xsi:type="dcterms:W3CDTF">2024-04-10T16:48:25Z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2023-11-25T00:00:00Z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(20211117)</vt:lpwstr>
  </property>
  <property fmtid="{D5CDD505-2E9C-101B-9397-08002B2CF9AE}" pid="5" name="LastSaved">
    <vt:filetime>2023-11-25T00:00:00Z</vt:filetime>
  </property>
</Properties>
</file>