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9" r:id="rId4"/>
    <p:sldId id="273" r:id="rId5"/>
    <p:sldId id="268" r:id="rId6"/>
    <p:sldId id="272" r:id="rId7"/>
    <p:sldId id="271" r:id="rId8"/>
    <p:sldId id="270" r:id="rId9"/>
    <p:sldId id="265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26BE2A-655A-4646-A703-E7FA057500D6}" v="143" dt="2024-09-17T14:28:04.178"/>
    <p1510:client id="{370CB9FC-A677-43EB-A5AD-C5BB8366C2F5}" v="397" dt="2024-09-17T14:02:40.440"/>
    <p1510:client id="{3E3C057C-C6E1-4536-B8D4-A403489266E9}" v="230" dt="2024-09-18T04:54:51.575"/>
    <p1510:client id="{6CDE4610-320D-4828-8CE6-DA3DCEE748B8}" v="18" dt="2024-09-17T15:59:28.860"/>
    <p1510:client id="{B4DE7A2C-D7E9-4E41-ACD6-40383B095817}" v="5" dt="2024-09-18T05:42:14.006"/>
  </p1510:revLst>
</p1510:revInfo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shan Prajapathi S" userId="a26429e2dcc53225" providerId="LiveId" clId="{B4DE7A2C-D7E9-4E41-ACD6-40383B095817}"/>
    <pc:docChg chg="modSld">
      <pc:chgData name="Kishan Prajapathi S" userId="a26429e2dcc53225" providerId="LiveId" clId="{B4DE7A2C-D7E9-4E41-ACD6-40383B095817}" dt="2024-09-18T05:40:21.308" v="9" actId="20577"/>
      <pc:docMkLst>
        <pc:docMk/>
      </pc:docMkLst>
      <pc:sldChg chg="modSp mod">
        <pc:chgData name="Kishan Prajapathi S" userId="a26429e2dcc53225" providerId="LiveId" clId="{B4DE7A2C-D7E9-4E41-ACD6-40383B095817}" dt="2024-09-18T05:40:21.308" v="9" actId="20577"/>
        <pc:sldMkLst>
          <pc:docMk/>
          <pc:sldMk cId="0" sldId="265"/>
        </pc:sldMkLst>
        <pc:spChg chg="mod">
          <ac:chgData name="Kishan Prajapathi S" userId="a26429e2dcc53225" providerId="LiveId" clId="{B4DE7A2C-D7E9-4E41-ACD6-40383B095817}" dt="2024-09-18T05:40:21.308" v="9" actId="20577"/>
          <ac:spMkLst>
            <pc:docMk/>
            <pc:sldMk cId="0" sldId="265"/>
            <ac:spMk id="14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0" y="1069102"/>
            <a:ext cx="121920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UPLIFITING  THE FARMER THROUGHT A CONNECTED ECOSYSTEM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 : CAI-G03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546892564"/>
              </p:ext>
            </p:extLst>
          </p:nvPr>
        </p:nvGraphicFramePr>
        <p:xfrm>
          <a:off x="647272" y="2721840"/>
          <a:ext cx="5322013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1990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1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010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1" u="none" strike="noStrike" cap="none" dirty="0"/>
                        <a:t>20211CAI0148</a:t>
                      </a:r>
                      <a:endParaRPr sz="18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noProof="0" dirty="0">
                          <a:solidFill>
                            <a:srgbClr val="000000"/>
                          </a:solidFill>
                          <a:latin typeface="Bookman Old Style"/>
                        </a:rPr>
                        <a:t>Kamini Prajapathi S</a:t>
                      </a:r>
                      <a:endParaRPr sz="18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/>
                        <a:t>20211CAI0079</a:t>
                      </a:r>
                      <a:endParaRPr sz="18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/>
                        <a:t>Lavanya Ramachandra</a:t>
                      </a:r>
                      <a:endParaRPr sz="18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/>
                        <a:t>20211CAI0165</a:t>
                      </a:r>
                      <a:endParaRPr sz="18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/>
                        <a:t>Mekala Sai Lakshmi</a:t>
                      </a:r>
                      <a:endParaRPr sz="18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/>
                        <a:t>20211CAI0145</a:t>
                      </a:r>
                      <a:endParaRPr sz="18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/>
                        <a:t>Tejaswini K A</a:t>
                      </a:r>
                      <a:endParaRPr sz="18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0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Akshatha 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GB" sz="1700" b="1" dirty="0">
                <a:solidFill>
                  <a:srgbClr val="17365D"/>
                </a:solidFill>
                <a:latin typeface="Cambria"/>
                <a:ea typeface="Cambria"/>
                <a:cs typeface="Verdana"/>
                <a:sym typeface="Verdana"/>
              </a:rPr>
              <a:t>Assistant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/>
                <a:ea typeface="Cambria"/>
                <a:cs typeface="Verdana"/>
                <a:sym typeface="Verdana"/>
              </a:rPr>
              <a:t> </a:t>
            </a:r>
            <a:r>
              <a:rPr lang="en-GB" sz="1700" b="1" dirty="0">
                <a:solidFill>
                  <a:srgbClr val="17365D"/>
                </a:solidFill>
                <a:latin typeface="Cambria"/>
                <a:ea typeface="Cambria"/>
                <a:cs typeface="Verdana"/>
                <a:sym typeface="Verdana"/>
              </a:rPr>
              <a:t>Professor - Senior Scale</a:t>
            </a:r>
            <a:endParaRPr dirty="0">
              <a:latin typeface="Cambria"/>
              <a:ea typeface="Cambri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CAI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Zafar Ali Khan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Afroz Pasha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/>
                <a:ea typeface="Cambria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/>
                <a:ea typeface="Cambria"/>
              </a:rPr>
              <a:t>Objective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GB" dirty="0">
                <a:latin typeface="Cambria"/>
                <a:ea typeface="Cambria"/>
              </a:rPr>
              <a:t>Problem Statement Number: PSCS59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0" y="494525"/>
            <a:ext cx="12186791" cy="6062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-190500" algn="just">
              <a:spcBef>
                <a:spcPts val="0"/>
              </a:spcBef>
              <a:buNone/>
            </a:pPr>
            <a:r>
              <a:rPr lang="en-US" sz="2000" b="1" dirty="0">
                <a:latin typeface="Cambria"/>
                <a:ea typeface="Cambria"/>
              </a:rPr>
              <a:t>           Organization</a:t>
            </a:r>
            <a:r>
              <a:rPr lang="en-US" sz="1900" dirty="0">
                <a:latin typeface="Cambria"/>
                <a:ea typeface="Cambria"/>
              </a:rPr>
              <a:t>:</a:t>
            </a:r>
            <a:r>
              <a:rPr lang="en-US" sz="1700" dirty="0">
                <a:latin typeface="Cambria"/>
                <a:ea typeface="Cambria"/>
              </a:rPr>
              <a:t> Mahindra &amp; Mahindra(FarmEq)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ambria"/>
                <a:ea typeface="Cambria"/>
              </a:rPr>
              <a:t>           Category </a:t>
            </a:r>
            <a:r>
              <a:rPr lang="en-US" sz="1900" dirty="0">
                <a:latin typeface="Cambria"/>
                <a:ea typeface="Cambria"/>
              </a:rPr>
              <a:t>: </a:t>
            </a:r>
            <a:r>
              <a:rPr lang="en-US" sz="1700" dirty="0">
                <a:latin typeface="Cambria"/>
                <a:ea typeface="Cambria"/>
              </a:rPr>
              <a:t>Software</a:t>
            </a:r>
          </a:p>
          <a:p>
            <a:pPr marL="342900" indent="-19050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ambria"/>
                <a:ea typeface="Cambria"/>
              </a:rPr>
              <a:t>           Problem Description </a:t>
            </a:r>
            <a:r>
              <a:rPr lang="en-US" sz="1900" dirty="0">
                <a:latin typeface="Cambria"/>
                <a:ea typeface="Cambria"/>
              </a:rPr>
              <a:t>: </a:t>
            </a:r>
            <a:r>
              <a:rPr lang="en-US" sz="1600" dirty="0">
                <a:latin typeface="Cambria"/>
                <a:ea typeface="Cambria"/>
              </a:rPr>
              <a:t>How can a farmer gain access to all the elements of his farming cycle ? one stop shop where he has           access to information from different aggregators, for retailing , leasing &amp; finally taking his produce to the nearest mandi. Application to   provide a means of easy transaction for all his farming activities and his personal expenses. Agri credit should help him buy/lease Farm Machinery &amp; have access to all the local vendors for his plantation needs including expert advice from the local university.</a:t>
            </a:r>
          </a:p>
          <a:p>
            <a:pPr marL="342900" indent="-19050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ambria"/>
                <a:ea typeface="Cambria"/>
              </a:rPr>
              <a:t>          Difficulty Level</a:t>
            </a:r>
            <a:r>
              <a:rPr lang="en-US" sz="1900" dirty="0">
                <a:latin typeface="Cambria"/>
                <a:ea typeface="Cambria"/>
              </a:rPr>
              <a:t>: </a:t>
            </a:r>
            <a:r>
              <a:rPr lang="en-US" sz="1700" dirty="0">
                <a:latin typeface="Cambria"/>
                <a:ea typeface="Cambria"/>
              </a:rPr>
              <a:t>Complex</a:t>
            </a:r>
            <a:endParaRPr lang="en-US" sz="1700" dirty="0"/>
          </a:p>
          <a:p>
            <a:pPr marL="15240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600" dirty="0">
                <a:latin typeface="Cambria"/>
                <a:ea typeface="Cambria"/>
              </a:rPr>
              <a:t>            </a:t>
            </a:r>
            <a:r>
              <a:rPr lang="en-US" sz="1600" b="1" dirty="0">
                <a:latin typeface="Cambria"/>
                <a:ea typeface="Cambria"/>
              </a:rPr>
              <a:t> * </a:t>
            </a:r>
            <a:r>
              <a:rPr lang="en-US" sz="1600" dirty="0">
                <a:latin typeface="Cambria"/>
                <a:ea typeface="Cambria"/>
              </a:rPr>
              <a:t>The project is complex and  faces challenges in real-time data integration</a:t>
            </a:r>
            <a:endParaRPr lang="en-US" dirty="0"/>
          </a:p>
          <a:p>
            <a:pPr marL="15240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600" dirty="0">
                <a:latin typeface="Cambria"/>
                <a:ea typeface="Cambria"/>
              </a:rPr>
              <a:t>           </a:t>
            </a:r>
            <a:r>
              <a:rPr lang="en-US" sz="1600" b="1" dirty="0">
                <a:latin typeface="Cambria"/>
                <a:ea typeface="Cambria"/>
              </a:rPr>
              <a:t>  * </a:t>
            </a:r>
            <a:r>
              <a:rPr lang="en-US" sz="1600" dirty="0">
                <a:latin typeface="Cambria"/>
                <a:ea typeface="Cambria"/>
              </a:rPr>
              <a:t>Difficulty in finding machinery and taking farms for rent. </a:t>
            </a:r>
          </a:p>
          <a:p>
            <a:pPr marL="15240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262626"/>
                </a:solidFill>
                <a:latin typeface="Cambria"/>
                <a:ea typeface="Cambria"/>
              </a:rPr>
              <a:t>            </a:t>
            </a:r>
            <a:r>
              <a:rPr lang="en-US" sz="1600" b="1" dirty="0">
                <a:solidFill>
                  <a:srgbClr val="262626"/>
                </a:solidFill>
                <a:latin typeface="Cambria"/>
                <a:ea typeface="Cambria"/>
              </a:rPr>
              <a:t> *</a:t>
            </a:r>
            <a:r>
              <a:rPr lang="en-US" sz="1600" dirty="0">
                <a:solidFill>
                  <a:srgbClr val="262626"/>
                </a:solidFill>
                <a:latin typeface="Cambria"/>
                <a:ea typeface="Cambria"/>
              </a:rPr>
              <a:t> </a:t>
            </a:r>
            <a:r>
              <a:rPr lang="en-US" sz="1600" b="0" i="0" dirty="0">
                <a:solidFill>
                  <a:srgbClr val="262626"/>
                </a:solidFill>
                <a:effectLst/>
                <a:latin typeface="Cambria"/>
                <a:ea typeface="Cambria"/>
              </a:rPr>
              <a:t>Implementing features like weather data and mandi prices requires API integration.</a:t>
            </a:r>
            <a:endParaRPr lang="en-US" sz="1600" dirty="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362C-AAC2-8DF5-B5CA-34DBB918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89314-626F-3895-92DB-68A145D2E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660727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000" b="1" dirty="0">
                <a:latin typeface="Cambria"/>
              </a:rPr>
              <a:t>Centralizing Information:</a:t>
            </a:r>
            <a:r>
              <a:rPr lang="en-US" dirty="0"/>
              <a:t> </a:t>
            </a:r>
            <a:r>
              <a:rPr lang="en-US" sz="1800" dirty="0">
                <a:latin typeface="Cambria"/>
              </a:rPr>
              <a:t>Provide real-time access to retail, leasing, and market data from various aggregators.</a:t>
            </a:r>
          </a:p>
          <a:p>
            <a:pPr marL="285750" indent="-285750"/>
            <a:r>
              <a:rPr lang="en-US" sz="2000" b="1" dirty="0">
                <a:latin typeface="Cambria"/>
              </a:rPr>
              <a:t>Facilitating Transactions</a:t>
            </a:r>
            <a:r>
              <a:rPr lang="en-US" sz="2000" dirty="0">
                <a:latin typeface="Cambria"/>
              </a:rPr>
              <a:t>:</a:t>
            </a:r>
            <a:r>
              <a:rPr lang="en-US" dirty="0"/>
              <a:t> </a:t>
            </a:r>
            <a:r>
              <a:rPr lang="en-US" sz="1800" dirty="0">
                <a:latin typeface="Cambria"/>
              </a:rPr>
              <a:t>Enable seamless transactions for farming activities and personal expenses.</a:t>
            </a:r>
          </a:p>
          <a:p>
            <a:pPr marL="285750" indent="-285750"/>
            <a:r>
              <a:rPr lang="en-US" sz="2000" b="1" dirty="0">
                <a:latin typeface="Cambria"/>
              </a:rPr>
              <a:t>Enhancing Credit Access</a:t>
            </a:r>
            <a:r>
              <a:rPr lang="en-US" sz="2000" dirty="0">
                <a:latin typeface="Cambria"/>
              </a:rPr>
              <a:t>: </a:t>
            </a:r>
            <a:r>
              <a:rPr lang="en-US" sz="1800" dirty="0">
                <a:latin typeface="Cambria"/>
              </a:rPr>
              <a:t>Offer tailored </a:t>
            </a:r>
            <a:r>
              <a:rPr lang="en-US" sz="1800" dirty="0" err="1">
                <a:latin typeface="Cambria"/>
              </a:rPr>
              <a:t>agri</a:t>
            </a:r>
            <a:r>
              <a:rPr lang="en-US" sz="1800" dirty="0">
                <a:latin typeface="Cambria"/>
              </a:rPr>
              <a:t>-credit options for purchasing or leasing machinery.</a:t>
            </a:r>
          </a:p>
          <a:p>
            <a:pPr marL="285750" indent="-285750"/>
            <a:r>
              <a:rPr lang="en-US" sz="2000" b="1" dirty="0">
                <a:latin typeface="Cambria"/>
              </a:rPr>
              <a:t>Connecting with Vendors and Experts</a:t>
            </a:r>
            <a:r>
              <a:rPr lang="en-US" sz="2000" dirty="0">
                <a:latin typeface="Cambria"/>
              </a:rPr>
              <a:t>:</a:t>
            </a:r>
            <a:r>
              <a:rPr lang="en-US" dirty="0"/>
              <a:t> </a:t>
            </a:r>
            <a:r>
              <a:rPr lang="en-US" sz="1800" dirty="0">
                <a:latin typeface="Cambria"/>
              </a:rPr>
              <a:t>Link farmers to local vendors and agricultural experts for advice and support.</a:t>
            </a:r>
          </a:p>
          <a:p>
            <a:pPr marL="285750" indent="-285750"/>
            <a:r>
              <a:rPr lang="en-US" sz="2000" b="1" dirty="0">
                <a:latin typeface="Cambria"/>
              </a:rPr>
              <a:t>Streamlining Mandi Operations</a:t>
            </a:r>
            <a:r>
              <a:rPr lang="en-US" sz="2000" dirty="0">
                <a:latin typeface="Cambria"/>
              </a:rPr>
              <a:t>:</a:t>
            </a:r>
            <a:r>
              <a:rPr lang="en-US" dirty="0"/>
              <a:t> </a:t>
            </a:r>
            <a:r>
              <a:rPr lang="en-US" sz="1800" dirty="0">
                <a:latin typeface="Cambria"/>
              </a:rPr>
              <a:t>Simplify the process of selling produce at local mandis.</a:t>
            </a:r>
          </a:p>
          <a:p>
            <a:pPr marL="285750" indent="-285750"/>
            <a:r>
              <a:rPr lang="en-US" sz="2000" b="1" dirty="0">
                <a:latin typeface="Cambria"/>
              </a:rPr>
              <a:t>Empowering Decision-Making</a:t>
            </a:r>
            <a:r>
              <a:rPr lang="en-US" sz="2000" dirty="0">
                <a:latin typeface="Cambria"/>
              </a:rPr>
              <a:t>:</a:t>
            </a:r>
            <a:r>
              <a:rPr lang="en-US" dirty="0"/>
              <a:t> </a:t>
            </a:r>
            <a:r>
              <a:rPr lang="en-US" sz="1800" dirty="0">
                <a:latin typeface="Cambria"/>
              </a:rPr>
              <a:t>Equip farmers with data-driven insights for informed decision-making.</a:t>
            </a:r>
          </a:p>
          <a:p>
            <a:pPr indent="0">
              <a:buNone/>
            </a:pPr>
            <a:r>
              <a:rPr lang="en-US" sz="1800" dirty="0">
                <a:latin typeface="Cambria"/>
              </a:rPr>
              <a:t>This platform aims to improve efficiency, productivity, and financial well-being for farmers, promoting sustainable agriculture.</a:t>
            </a: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7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ambria"/>
                <a:ea typeface="Cambria"/>
              </a:rPr>
              <a:t>Technology Stack Components: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/>
                <a:ea typeface="Cambria"/>
              </a:rPr>
              <a:t>Programming Language : XML- Frontend, JAVA- Backend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None/>
            </a:pPr>
            <a:r>
              <a:rPr lang="en-US" dirty="0">
                <a:latin typeface="Cambria"/>
                <a:ea typeface="Cambria"/>
              </a:rPr>
              <a:t>Database : Firebase</a:t>
            </a:r>
          </a:p>
          <a:p>
            <a:pPr marL="342900" indent="-190500" algn="just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None/>
            </a:pPr>
            <a:r>
              <a:rPr lang="en-US" dirty="0">
                <a:latin typeface="Cambria"/>
                <a:ea typeface="Cambria"/>
              </a:rPr>
              <a:t>Toolkit : Android Studio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None/>
            </a:pPr>
            <a:r>
              <a:rPr lang="en-US" dirty="0">
                <a:latin typeface="Cambria"/>
                <a:ea typeface="Cambria"/>
              </a:rPr>
              <a:t>SDK : Android SDK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ambria"/>
                <a:ea typeface="Cambria"/>
              </a:rPr>
              <a:t>Software Requirements: 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>
                <a:latin typeface="Cambria"/>
                <a:ea typeface="Cambria"/>
              </a:rPr>
              <a:t>Figma - To develop the UI/UX of the app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>
                <a:latin typeface="Cambria"/>
                <a:ea typeface="Cambria"/>
              </a:rPr>
              <a:t>Android Studio - To develop the app</a:t>
            </a: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/>
                <a:ea typeface="Cambria"/>
              </a:rPr>
              <a:t>Firebase - For data storage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BFAEE-339C-54AC-8273-B3FBE0D51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812" y="1376737"/>
            <a:ext cx="7304927" cy="4738562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995808B5-1455-BAFD-79F4-3B08C4DDB129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0" y="1174539"/>
            <a:ext cx="12192000" cy="540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IN" b="1" dirty="0">
                <a:latin typeface="Cambria"/>
              </a:rPr>
              <a:t>          Block Diagram for the Problem Statement :</a:t>
            </a: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 descr="A chart with blue and green squares&#10;&#10;Description automatically generated">
            <a:extLst>
              <a:ext uri="{FF2B5EF4-FFF2-40B4-BE49-F238E27FC236}">
                <a16:creationId xmlns:a16="http://schemas.microsoft.com/office/drawing/2014/main" id="{01FE3F61-2C37-04BA-59A5-76626BD6C2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2474" r="-150" b="16082"/>
          <a:stretch/>
        </p:blipFill>
        <p:spPr>
          <a:xfrm>
            <a:off x="826717" y="1204586"/>
            <a:ext cx="10653398" cy="47298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[1] Kamal, Mostafa &amp; Bablu, Tarek. (2023). Mobile Applications Empowering Smallholder Farmers: An Analysis of the Impact on Agricultural Development. 8. 36-52. 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[2] Kumar, Mr &amp; Sahithi, Ms &amp; Sheerin, Ms &amp; Aakanksha, Ms &amp; Reddy, Mr. (2022). UPLIFTING THE FARMER THROUGH CONNECTED ECOSYSTEMS. YMER Digital. 21. 537-542. 10.37896/YMER21.04/54.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552</Words>
  <Application>Microsoft Office PowerPoint</Application>
  <PresentationFormat>Widescreen</PresentationFormat>
  <Paragraphs>67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Cambria</vt:lpstr>
      <vt:lpstr>Verdana</vt:lpstr>
      <vt:lpstr>Wingdings</vt:lpstr>
      <vt:lpstr>Bioinformatics</vt:lpstr>
      <vt:lpstr>UPLIFITING  THE FARMER THROUGHT A CONNECTED ECOSYSTEM</vt:lpstr>
      <vt:lpstr>Content</vt:lpstr>
      <vt:lpstr>Problem Statement Number: PSCS59 </vt:lpstr>
      <vt:lpstr>Objective</vt:lpstr>
      <vt:lpstr>Analysis of Problem Statement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Kishan Prajapathi S</cp:lastModifiedBy>
  <cp:revision>184</cp:revision>
  <dcterms:modified xsi:type="dcterms:W3CDTF">2024-09-18T05:42:14Z</dcterms:modified>
</cp:coreProperties>
</file>