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74" r:id="rId15"/>
    <p:sldId id="276" r:id="rId16"/>
    <p:sldId id="275" r:id="rId17"/>
    <p:sldId id="268" r:id="rId18"/>
    <p:sldId id="269" r:id="rId19"/>
    <p:sldId id="272" r:id="rId20"/>
    <p:sldId id="270" r:id="rId21"/>
    <p:sldId id="271" r:id="rId2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9625"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5991224"/>
            <a:ext cx="12191999" cy="866774"/>
          </a:xfrm>
          <a:prstGeom prst="rect">
            <a:avLst/>
          </a:prstGeom>
        </p:spPr>
      </p:pic>
      <p:sp>
        <p:nvSpPr>
          <p:cNvPr id="2" name="Holder 2"/>
          <p:cNvSpPr>
            <a:spLocks noGrp="1"/>
          </p:cNvSpPr>
          <p:nvPr>
            <p:ph type="title"/>
          </p:nvPr>
        </p:nvSpPr>
        <p:spPr>
          <a:xfrm>
            <a:off x="892175" y="292480"/>
            <a:ext cx="6408420" cy="521906"/>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a:xfrm>
            <a:off x="315277" y="1350962"/>
            <a:ext cx="11370310" cy="3978275"/>
          </a:xfrm>
          <a:prstGeom prst="rect">
            <a:avLst/>
          </a:prstGeom>
        </p:spPr>
        <p:txBody>
          <a:bodyPr wrap="square" lIns="0" tIns="0" rIns="0" bIns="0">
            <a:spAutoFit/>
          </a:bodyPr>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katejaswini/PIP_400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16736"/>
            <a:ext cx="11430000" cy="878446"/>
          </a:xfrm>
          <a:prstGeom prst="rect">
            <a:avLst/>
          </a:prstGeom>
        </p:spPr>
        <p:txBody>
          <a:bodyPr vert="horz" wrap="square" lIns="0" tIns="16510" rIns="0" bIns="0" rtlCol="0">
            <a:spAutoFit/>
          </a:bodyPr>
          <a:lstStyle/>
          <a:p>
            <a:pPr marL="12700" algn="ctr">
              <a:lnSpc>
                <a:spcPct val="100000"/>
              </a:lnSpc>
              <a:spcBef>
                <a:spcPts val="130"/>
              </a:spcBef>
            </a:pPr>
            <a:r>
              <a:rPr lang="en-IN" sz="2800" b="1" i="0" u="none" strike="noStrike" dirty="0">
                <a:solidFill>
                  <a:srgbClr val="000000"/>
                </a:solidFill>
                <a:effectLst/>
                <a:latin typeface="Calibri" panose="020F0502020204030204" pitchFamily="34" charset="0"/>
              </a:rPr>
              <a:t>AI tool for Indian Sign language(ISL) generator from audio-visual content in English to ISL content and vice-versa</a:t>
            </a:r>
            <a:r>
              <a:rPr lang="en-IN" sz="2800" dirty="0"/>
              <a:t> </a:t>
            </a:r>
            <a:endParaRPr sz="2800" spc="-10" dirty="0">
              <a:solidFill>
                <a:srgbClr val="000000"/>
              </a:solidFill>
              <a:latin typeface="Cambria"/>
              <a:cs typeface="Cambria"/>
            </a:endParaRPr>
          </a:p>
        </p:txBody>
      </p:sp>
      <p:sp>
        <p:nvSpPr>
          <p:cNvPr id="3" name="object 3"/>
          <p:cNvSpPr txBox="1"/>
          <p:nvPr/>
        </p:nvSpPr>
        <p:spPr>
          <a:xfrm>
            <a:off x="869950" y="2127313"/>
            <a:ext cx="2832735"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17375E"/>
                </a:solidFill>
                <a:latin typeface="Cambria"/>
                <a:cs typeface="Cambria"/>
              </a:rPr>
              <a:t>Batch</a:t>
            </a:r>
            <a:r>
              <a:rPr sz="2000" b="1" spc="-35" dirty="0">
                <a:solidFill>
                  <a:srgbClr val="17375E"/>
                </a:solidFill>
                <a:latin typeface="Cambria"/>
                <a:cs typeface="Cambria"/>
              </a:rPr>
              <a:t> </a:t>
            </a:r>
            <a:r>
              <a:rPr sz="2000" b="1" dirty="0">
                <a:solidFill>
                  <a:srgbClr val="17375E"/>
                </a:solidFill>
                <a:latin typeface="Cambria"/>
                <a:cs typeface="Cambria"/>
              </a:rPr>
              <a:t>Number</a:t>
            </a:r>
            <a:r>
              <a:rPr sz="2000" b="1" spc="-50" dirty="0">
                <a:solidFill>
                  <a:srgbClr val="17375E"/>
                </a:solidFill>
                <a:latin typeface="Cambria"/>
                <a:cs typeface="Cambria"/>
              </a:rPr>
              <a:t> </a:t>
            </a:r>
            <a:r>
              <a:rPr sz="2000" b="1" dirty="0">
                <a:solidFill>
                  <a:srgbClr val="17375E"/>
                </a:solidFill>
                <a:latin typeface="Cambria"/>
                <a:cs typeface="Cambria"/>
              </a:rPr>
              <a:t>:</a:t>
            </a:r>
            <a:r>
              <a:rPr sz="2000" b="1" spc="-15" dirty="0">
                <a:solidFill>
                  <a:srgbClr val="17375E"/>
                </a:solidFill>
                <a:latin typeface="Cambria"/>
                <a:cs typeface="Cambria"/>
              </a:rPr>
              <a:t> </a:t>
            </a:r>
            <a:r>
              <a:rPr sz="2000" b="1" spc="-10" dirty="0">
                <a:latin typeface="Cambria"/>
                <a:cs typeface="Cambria"/>
              </a:rPr>
              <a:t>CAI-</a:t>
            </a:r>
            <a:r>
              <a:rPr sz="2000" b="1" spc="-25" dirty="0">
                <a:latin typeface="Cambria"/>
                <a:cs typeface="Cambria"/>
              </a:rPr>
              <a:t>G0</a:t>
            </a:r>
            <a:r>
              <a:rPr lang="en-US" sz="2000" b="1" spc="-25" dirty="0">
                <a:latin typeface="Cambria"/>
                <a:cs typeface="Cambria"/>
              </a:rPr>
              <a:t>2</a:t>
            </a:r>
            <a:endParaRPr sz="2000" dirty="0">
              <a:latin typeface="Cambria"/>
              <a:cs typeface="Cambria"/>
            </a:endParaRPr>
          </a:p>
        </p:txBody>
      </p:sp>
      <p:graphicFrame>
        <p:nvGraphicFramePr>
          <p:cNvPr id="4" name="object 4"/>
          <p:cNvGraphicFramePr>
            <a:graphicFrameLocks noGrp="1"/>
          </p:cNvGraphicFramePr>
          <p:nvPr>
            <p:extLst>
              <p:ext uri="{D42A27DB-BD31-4B8C-83A1-F6EECF244321}">
                <p14:modId xmlns:p14="http://schemas.microsoft.com/office/powerpoint/2010/main" val="2098599811"/>
              </p:ext>
            </p:extLst>
          </p:nvPr>
        </p:nvGraphicFramePr>
        <p:xfrm>
          <a:off x="751205" y="2566542"/>
          <a:ext cx="5076825" cy="1365885"/>
        </p:xfrm>
        <a:graphic>
          <a:graphicData uri="http://schemas.openxmlformats.org/drawingml/2006/table">
            <a:tbl>
              <a:tblPr firstRow="1" bandRow="1">
                <a:tableStyleId>{2D5ABB26-0587-4C30-8999-92F81FD0307C}</a:tableStyleId>
              </a:tblPr>
              <a:tblGrid>
                <a:gridCol w="2085975">
                  <a:extLst>
                    <a:ext uri="{9D8B030D-6E8A-4147-A177-3AD203B41FA5}">
                      <a16:colId xmlns:a16="http://schemas.microsoft.com/office/drawing/2014/main" val="20000"/>
                    </a:ext>
                  </a:extLst>
                </a:gridCol>
                <a:gridCol w="2990850">
                  <a:extLst>
                    <a:ext uri="{9D8B030D-6E8A-4147-A177-3AD203B41FA5}">
                      <a16:colId xmlns:a16="http://schemas.microsoft.com/office/drawing/2014/main" val="20001"/>
                    </a:ext>
                  </a:extLst>
                </a:gridCol>
              </a:tblGrid>
              <a:tr h="322580">
                <a:tc>
                  <a:txBody>
                    <a:bodyPr/>
                    <a:lstStyle/>
                    <a:p>
                      <a:pPr marR="340360" algn="ctr">
                        <a:lnSpc>
                          <a:spcPts val="2055"/>
                        </a:lnSpc>
                      </a:pPr>
                      <a:r>
                        <a:rPr sz="1800" b="1" spc="105" dirty="0">
                          <a:solidFill>
                            <a:srgbClr val="17365D"/>
                          </a:solidFill>
                          <a:latin typeface="Cambria"/>
                          <a:cs typeface="Cambria"/>
                        </a:rPr>
                        <a:t>Roll</a:t>
                      </a:r>
                      <a:r>
                        <a:rPr sz="1800" b="1" spc="200" dirty="0">
                          <a:solidFill>
                            <a:srgbClr val="17365D"/>
                          </a:solidFill>
                          <a:latin typeface="Cambria"/>
                          <a:cs typeface="Cambria"/>
                        </a:rPr>
                        <a:t> </a:t>
                      </a:r>
                      <a:r>
                        <a:rPr sz="1800" b="1" spc="70" dirty="0">
                          <a:solidFill>
                            <a:srgbClr val="17365D"/>
                          </a:solidFill>
                          <a:latin typeface="Cambria"/>
                          <a:cs typeface="Cambria"/>
                        </a:rPr>
                        <a:t>Number</a:t>
                      </a:r>
                      <a:endParaRPr sz="1800">
                        <a:latin typeface="Cambria"/>
                        <a:cs typeface="Cambria"/>
                      </a:endParaRPr>
                    </a:p>
                  </a:txBody>
                  <a:tcPr marL="0" marR="0" marT="0" marB="0"/>
                </a:tc>
                <a:tc>
                  <a:txBody>
                    <a:bodyPr/>
                    <a:lstStyle/>
                    <a:p>
                      <a:pPr marL="711835">
                        <a:lnSpc>
                          <a:spcPts val="2055"/>
                        </a:lnSpc>
                      </a:pPr>
                      <a:r>
                        <a:rPr sz="1800" b="1" spc="130" dirty="0">
                          <a:solidFill>
                            <a:srgbClr val="17365D"/>
                          </a:solidFill>
                          <a:latin typeface="Cambria"/>
                          <a:cs typeface="Cambria"/>
                        </a:rPr>
                        <a:t>Student</a:t>
                      </a:r>
                      <a:r>
                        <a:rPr sz="1800" b="1" spc="305" dirty="0">
                          <a:solidFill>
                            <a:srgbClr val="17365D"/>
                          </a:solidFill>
                          <a:latin typeface="Cambria"/>
                          <a:cs typeface="Cambria"/>
                        </a:rPr>
                        <a:t> </a:t>
                      </a:r>
                      <a:r>
                        <a:rPr sz="1800" b="1" spc="70" dirty="0">
                          <a:solidFill>
                            <a:srgbClr val="17365D"/>
                          </a:solidFill>
                          <a:latin typeface="Cambria"/>
                          <a:cs typeface="Cambria"/>
                        </a:rPr>
                        <a:t>Name</a:t>
                      </a:r>
                      <a:endParaRPr sz="1800">
                        <a:latin typeface="Cambria"/>
                        <a:cs typeface="Cambria"/>
                      </a:endParaRPr>
                    </a:p>
                  </a:txBody>
                  <a:tcPr marL="0" marR="0" marT="0" marB="0"/>
                </a:tc>
                <a:extLst>
                  <a:ext uri="{0D108BD9-81ED-4DB2-BD59-A6C34878D82A}">
                    <a16:rowId xmlns:a16="http://schemas.microsoft.com/office/drawing/2014/main" val="10000"/>
                  </a:ext>
                </a:extLst>
              </a:tr>
              <a:tr h="365760">
                <a:tc>
                  <a:txBody>
                    <a:bodyPr/>
                    <a:lstStyle/>
                    <a:p>
                      <a:pPr marR="340995" algn="ctr">
                        <a:lnSpc>
                          <a:spcPct val="100000"/>
                        </a:lnSpc>
                        <a:spcBef>
                          <a:spcPts val="240"/>
                        </a:spcBef>
                      </a:pPr>
                      <a:r>
                        <a:rPr sz="1800" spc="105" dirty="0">
                          <a:latin typeface="Georgia"/>
                          <a:cs typeface="Georgia"/>
                        </a:rPr>
                        <a:t>20211CAI0148</a:t>
                      </a:r>
                      <a:endParaRPr sz="1800">
                        <a:latin typeface="Georgia"/>
                        <a:cs typeface="Georgia"/>
                      </a:endParaRPr>
                    </a:p>
                  </a:txBody>
                  <a:tcPr marL="0" marR="0" marT="30480" marB="0"/>
                </a:tc>
                <a:tc>
                  <a:txBody>
                    <a:bodyPr/>
                    <a:lstStyle/>
                    <a:p>
                      <a:pPr marL="380365">
                        <a:lnSpc>
                          <a:spcPct val="100000"/>
                        </a:lnSpc>
                        <a:spcBef>
                          <a:spcPts val="240"/>
                        </a:spcBef>
                      </a:pPr>
                      <a:r>
                        <a:rPr sz="1800" spc="65" dirty="0">
                          <a:latin typeface="Georgia"/>
                          <a:cs typeface="Georgia"/>
                        </a:rPr>
                        <a:t>Kamini</a:t>
                      </a:r>
                      <a:r>
                        <a:rPr sz="1800" spc="150" dirty="0">
                          <a:latin typeface="Georgia"/>
                          <a:cs typeface="Georgia"/>
                        </a:rPr>
                        <a:t> </a:t>
                      </a:r>
                      <a:r>
                        <a:rPr sz="1800" spc="70" dirty="0">
                          <a:latin typeface="Georgia"/>
                          <a:cs typeface="Georgia"/>
                        </a:rPr>
                        <a:t>Prajapathi</a:t>
                      </a:r>
                      <a:r>
                        <a:rPr sz="1800" spc="155" dirty="0">
                          <a:latin typeface="Georgia"/>
                          <a:cs typeface="Georgia"/>
                        </a:rPr>
                        <a:t> </a:t>
                      </a:r>
                      <a:r>
                        <a:rPr sz="1800" spc="120" dirty="0">
                          <a:latin typeface="Georgia"/>
                          <a:cs typeface="Georgia"/>
                        </a:rPr>
                        <a:t>S</a:t>
                      </a:r>
                      <a:endParaRPr sz="1800">
                        <a:latin typeface="Georgia"/>
                        <a:cs typeface="Georgia"/>
                      </a:endParaRPr>
                    </a:p>
                  </a:txBody>
                  <a:tcPr marL="0" marR="0" marT="30480" marB="0"/>
                </a:tc>
                <a:extLst>
                  <a:ext uri="{0D108BD9-81ED-4DB2-BD59-A6C34878D82A}">
                    <a16:rowId xmlns:a16="http://schemas.microsoft.com/office/drawing/2014/main" val="10001"/>
                  </a:ext>
                </a:extLst>
              </a:tr>
              <a:tr h="365760">
                <a:tc>
                  <a:txBody>
                    <a:bodyPr/>
                    <a:lstStyle/>
                    <a:p>
                      <a:pPr marR="340995" algn="ctr">
                        <a:lnSpc>
                          <a:spcPct val="100000"/>
                        </a:lnSpc>
                        <a:spcBef>
                          <a:spcPts val="240"/>
                        </a:spcBef>
                      </a:pPr>
                      <a:r>
                        <a:rPr sz="1800" spc="114" dirty="0">
                          <a:latin typeface="Georgia"/>
                          <a:cs typeface="Georgia"/>
                        </a:rPr>
                        <a:t>20211CAI0165</a:t>
                      </a:r>
                      <a:endParaRPr sz="1800" dirty="0">
                        <a:latin typeface="Georgia"/>
                        <a:cs typeface="Georgia"/>
                      </a:endParaRPr>
                    </a:p>
                  </a:txBody>
                  <a:tcPr marL="0" marR="0" marT="30480" marB="0"/>
                </a:tc>
                <a:tc>
                  <a:txBody>
                    <a:bodyPr/>
                    <a:lstStyle/>
                    <a:p>
                      <a:pPr marL="380365">
                        <a:lnSpc>
                          <a:spcPct val="100000"/>
                        </a:lnSpc>
                        <a:spcBef>
                          <a:spcPts val="240"/>
                        </a:spcBef>
                      </a:pPr>
                      <a:r>
                        <a:rPr sz="1800" spc="80" dirty="0">
                          <a:latin typeface="Georgia"/>
                          <a:cs typeface="Georgia"/>
                        </a:rPr>
                        <a:t>Mekala</a:t>
                      </a:r>
                      <a:r>
                        <a:rPr sz="1800" spc="95" dirty="0">
                          <a:latin typeface="Georgia"/>
                          <a:cs typeface="Georgia"/>
                        </a:rPr>
                        <a:t> </a:t>
                      </a:r>
                      <a:r>
                        <a:rPr sz="1800" spc="105" dirty="0">
                          <a:latin typeface="Georgia"/>
                          <a:cs typeface="Georgia"/>
                        </a:rPr>
                        <a:t>Sai</a:t>
                      </a:r>
                      <a:r>
                        <a:rPr sz="1800" spc="155" dirty="0">
                          <a:latin typeface="Georgia"/>
                          <a:cs typeface="Georgia"/>
                        </a:rPr>
                        <a:t> </a:t>
                      </a:r>
                      <a:r>
                        <a:rPr sz="1800" spc="75" dirty="0">
                          <a:latin typeface="Georgia"/>
                          <a:cs typeface="Georgia"/>
                        </a:rPr>
                        <a:t>Lakshmi</a:t>
                      </a:r>
                      <a:endParaRPr sz="1800" dirty="0">
                        <a:latin typeface="Georgia"/>
                        <a:cs typeface="Georgia"/>
                      </a:endParaRPr>
                    </a:p>
                  </a:txBody>
                  <a:tcPr marL="0" marR="0" marT="30480" marB="0"/>
                </a:tc>
                <a:extLst>
                  <a:ext uri="{0D108BD9-81ED-4DB2-BD59-A6C34878D82A}">
                    <a16:rowId xmlns:a16="http://schemas.microsoft.com/office/drawing/2014/main" val="10003"/>
                  </a:ext>
                </a:extLst>
              </a:tr>
              <a:tr h="311785">
                <a:tc>
                  <a:txBody>
                    <a:bodyPr/>
                    <a:lstStyle/>
                    <a:p>
                      <a:pPr marR="340995" algn="ctr">
                        <a:lnSpc>
                          <a:spcPts val="2115"/>
                        </a:lnSpc>
                        <a:spcBef>
                          <a:spcPts val="240"/>
                        </a:spcBef>
                      </a:pPr>
                      <a:r>
                        <a:rPr sz="1800" spc="114" dirty="0">
                          <a:latin typeface="Georgia"/>
                          <a:cs typeface="Georgia"/>
                        </a:rPr>
                        <a:t>20211CAI0145</a:t>
                      </a:r>
                      <a:endParaRPr sz="1800">
                        <a:latin typeface="Georgia"/>
                        <a:cs typeface="Georgia"/>
                      </a:endParaRPr>
                    </a:p>
                  </a:txBody>
                  <a:tcPr marL="0" marR="0" marT="30480" marB="0"/>
                </a:tc>
                <a:tc>
                  <a:txBody>
                    <a:bodyPr/>
                    <a:lstStyle/>
                    <a:p>
                      <a:pPr marL="380365">
                        <a:lnSpc>
                          <a:spcPts val="2115"/>
                        </a:lnSpc>
                        <a:spcBef>
                          <a:spcPts val="240"/>
                        </a:spcBef>
                      </a:pPr>
                      <a:r>
                        <a:rPr sz="1800" spc="60" dirty="0">
                          <a:latin typeface="Georgia"/>
                          <a:cs typeface="Georgia"/>
                        </a:rPr>
                        <a:t>Tejaswini</a:t>
                      </a:r>
                      <a:r>
                        <a:rPr sz="1800" spc="170" dirty="0">
                          <a:latin typeface="Georgia"/>
                          <a:cs typeface="Georgia"/>
                        </a:rPr>
                        <a:t> </a:t>
                      </a:r>
                      <a:r>
                        <a:rPr sz="1800" dirty="0">
                          <a:latin typeface="Georgia"/>
                          <a:cs typeface="Georgia"/>
                        </a:rPr>
                        <a:t>K</a:t>
                      </a:r>
                      <a:r>
                        <a:rPr sz="1800" spc="170" dirty="0">
                          <a:latin typeface="Georgia"/>
                          <a:cs typeface="Georgia"/>
                        </a:rPr>
                        <a:t> </a:t>
                      </a:r>
                      <a:r>
                        <a:rPr sz="1800" spc="-50" dirty="0">
                          <a:latin typeface="Georgia"/>
                          <a:cs typeface="Georgia"/>
                        </a:rPr>
                        <a:t>A</a:t>
                      </a:r>
                      <a:endParaRPr sz="1800" dirty="0">
                        <a:latin typeface="Georgia"/>
                        <a:cs typeface="Georgia"/>
                      </a:endParaRPr>
                    </a:p>
                  </a:txBody>
                  <a:tcPr marL="0" marR="0" marT="30480" marB="0"/>
                </a:tc>
                <a:extLst>
                  <a:ext uri="{0D108BD9-81ED-4DB2-BD59-A6C34878D82A}">
                    <a16:rowId xmlns:a16="http://schemas.microsoft.com/office/drawing/2014/main" val="10004"/>
                  </a:ext>
                </a:extLst>
              </a:tr>
            </a:tbl>
          </a:graphicData>
        </a:graphic>
      </p:graphicFrame>
      <p:sp>
        <p:nvSpPr>
          <p:cNvPr id="5" name="object 5"/>
          <p:cNvSpPr txBox="1"/>
          <p:nvPr/>
        </p:nvSpPr>
        <p:spPr>
          <a:xfrm>
            <a:off x="204765" y="2329738"/>
            <a:ext cx="11919585" cy="3308350"/>
          </a:xfrm>
          <a:prstGeom prst="rect">
            <a:avLst/>
          </a:prstGeom>
        </p:spPr>
        <p:txBody>
          <a:bodyPr vert="horz" wrap="square" lIns="0" tIns="12065" rIns="0" bIns="0" rtlCol="0">
            <a:spAutoFit/>
          </a:bodyPr>
          <a:lstStyle/>
          <a:p>
            <a:pPr marL="6497955" marR="1270000" indent="1188085">
              <a:lnSpc>
                <a:spcPct val="112700"/>
              </a:lnSpc>
              <a:spcBef>
                <a:spcPts val="95"/>
              </a:spcBef>
            </a:pPr>
            <a:r>
              <a:rPr sz="2000" b="1" dirty="0">
                <a:solidFill>
                  <a:srgbClr val="17365D"/>
                </a:solidFill>
                <a:latin typeface="Cambria"/>
                <a:cs typeface="Cambria"/>
              </a:rPr>
              <a:t>Under</a:t>
            </a:r>
            <a:r>
              <a:rPr sz="2000" b="1" spc="5" dirty="0">
                <a:solidFill>
                  <a:srgbClr val="17365D"/>
                </a:solidFill>
                <a:latin typeface="Cambria"/>
                <a:cs typeface="Cambria"/>
              </a:rPr>
              <a:t> </a:t>
            </a:r>
            <a:r>
              <a:rPr sz="2000" b="1" dirty="0">
                <a:solidFill>
                  <a:srgbClr val="17365D"/>
                </a:solidFill>
                <a:latin typeface="Cambria"/>
                <a:cs typeface="Cambria"/>
              </a:rPr>
              <a:t>the</a:t>
            </a:r>
            <a:r>
              <a:rPr sz="2000" b="1" spc="-55" dirty="0">
                <a:solidFill>
                  <a:srgbClr val="17365D"/>
                </a:solidFill>
                <a:latin typeface="Cambria"/>
                <a:cs typeface="Cambria"/>
              </a:rPr>
              <a:t> </a:t>
            </a:r>
            <a:r>
              <a:rPr sz="2000" b="1" spc="-10" dirty="0">
                <a:solidFill>
                  <a:srgbClr val="17365D"/>
                </a:solidFill>
                <a:latin typeface="Cambria"/>
                <a:cs typeface="Cambria"/>
              </a:rPr>
              <a:t>Supervision</a:t>
            </a:r>
            <a:r>
              <a:rPr sz="2000" b="1" spc="-50" dirty="0">
                <a:solidFill>
                  <a:srgbClr val="17365D"/>
                </a:solidFill>
                <a:latin typeface="Cambria"/>
                <a:cs typeface="Cambria"/>
              </a:rPr>
              <a:t> </a:t>
            </a:r>
            <a:r>
              <a:rPr sz="2000" b="1" spc="-25" dirty="0">
                <a:solidFill>
                  <a:srgbClr val="17365D"/>
                </a:solidFill>
                <a:latin typeface="Cambria"/>
                <a:cs typeface="Cambria"/>
              </a:rPr>
              <a:t>of, </a:t>
            </a:r>
            <a:r>
              <a:rPr sz="2000" b="1" spc="-60" dirty="0">
                <a:solidFill>
                  <a:srgbClr val="17365D"/>
                </a:solidFill>
                <a:latin typeface="Cambria"/>
                <a:cs typeface="Cambria"/>
              </a:rPr>
              <a:t>Dr.</a:t>
            </a:r>
            <a:r>
              <a:rPr sz="2000" b="1" spc="-50" dirty="0">
                <a:solidFill>
                  <a:srgbClr val="17365D"/>
                </a:solidFill>
                <a:latin typeface="Cambria"/>
                <a:cs typeface="Cambria"/>
              </a:rPr>
              <a:t> </a:t>
            </a:r>
            <a:r>
              <a:rPr sz="2000" b="1" dirty="0">
                <a:solidFill>
                  <a:srgbClr val="17365D"/>
                </a:solidFill>
                <a:latin typeface="Cambria"/>
                <a:cs typeface="Cambria"/>
              </a:rPr>
              <a:t>Akshatha</a:t>
            </a:r>
            <a:r>
              <a:rPr sz="2000" b="1" spc="-55" dirty="0">
                <a:solidFill>
                  <a:srgbClr val="17365D"/>
                </a:solidFill>
                <a:latin typeface="Cambria"/>
                <a:cs typeface="Cambria"/>
              </a:rPr>
              <a:t> </a:t>
            </a:r>
            <a:r>
              <a:rPr sz="2000" b="1" spc="-50" dirty="0">
                <a:solidFill>
                  <a:srgbClr val="17365D"/>
                </a:solidFill>
                <a:latin typeface="Cambria"/>
                <a:cs typeface="Cambria"/>
              </a:rPr>
              <a:t>Y</a:t>
            </a:r>
            <a:endParaRPr sz="2000" dirty="0">
              <a:latin typeface="Cambria"/>
              <a:cs typeface="Cambria"/>
            </a:endParaRPr>
          </a:p>
          <a:p>
            <a:pPr marL="6497955">
              <a:lnSpc>
                <a:spcPct val="100000"/>
              </a:lnSpc>
              <a:spcBef>
                <a:spcPts val="300"/>
              </a:spcBef>
            </a:pPr>
            <a:r>
              <a:rPr sz="2000" b="1" dirty="0">
                <a:solidFill>
                  <a:srgbClr val="17365D"/>
                </a:solidFill>
                <a:latin typeface="Cambria"/>
                <a:cs typeface="Cambria"/>
              </a:rPr>
              <a:t>Assistant</a:t>
            </a:r>
            <a:r>
              <a:rPr sz="2000" b="1" spc="-25" dirty="0">
                <a:solidFill>
                  <a:srgbClr val="17365D"/>
                </a:solidFill>
                <a:latin typeface="Cambria"/>
                <a:cs typeface="Cambria"/>
              </a:rPr>
              <a:t> </a:t>
            </a:r>
            <a:r>
              <a:rPr sz="2000" b="1" dirty="0">
                <a:solidFill>
                  <a:srgbClr val="17365D"/>
                </a:solidFill>
                <a:latin typeface="Cambria"/>
                <a:cs typeface="Cambria"/>
              </a:rPr>
              <a:t>Professor</a:t>
            </a:r>
            <a:r>
              <a:rPr sz="2000" b="1" spc="-65" dirty="0">
                <a:solidFill>
                  <a:srgbClr val="17365D"/>
                </a:solidFill>
                <a:latin typeface="Cambria"/>
                <a:cs typeface="Cambria"/>
              </a:rPr>
              <a:t> </a:t>
            </a:r>
            <a:r>
              <a:rPr sz="2000" b="1" dirty="0">
                <a:solidFill>
                  <a:srgbClr val="17365D"/>
                </a:solidFill>
                <a:latin typeface="Cambria"/>
                <a:cs typeface="Cambria"/>
              </a:rPr>
              <a:t>-</a:t>
            </a:r>
            <a:r>
              <a:rPr sz="2000" b="1" spc="-50" dirty="0">
                <a:solidFill>
                  <a:srgbClr val="17365D"/>
                </a:solidFill>
                <a:latin typeface="Cambria"/>
                <a:cs typeface="Cambria"/>
              </a:rPr>
              <a:t> </a:t>
            </a:r>
            <a:r>
              <a:rPr sz="2000" b="1" dirty="0">
                <a:solidFill>
                  <a:srgbClr val="17365D"/>
                </a:solidFill>
                <a:latin typeface="Cambria"/>
                <a:cs typeface="Cambria"/>
              </a:rPr>
              <a:t>Senior</a:t>
            </a:r>
            <a:r>
              <a:rPr sz="2000" b="1" spc="-65" dirty="0">
                <a:solidFill>
                  <a:srgbClr val="17365D"/>
                </a:solidFill>
                <a:latin typeface="Cambria"/>
                <a:cs typeface="Cambria"/>
              </a:rPr>
              <a:t> </a:t>
            </a:r>
            <a:r>
              <a:rPr sz="2000" b="1" spc="-10" dirty="0">
                <a:solidFill>
                  <a:srgbClr val="17365D"/>
                </a:solidFill>
                <a:latin typeface="Cambria"/>
                <a:cs typeface="Cambria"/>
              </a:rPr>
              <a:t>Scale</a:t>
            </a:r>
            <a:endParaRPr sz="2000" dirty="0">
              <a:latin typeface="Cambria"/>
              <a:cs typeface="Cambria"/>
            </a:endParaRPr>
          </a:p>
          <a:p>
            <a:pPr marL="6497955" marR="241935">
              <a:lnSpc>
                <a:spcPct val="112599"/>
              </a:lnSpc>
              <a:spcBef>
                <a:spcPts val="5"/>
              </a:spcBef>
            </a:pPr>
            <a:r>
              <a:rPr sz="2000" b="1" dirty="0">
                <a:solidFill>
                  <a:srgbClr val="17365D"/>
                </a:solidFill>
                <a:latin typeface="Cambria"/>
                <a:cs typeface="Cambria"/>
              </a:rPr>
              <a:t>School</a:t>
            </a:r>
            <a:r>
              <a:rPr sz="2000" b="1" spc="-40" dirty="0">
                <a:solidFill>
                  <a:srgbClr val="17365D"/>
                </a:solidFill>
                <a:latin typeface="Cambria"/>
                <a:cs typeface="Cambria"/>
              </a:rPr>
              <a:t> </a:t>
            </a:r>
            <a:r>
              <a:rPr sz="2000" b="1" dirty="0">
                <a:solidFill>
                  <a:srgbClr val="17365D"/>
                </a:solidFill>
                <a:latin typeface="Cambria"/>
                <a:cs typeface="Cambria"/>
              </a:rPr>
              <a:t>of</a:t>
            </a:r>
            <a:r>
              <a:rPr sz="2000" b="1" spc="-80" dirty="0">
                <a:solidFill>
                  <a:srgbClr val="17365D"/>
                </a:solidFill>
                <a:latin typeface="Cambria"/>
                <a:cs typeface="Cambria"/>
              </a:rPr>
              <a:t> </a:t>
            </a:r>
            <a:r>
              <a:rPr sz="2000" b="1" dirty="0">
                <a:solidFill>
                  <a:srgbClr val="17365D"/>
                </a:solidFill>
                <a:latin typeface="Cambria"/>
                <a:cs typeface="Cambria"/>
              </a:rPr>
              <a:t>Computer</a:t>
            </a:r>
            <a:r>
              <a:rPr sz="2000" b="1" spc="-50" dirty="0">
                <a:solidFill>
                  <a:srgbClr val="17365D"/>
                </a:solidFill>
                <a:latin typeface="Cambria"/>
                <a:cs typeface="Cambria"/>
              </a:rPr>
              <a:t> </a:t>
            </a:r>
            <a:r>
              <a:rPr sz="2000" b="1" dirty="0">
                <a:solidFill>
                  <a:srgbClr val="17365D"/>
                </a:solidFill>
                <a:latin typeface="Cambria"/>
                <a:cs typeface="Cambria"/>
              </a:rPr>
              <a:t>Science</a:t>
            </a:r>
            <a:r>
              <a:rPr sz="2000" b="1" spc="-40" dirty="0">
                <a:solidFill>
                  <a:srgbClr val="17365D"/>
                </a:solidFill>
                <a:latin typeface="Cambria"/>
                <a:cs typeface="Cambria"/>
              </a:rPr>
              <a:t> </a:t>
            </a:r>
            <a:r>
              <a:rPr sz="2000" b="1" dirty="0">
                <a:solidFill>
                  <a:srgbClr val="17365D"/>
                </a:solidFill>
                <a:latin typeface="Cambria"/>
                <a:cs typeface="Cambria"/>
              </a:rPr>
              <a:t>and</a:t>
            </a:r>
            <a:r>
              <a:rPr sz="2000" b="1" spc="-25" dirty="0">
                <a:solidFill>
                  <a:srgbClr val="17365D"/>
                </a:solidFill>
                <a:latin typeface="Cambria"/>
                <a:cs typeface="Cambria"/>
              </a:rPr>
              <a:t> </a:t>
            </a:r>
            <a:r>
              <a:rPr sz="2000" b="1" spc="-10" dirty="0">
                <a:solidFill>
                  <a:srgbClr val="17365D"/>
                </a:solidFill>
                <a:latin typeface="Cambria"/>
                <a:cs typeface="Cambria"/>
              </a:rPr>
              <a:t>Engineering </a:t>
            </a:r>
            <a:r>
              <a:rPr sz="2000" b="1" dirty="0">
                <a:solidFill>
                  <a:srgbClr val="17365D"/>
                </a:solidFill>
                <a:latin typeface="Cambria"/>
                <a:cs typeface="Cambria"/>
              </a:rPr>
              <a:t>Presidency</a:t>
            </a:r>
            <a:r>
              <a:rPr sz="2000" b="1" spc="-110" dirty="0">
                <a:solidFill>
                  <a:srgbClr val="17365D"/>
                </a:solidFill>
                <a:latin typeface="Cambria"/>
                <a:cs typeface="Cambria"/>
              </a:rPr>
              <a:t> </a:t>
            </a:r>
            <a:r>
              <a:rPr sz="2000" b="1" spc="-10" dirty="0">
                <a:solidFill>
                  <a:srgbClr val="17365D"/>
                </a:solidFill>
                <a:latin typeface="Cambria"/>
                <a:cs typeface="Cambria"/>
              </a:rPr>
              <a:t>University</a:t>
            </a:r>
            <a:endParaRPr sz="2000" dirty="0">
              <a:latin typeface="Cambria"/>
              <a:cs typeface="Cambria"/>
            </a:endParaRPr>
          </a:p>
          <a:p>
            <a:pPr>
              <a:lnSpc>
                <a:spcPct val="100000"/>
              </a:lnSpc>
              <a:spcBef>
                <a:spcPts val="370"/>
              </a:spcBef>
            </a:pPr>
            <a:endParaRPr sz="2000" dirty="0">
              <a:latin typeface="Cambria"/>
              <a:cs typeface="Cambria"/>
            </a:endParaRPr>
          </a:p>
          <a:p>
            <a:pPr marL="12700">
              <a:lnSpc>
                <a:spcPct val="100000"/>
              </a:lnSpc>
            </a:pPr>
            <a:r>
              <a:rPr sz="2000" b="1" dirty="0">
                <a:solidFill>
                  <a:srgbClr val="4F81BC"/>
                </a:solidFill>
                <a:latin typeface="Cambria"/>
                <a:cs typeface="Cambria"/>
              </a:rPr>
              <a:t>Name</a:t>
            </a:r>
            <a:r>
              <a:rPr sz="2000" b="1" spc="-70" dirty="0">
                <a:solidFill>
                  <a:srgbClr val="4F81BC"/>
                </a:solidFill>
                <a:latin typeface="Cambria"/>
                <a:cs typeface="Cambria"/>
              </a:rPr>
              <a:t> </a:t>
            </a:r>
            <a:r>
              <a:rPr sz="2000" b="1" dirty="0">
                <a:solidFill>
                  <a:srgbClr val="4F81BC"/>
                </a:solidFill>
                <a:latin typeface="Cambria"/>
                <a:cs typeface="Cambria"/>
              </a:rPr>
              <a:t>of</a:t>
            </a:r>
            <a:r>
              <a:rPr sz="2000" b="1" spc="-35" dirty="0">
                <a:solidFill>
                  <a:srgbClr val="4F81BC"/>
                </a:solidFill>
                <a:latin typeface="Cambria"/>
                <a:cs typeface="Cambria"/>
              </a:rPr>
              <a:t> </a:t>
            </a:r>
            <a:r>
              <a:rPr sz="2000" b="1" dirty="0">
                <a:solidFill>
                  <a:srgbClr val="4F81BC"/>
                </a:solidFill>
                <a:latin typeface="Cambria"/>
                <a:cs typeface="Cambria"/>
              </a:rPr>
              <a:t>the</a:t>
            </a:r>
            <a:r>
              <a:rPr sz="2000" b="1" spc="-70" dirty="0">
                <a:solidFill>
                  <a:srgbClr val="4F81BC"/>
                </a:solidFill>
                <a:latin typeface="Cambria"/>
                <a:cs typeface="Cambria"/>
              </a:rPr>
              <a:t> </a:t>
            </a:r>
            <a:r>
              <a:rPr sz="2000" b="1" dirty="0">
                <a:solidFill>
                  <a:srgbClr val="4F81BC"/>
                </a:solidFill>
                <a:latin typeface="Cambria"/>
                <a:cs typeface="Cambria"/>
              </a:rPr>
              <a:t>Program:</a:t>
            </a:r>
            <a:r>
              <a:rPr sz="2000" b="1" spc="-25" dirty="0">
                <a:solidFill>
                  <a:srgbClr val="4F81BC"/>
                </a:solidFill>
                <a:latin typeface="Cambria"/>
                <a:cs typeface="Cambria"/>
              </a:rPr>
              <a:t> </a:t>
            </a:r>
            <a:r>
              <a:rPr sz="2000" b="1" spc="-25" dirty="0">
                <a:latin typeface="Cambria"/>
                <a:cs typeface="Cambria"/>
              </a:rPr>
              <a:t>CAI</a:t>
            </a:r>
            <a:endParaRPr sz="2000" dirty="0">
              <a:latin typeface="Cambria"/>
              <a:cs typeface="Cambria"/>
            </a:endParaRPr>
          </a:p>
          <a:p>
            <a:pPr marL="12700">
              <a:lnSpc>
                <a:spcPct val="100000"/>
              </a:lnSpc>
              <a:spcBef>
                <a:spcPts val="5"/>
              </a:spcBef>
            </a:pPr>
            <a:r>
              <a:rPr sz="2000" b="1" dirty="0">
                <a:solidFill>
                  <a:srgbClr val="4F81BC"/>
                </a:solidFill>
                <a:latin typeface="Cambria"/>
                <a:cs typeface="Cambria"/>
              </a:rPr>
              <a:t>Name</a:t>
            </a:r>
            <a:r>
              <a:rPr sz="2000" b="1" spc="-35" dirty="0">
                <a:solidFill>
                  <a:srgbClr val="4F81BC"/>
                </a:solidFill>
                <a:latin typeface="Cambria"/>
                <a:cs typeface="Cambria"/>
              </a:rPr>
              <a:t> </a:t>
            </a:r>
            <a:r>
              <a:rPr sz="2000" b="1" dirty="0">
                <a:solidFill>
                  <a:srgbClr val="4F81BC"/>
                </a:solidFill>
                <a:latin typeface="Cambria"/>
                <a:cs typeface="Cambria"/>
              </a:rPr>
              <a:t>of the</a:t>
            </a:r>
            <a:r>
              <a:rPr sz="2000" b="1" spc="-35" dirty="0">
                <a:solidFill>
                  <a:srgbClr val="4F81BC"/>
                </a:solidFill>
                <a:latin typeface="Cambria"/>
                <a:cs typeface="Cambria"/>
              </a:rPr>
              <a:t> </a:t>
            </a:r>
            <a:r>
              <a:rPr sz="2000" b="1" dirty="0">
                <a:solidFill>
                  <a:srgbClr val="4F81BC"/>
                </a:solidFill>
                <a:latin typeface="Cambria"/>
                <a:cs typeface="Cambria"/>
              </a:rPr>
              <a:t>HoD:</a:t>
            </a:r>
            <a:r>
              <a:rPr sz="2000" b="1" spc="-60" dirty="0">
                <a:solidFill>
                  <a:srgbClr val="4F81BC"/>
                </a:solidFill>
                <a:latin typeface="Cambria"/>
                <a:cs typeface="Cambria"/>
              </a:rPr>
              <a:t> </a:t>
            </a:r>
            <a:r>
              <a:rPr sz="2000" b="1" spc="-40" dirty="0">
                <a:latin typeface="Cambria"/>
                <a:cs typeface="Cambria"/>
              </a:rPr>
              <a:t>Dr.</a:t>
            </a:r>
            <a:r>
              <a:rPr sz="2000" b="1" spc="-30" dirty="0">
                <a:latin typeface="Cambria"/>
                <a:cs typeface="Cambria"/>
              </a:rPr>
              <a:t> </a:t>
            </a:r>
            <a:r>
              <a:rPr sz="2000" b="1" dirty="0">
                <a:latin typeface="Cambria"/>
                <a:cs typeface="Cambria"/>
              </a:rPr>
              <a:t>Zafar</a:t>
            </a:r>
            <a:r>
              <a:rPr sz="2000" b="1" spc="-40" dirty="0">
                <a:latin typeface="Cambria"/>
                <a:cs typeface="Cambria"/>
              </a:rPr>
              <a:t> </a:t>
            </a:r>
            <a:r>
              <a:rPr sz="2000" b="1" dirty="0">
                <a:latin typeface="Cambria"/>
                <a:cs typeface="Cambria"/>
              </a:rPr>
              <a:t>Ali</a:t>
            </a:r>
            <a:r>
              <a:rPr sz="2000" b="1" spc="-50" dirty="0">
                <a:latin typeface="Cambria"/>
                <a:cs typeface="Cambria"/>
              </a:rPr>
              <a:t> </a:t>
            </a:r>
            <a:r>
              <a:rPr sz="2000" b="1" spc="-20" dirty="0">
                <a:latin typeface="Cambria"/>
                <a:cs typeface="Cambria"/>
              </a:rPr>
              <a:t>Khan</a:t>
            </a:r>
            <a:endParaRPr sz="2000" dirty="0">
              <a:latin typeface="Cambria"/>
              <a:cs typeface="Cambria"/>
            </a:endParaRPr>
          </a:p>
          <a:p>
            <a:pPr marL="12700">
              <a:lnSpc>
                <a:spcPct val="100000"/>
              </a:lnSpc>
              <a:spcBef>
                <a:spcPts val="5"/>
              </a:spcBef>
            </a:pPr>
            <a:r>
              <a:rPr sz="2000" b="1" dirty="0">
                <a:solidFill>
                  <a:srgbClr val="4F81BC"/>
                </a:solidFill>
                <a:latin typeface="Cambria"/>
                <a:cs typeface="Cambria"/>
              </a:rPr>
              <a:t>Name</a:t>
            </a:r>
            <a:r>
              <a:rPr sz="2000" b="1" spc="-45" dirty="0">
                <a:solidFill>
                  <a:srgbClr val="4F81BC"/>
                </a:solidFill>
                <a:latin typeface="Cambria"/>
                <a:cs typeface="Cambria"/>
              </a:rPr>
              <a:t> </a:t>
            </a:r>
            <a:r>
              <a:rPr sz="2000" b="1" dirty="0">
                <a:solidFill>
                  <a:srgbClr val="4F81BC"/>
                </a:solidFill>
                <a:latin typeface="Cambria"/>
                <a:cs typeface="Cambria"/>
              </a:rPr>
              <a:t>of</a:t>
            </a:r>
            <a:r>
              <a:rPr sz="2000" b="1" spc="-10" dirty="0">
                <a:solidFill>
                  <a:srgbClr val="4F81BC"/>
                </a:solidFill>
                <a:latin typeface="Cambria"/>
                <a:cs typeface="Cambria"/>
              </a:rPr>
              <a:t> </a:t>
            </a:r>
            <a:r>
              <a:rPr sz="2000" b="1" dirty="0">
                <a:solidFill>
                  <a:srgbClr val="4F81BC"/>
                </a:solidFill>
                <a:latin typeface="Cambria"/>
                <a:cs typeface="Cambria"/>
              </a:rPr>
              <a:t>the</a:t>
            </a:r>
            <a:r>
              <a:rPr sz="2000" b="1" spc="-45" dirty="0">
                <a:solidFill>
                  <a:srgbClr val="4F81BC"/>
                </a:solidFill>
                <a:latin typeface="Cambria"/>
                <a:cs typeface="Cambria"/>
              </a:rPr>
              <a:t> </a:t>
            </a:r>
            <a:r>
              <a:rPr sz="2000" b="1" spc="-10" dirty="0">
                <a:solidFill>
                  <a:srgbClr val="4F81BC"/>
                </a:solidFill>
                <a:latin typeface="Cambria"/>
                <a:cs typeface="Cambria"/>
              </a:rPr>
              <a:t>Program</a:t>
            </a:r>
            <a:r>
              <a:rPr sz="2000" b="1" spc="-95" dirty="0">
                <a:solidFill>
                  <a:srgbClr val="4F81BC"/>
                </a:solidFill>
                <a:latin typeface="Cambria"/>
                <a:cs typeface="Cambria"/>
              </a:rPr>
              <a:t> </a:t>
            </a:r>
            <a:r>
              <a:rPr sz="2000" b="1" dirty="0">
                <a:solidFill>
                  <a:srgbClr val="4F81BC"/>
                </a:solidFill>
                <a:latin typeface="Cambria"/>
                <a:cs typeface="Cambria"/>
              </a:rPr>
              <a:t>Project</a:t>
            </a:r>
            <a:r>
              <a:rPr sz="2000" b="1" spc="-15" dirty="0">
                <a:solidFill>
                  <a:srgbClr val="4F81BC"/>
                </a:solidFill>
                <a:latin typeface="Cambria"/>
                <a:cs typeface="Cambria"/>
              </a:rPr>
              <a:t> </a:t>
            </a:r>
            <a:r>
              <a:rPr sz="2000" b="1" spc="-10" dirty="0">
                <a:solidFill>
                  <a:srgbClr val="4F81BC"/>
                </a:solidFill>
                <a:latin typeface="Cambria"/>
                <a:cs typeface="Cambria"/>
              </a:rPr>
              <a:t>Coordinator:</a:t>
            </a:r>
            <a:r>
              <a:rPr sz="2000" b="1" spc="-40" dirty="0">
                <a:solidFill>
                  <a:srgbClr val="4F81BC"/>
                </a:solidFill>
                <a:latin typeface="Cambria"/>
                <a:cs typeface="Cambria"/>
              </a:rPr>
              <a:t> </a:t>
            </a:r>
            <a:r>
              <a:rPr sz="2000" b="1" spc="-40" dirty="0">
                <a:latin typeface="Cambria"/>
                <a:cs typeface="Cambria"/>
              </a:rPr>
              <a:t>Dr. </a:t>
            </a:r>
            <a:r>
              <a:rPr sz="2000" b="1" spc="-10" dirty="0">
                <a:latin typeface="Cambria"/>
                <a:cs typeface="Cambria"/>
              </a:rPr>
              <a:t>Afroz</a:t>
            </a:r>
            <a:r>
              <a:rPr sz="2000" b="1" spc="-85" dirty="0">
                <a:latin typeface="Cambria"/>
                <a:cs typeface="Cambria"/>
              </a:rPr>
              <a:t> </a:t>
            </a:r>
            <a:r>
              <a:rPr sz="2000" b="1" spc="-10" dirty="0">
                <a:latin typeface="Cambria"/>
                <a:cs typeface="Cambria"/>
              </a:rPr>
              <a:t>Pasha</a:t>
            </a:r>
            <a:endParaRPr sz="2000" dirty="0">
              <a:latin typeface="Cambria"/>
              <a:cs typeface="Cambria"/>
            </a:endParaRPr>
          </a:p>
          <a:p>
            <a:pPr marL="12700">
              <a:lnSpc>
                <a:spcPct val="100000"/>
              </a:lnSpc>
            </a:pPr>
            <a:r>
              <a:rPr sz="2000" b="1" dirty="0">
                <a:solidFill>
                  <a:srgbClr val="4F81BC"/>
                </a:solidFill>
                <a:latin typeface="Cambria"/>
                <a:cs typeface="Cambria"/>
              </a:rPr>
              <a:t>Name</a:t>
            </a:r>
            <a:r>
              <a:rPr sz="2000" b="1" spc="-35" dirty="0">
                <a:solidFill>
                  <a:srgbClr val="4F81BC"/>
                </a:solidFill>
                <a:latin typeface="Cambria"/>
                <a:cs typeface="Cambria"/>
              </a:rPr>
              <a:t> </a:t>
            </a:r>
            <a:r>
              <a:rPr sz="2000" b="1" dirty="0">
                <a:solidFill>
                  <a:srgbClr val="4F81BC"/>
                </a:solidFill>
                <a:latin typeface="Cambria"/>
                <a:cs typeface="Cambria"/>
              </a:rPr>
              <a:t>of</a:t>
            </a:r>
            <a:r>
              <a:rPr sz="2000" b="1" spc="5" dirty="0">
                <a:solidFill>
                  <a:srgbClr val="4F81BC"/>
                </a:solidFill>
                <a:latin typeface="Cambria"/>
                <a:cs typeface="Cambria"/>
              </a:rPr>
              <a:t> </a:t>
            </a:r>
            <a:r>
              <a:rPr sz="2000" b="1" dirty="0">
                <a:solidFill>
                  <a:srgbClr val="4F81BC"/>
                </a:solidFill>
                <a:latin typeface="Cambria"/>
                <a:cs typeface="Cambria"/>
              </a:rPr>
              <a:t>the</a:t>
            </a:r>
            <a:r>
              <a:rPr sz="2000" b="1" spc="-35" dirty="0">
                <a:solidFill>
                  <a:srgbClr val="4F81BC"/>
                </a:solidFill>
                <a:latin typeface="Cambria"/>
                <a:cs typeface="Cambria"/>
              </a:rPr>
              <a:t> </a:t>
            </a:r>
            <a:r>
              <a:rPr sz="2000" b="1" dirty="0">
                <a:solidFill>
                  <a:srgbClr val="4F81BC"/>
                </a:solidFill>
                <a:latin typeface="Cambria"/>
                <a:cs typeface="Cambria"/>
              </a:rPr>
              <a:t>School</a:t>
            </a:r>
            <a:r>
              <a:rPr sz="2000" b="1" spc="-30" dirty="0">
                <a:solidFill>
                  <a:srgbClr val="4F81BC"/>
                </a:solidFill>
                <a:latin typeface="Cambria"/>
                <a:cs typeface="Cambria"/>
              </a:rPr>
              <a:t> </a:t>
            </a:r>
            <a:r>
              <a:rPr sz="2000" b="1" spc="-10" dirty="0">
                <a:solidFill>
                  <a:srgbClr val="4F81BC"/>
                </a:solidFill>
                <a:latin typeface="Cambria"/>
                <a:cs typeface="Cambria"/>
              </a:rPr>
              <a:t>Project</a:t>
            </a:r>
            <a:r>
              <a:rPr sz="2000" b="1" spc="-70" dirty="0">
                <a:solidFill>
                  <a:srgbClr val="4F81BC"/>
                </a:solidFill>
                <a:latin typeface="Cambria"/>
                <a:cs typeface="Cambria"/>
              </a:rPr>
              <a:t> </a:t>
            </a:r>
            <a:r>
              <a:rPr sz="2000" b="1" spc="-10" dirty="0">
                <a:solidFill>
                  <a:srgbClr val="4F81BC"/>
                </a:solidFill>
                <a:latin typeface="Cambria"/>
                <a:cs typeface="Cambria"/>
              </a:rPr>
              <a:t>Coordinators:</a:t>
            </a:r>
            <a:r>
              <a:rPr sz="2000" b="1" spc="-55" dirty="0">
                <a:solidFill>
                  <a:srgbClr val="4F81BC"/>
                </a:solidFill>
                <a:latin typeface="Cambria"/>
                <a:cs typeface="Cambria"/>
              </a:rPr>
              <a:t> </a:t>
            </a:r>
            <a:r>
              <a:rPr sz="2000" b="1" spc="-40" dirty="0">
                <a:latin typeface="Cambria"/>
                <a:cs typeface="Cambria"/>
              </a:rPr>
              <a:t>Dr.</a:t>
            </a:r>
            <a:r>
              <a:rPr sz="2000" b="1" spc="-25" dirty="0">
                <a:latin typeface="Cambria"/>
                <a:cs typeface="Cambria"/>
              </a:rPr>
              <a:t> </a:t>
            </a:r>
            <a:r>
              <a:rPr sz="2000" b="1" spc="-10" dirty="0">
                <a:latin typeface="Cambria"/>
                <a:cs typeface="Cambria"/>
              </a:rPr>
              <a:t>Sampath</a:t>
            </a:r>
            <a:r>
              <a:rPr sz="2000" b="1" spc="-15" dirty="0">
                <a:latin typeface="Cambria"/>
                <a:cs typeface="Cambria"/>
              </a:rPr>
              <a:t> </a:t>
            </a:r>
            <a:r>
              <a:rPr sz="2000" b="1" dirty="0">
                <a:latin typeface="Cambria"/>
                <a:cs typeface="Cambria"/>
              </a:rPr>
              <a:t>A</a:t>
            </a:r>
            <a:r>
              <a:rPr sz="2000" b="1" spc="-55" dirty="0">
                <a:latin typeface="Cambria"/>
                <a:cs typeface="Cambria"/>
              </a:rPr>
              <a:t> </a:t>
            </a:r>
            <a:r>
              <a:rPr sz="2000" b="1" dirty="0">
                <a:latin typeface="Cambria"/>
                <a:cs typeface="Cambria"/>
              </a:rPr>
              <a:t>K</a:t>
            </a:r>
            <a:r>
              <a:rPr sz="2000" b="1" spc="-35" dirty="0">
                <a:latin typeface="Cambria"/>
                <a:cs typeface="Cambria"/>
              </a:rPr>
              <a:t> </a:t>
            </a:r>
            <a:r>
              <a:rPr sz="2000" b="1" dirty="0">
                <a:latin typeface="Cambria"/>
                <a:cs typeface="Cambria"/>
              </a:rPr>
              <a:t>/</a:t>
            </a:r>
            <a:r>
              <a:rPr sz="2000" b="1" spc="15" dirty="0">
                <a:latin typeface="Cambria"/>
                <a:cs typeface="Cambria"/>
              </a:rPr>
              <a:t> </a:t>
            </a:r>
            <a:r>
              <a:rPr sz="2000" b="1" spc="-80" dirty="0">
                <a:latin typeface="Cambria"/>
                <a:cs typeface="Cambria"/>
              </a:rPr>
              <a:t>Dr.</a:t>
            </a:r>
            <a:r>
              <a:rPr sz="2000" b="1" spc="-25" dirty="0">
                <a:latin typeface="Cambria"/>
                <a:cs typeface="Cambria"/>
              </a:rPr>
              <a:t> </a:t>
            </a:r>
            <a:r>
              <a:rPr sz="2000" b="1" dirty="0">
                <a:latin typeface="Cambria"/>
                <a:cs typeface="Cambria"/>
              </a:rPr>
              <a:t>Abdul</a:t>
            </a:r>
            <a:r>
              <a:rPr sz="2000" b="1" spc="-30" dirty="0">
                <a:latin typeface="Cambria"/>
                <a:cs typeface="Cambria"/>
              </a:rPr>
              <a:t> </a:t>
            </a:r>
            <a:r>
              <a:rPr sz="2000" b="1" dirty="0">
                <a:latin typeface="Cambria"/>
                <a:cs typeface="Cambria"/>
              </a:rPr>
              <a:t>Khadar</a:t>
            </a:r>
            <a:r>
              <a:rPr sz="2000" b="1" spc="-45" dirty="0">
                <a:latin typeface="Cambria"/>
                <a:cs typeface="Cambria"/>
              </a:rPr>
              <a:t> </a:t>
            </a:r>
            <a:r>
              <a:rPr sz="2000" b="1" dirty="0">
                <a:latin typeface="Cambria"/>
                <a:cs typeface="Cambria"/>
              </a:rPr>
              <a:t>A</a:t>
            </a:r>
            <a:r>
              <a:rPr sz="2000" b="1" spc="-50" dirty="0">
                <a:latin typeface="Cambria"/>
                <a:cs typeface="Cambria"/>
              </a:rPr>
              <a:t> </a:t>
            </a:r>
            <a:r>
              <a:rPr sz="2000" b="1" dirty="0">
                <a:latin typeface="Cambria"/>
                <a:cs typeface="Cambria"/>
              </a:rPr>
              <a:t>/</a:t>
            </a:r>
            <a:r>
              <a:rPr sz="2000" b="1" spc="-50" dirty="0">
                <a:latin typeface="Cambria"/>
                <a:cs typeface="Cambria"/>
              </a:rPr>
              <a:t> </a:t>
            </a:r>
            <a:r>
              <a:rPr sz="2000" b="1" spc="-30" dirty="0">
                <a:latin typeface="Cambria"/>
                <a:cs typeface="Cambria"/>
              </a:rPr>
              <a:t>Mr. </a:t>
            </a:r>
            <a:r>
              <a:rPr sz="2000" b="1" dirty="0">
                <a:latin typeface="Cambria"/>
                <a:cs typeface="Cambria"/>
              </a:rPr>
              <a:t>Md</a:t>
            </a:r>
            <a:r>
              <a:rPr sz="2000" b="1" spc="-15" dirty="0">
                <a:latin typeface="Cambria"/>
                <a:cs typeface="Cambria"/>
              </a:rPr>
              <a:t> </a:t>
            </a:r>
            <a:r>
              <a:rPr sz="2000" b="1" dirty="0">
                <a:latin typeface="Cambria"/>
                <a:cs typeface="Cambria"/>
              </a:rPr>
              <a:t>Ziaur</a:t>
            </a:r>
            <a:r>
              <a:rPr sz="2000" b="1" spc="-40" dirty="0">
                <a:latin typeface="Cambria"/>
                <a:cs typeface="Cambria"/>
              </a:rPr>
              <a:t> </a:t>
            </a:r>
            <a:r>
              <a:rPr sz="2000" b="1" spc="-10" dirty="0">
                <a:latin typeface="Cambria"/>
                <a:cs typeface="Cambria"/>
              </a:rPr>
              <a:t>Rahman</a:t>
            </a:r>
            <a:endParaRPr sz="2000" dirty="0">
              <a:latin typeface="Cambria"/>
              <a:cs typeface="Cambria"/>
            </a:endParaRPr>
          </a:p>
        </p:txBody>
      </p:sp>
      <p:sp>
        <p:nvSpPr>
          <p:cNvPr id="6" name="object 6"/>
          <p:cNvSpPr txBox="1"/>
          <p:nvPr/>
        </p:nvSpPr>
        <p:spPr>
          <a:xfrm>
            <a:off x="4677664" y="310578"/>
            <a:ext cx="2600325" cy="527050"/>
          </a:xfrm>
          <a:prstGeom prst="rect">
            <a:avLst/>
          </a:prstGeom>
        </p:spPr>
        <p:txBody>
          <a:bodyPr vert="horz" wrap="square" lIns="0" tIns="40640" rIns="0" bIns="0" rtlCol="0">
            <a:spAutoFit/>
          </a:bodyPr>
          <a:lstStyle/>
          <a:p>
            <a:pPr marL="838835" marR="5080" indent="-826769">
              <a:lnSpc>
                <a:spcPts val="1880"/>
              </a:lnSpc>
              <a:spcBef>
                <a:spcPts val="320"/>
              </a:spcBef>
            </a:pPr>
            <a:r>
              <a:rPr sz="1700" b="1" dirty="0">
                <a:solidFill>
                  <a:srgbClr val="17365D"/>
                </a:solidFill>
                <a:latin typeface="Cambria"/>
                <a:cs typeface="Cambria"/>
              </a:rPr>
              <a:t>PIP</a:t>
            </a:r>
            <a:r>
              <a:rPr lang="en-US" sz="1700" b="1" dirty="0">
                <a:solidFill>
                  <a:srgbClr val="17365D"/>
                </a:solidFill>
                <a:latin typeface="Cambria"/>
                <a:cs typeface="Cambria"/>
              </a:rPr>
              <a:t>4</a:t>
            </a:r>
            <a:r>
              <a:rPr sz="1700" b="1" dirty="0">
                <a:solidFill>
                  <a:srgbClr val="17365D"/>
                </a:solidFill>
                <a:latin typeface="Cambria"/>
                <a:cs typeface="Cambria"/>
              </a:rPr>
              <a:t>00</a:t>
            </a:r>
            <a:r>
              <a:rPr lang="en-US" sz="1700" b="1" dirty="0">
                <a:solidFill>
                  <a:srgbClr val="17365D"/>
                </a:solidFill>
                <a:latin typeface="Cambria"/>
                <a:cs typeface="Cambria"/>
              </a:rPr>
              <a:t>4</a:t>
            </a:r>
            <a:r>
              <a:rPr sz="1700" b="1" spc="-5" dirty="0">
                <a:solidFill>
                  <a:srgbClr val="17365D"/>
                </a:solidFill>
                <a:latin typeface="Cambria"/>
                <a:cs typeface="Cambria"/>
              </a:rPr>
              <a:t> </a:t>
            </a:r>
            <a:r>
              <a:rPr sz="1700" b="1" spc="-10" dirty="0">
                <a:solidFill>
                  <a:srgbClr val="17365D"/>
                </a:solidFill>
                <a:latin typeface="Cambria"/>
                <a:cs typeface="Cambria"/>
              </a:rPr>
              <a:t>Capstone</a:t>
            </a:r>
            <a:r>
              <a:rPr sz="1700" b="1" spc="-40" dirty="0">
                <a:solidFill>
                  <a:srgbClr val="17365D"/>
                </a:solidFill>
                <a:latin typeface="Cambria"/>
                <a:cs typeface="Cambria"/>
              </a:rPr>
              <a:t> </a:t>
            </a:r>
            <a:r>
              <a:rPr sz="1700" b="1" spc="-10" dirty="0">
                <a:solidFill>
                  <a:srgbClr val="17365D"/>
                </a:solidFill>
                <a:latin typeface="Cambria"/>
                <a:cs typeface="Cambria"/>
              </a:rPr>
              <a:t>Project </a:t>
            </a:r>
            <a:r>
              <a:rPr sz="1700" b="1" spc="-25" dirty="0">
                <a:solidFill>
                  <a:srgbClr val="17365D"/>
                </a:solidFill>
                <a:latin typeface="Cambria"/>
                <a:cs typeface="Cambria"/>
              </a:rPr>
              <a:t>Review-</a:t>
            </a:r>
            <a:r>
              <a:rPr lang="en-US" sz="1700" b="1" spc="-50" dirty="0">
                <a:solidFill>
                  <a:srgbClr val="17365D"/>
                </a:solidFill>
                <a:latin typeface="Cambria"/>
                <a:cs typeface="Cambria"/>
              </a:rPr>
              <a:t>2</a:t>
            </a:r>
            <a:endParaRPr sz="1700" dirty="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8600"/>
            <a:ext cx="6408420" cy="521906"/>
          </a:xfrm>
          <a:prstGeom prst="rect">
            <a:avLst/>
          </a:prstGeom>
        </p:spPr>
        <p:txBody>
          <a:bodyPr vert="horz" wrap="square" lIns="0" tIns="16510" rIns="0" bIns="0" rtlCol="0">
            <a:spAutoFit/>
          </a:bodyPr>
          <a:lstStyle/>
          <a:p>
            <a:pPr marL="12700">
              <a:lnSpc>
                <a:spcPct val="100000"/>
              </a:lnSpc>
              <a:spcBef>
                <a:spcPts val="130"/>
              </a:spcBef>
            </a:pPr>
            <a:r>
              <a:rPr dirty="0"/>
              <a:t>Software</a:t>
            </a:r>
            <a:r>
              <a:rPr spc="265" dirty="0"/>
              <a:t> </a:t>
            </a:r>
            <a:r>
              <a:rPr spc="-10" dirty="0"/>
              <a:t>Components</a:t>
            </a:r>
          </a:p>
        </p:txBody>
      </p:sp>
      <p:sp>
        <p:nvSpPr>
          <p:cNvPr id="3" name="object 3"/>
          <p:cNvSpPr txBox="1"/>
          <p:nvPr/>
        </p:nvSpPr>
        <p:spPr>
          <a:xfrm>
            <a:off x="304800" y="838200"/>
            <a:ext cx="10959465" cy="5877250"/>
          </a:xfrm>
          <a:prstGeom prst="rect">
            <a:avLst/>
          </a:prstGeom>
        </p:spPr>
        <p:txBody>
          <a:bodyPr vert="horz" wrap="square" lIns="0" tIns="85090" rIns="0" bIns="0" rtlCol="0">
            <a:spAutoFit/>
          </a:bodyPr>
          <a:lstStyle/>
          <a:p>
            <a:pPr marL="76200" indent="0" algn="just">
              <a:buNone/>
            </a:pPr>
            <a:r>
              <a:rPr lang="en-IN" sz="2400" b="1" dirty="0">
                <a:latin typeface="Cambria" panose="02040503050406030204" pitchFamily="18" charset="0"/>
                <a:ea typeface="Cambria" panose="02040503050406030204" pitchFamily="18" charset="0"/>
              </a:rPr>
              <a:t>Software Requirements:</a:t>
            </a:r>
          </a:p>
          <a:p>
            <a:pPr marL="76200" indent="0" algn="just">
              <a:buNone/>
            </a:pPr>
            <a:endParaRPr lang="en-IN" sz="1050" b="1" dirty="0">
              <a:latin typeface="Cambria" panose="02040503050406030204" pitchFamily="18" charset="0"/>
              <a:ea typeface="Cambria" panose="02040503050406030204" pitchFamily="18" charset="0"/>
            </a:endParaRPr>
          </a:p>
          <a:p>
            <a:pPr marL="76200" algn="just"/>
            <a:r>
              <a:rPr lang="en-IN" sz="2400" b="1" dirty="0">
                <a:latin typeface="Cambria" panose="02040503050406030204" pitchFamily="18" charset="0"/>
                <a:ea typeface="Cambria" panose="02040503050406030204" pitchFamily="18" charset="0"/>
              </a:rPr>
              <a:t>1. Programming Language:</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Python 3.x: Ensure you have the latest version of Python 3 installed.</a:t>
            </a:r>
          </a:p>
          <a:p>
            <a:pPr algn="just"/>
            <a:endParaRPr lang="en-IN" sz="1050" dirty="0">
              <a:latin typeface="Cambria" panose="02040503050406030204" pitchFamily="18" charset="0"/>
              <a:ea typeface="Cambria" panose="02040503050406030204" pitchFamily="18" charset="0"/>
            </a:endParaRPr>
          </a:p>
          <a:p>
            <a:pPr marL="76200" algn="just"/>
            <a:r>
              <a:rPr lang="en-IN" sz="2400" b="1" dirty="0">
                <a:latin typeface="Cambria" panose="02040503050406030204" pitchFamily="18" charset="0"/>
                <a:ea typeface="Cambria" panose="02040503050406030204" pitchFamily="18" charset="0"/>
              </a:rPr>
              <a:t>2. Libraries &amp; Dependencies: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speech_recognition</a:t>
            </a:r>
            <a:r>
              <a:rPr lang="en-IN" sz="2400" dirty="0">
                <a:latin typeface="Cambria" panose="02040503050406030204" pitchFamily="18" charset="0"/>
                <a:ea typeface="Cambria" panose="02040503050406030204" pitchFamily="18" charset="0"/>
              </a:rPr>
              <a:t>: For converting speech to text using Google API.</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tkinter</a:t>
            </a:r>
            <a:r>
              <a:rPr lang="en-IN" sz="2400" dirty="0">
                <a:latin typeface="Cambria" panose="02040503050406030204" pitchFamily="18" charset="0"/>
                <a:ea typeface="Cambria" panose="02040503050406030204" pitchFamily="18" charset="0"/>
              </a:rPr>
              <a:t>: For GUI development (usually comes pre-installed with Python).</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easygui</a:t>
            </a:r>
            <a:r>
              <a:rPr lang="en-IN" sz="2400" dirty="0">
                <a:latin typeface="Cambria" panose="02040503050406030204" pitchFamily="18" charset="0"/>
                <a:ea typeface="Cambria" panose="02040503050406030204" pitchFamily="18" charset="0"/>
              </a:rPr>
              <a:t>: For simple pop-up dialogs in the GUI.</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Pillow (PIL): For handling image files.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opencv</a:t>
            </a:r>
            <a:r>
              <a:rPr lang="en-IN" sz="2400" dirty="0">
                <a:latin typeface="Cambria" panose="02040503050406030204" pitchFamily="18" charset="0"/>
                <a:ea typeface="Cambria" panose="02040503050406030204" pitchFamily="18" charset="0"/>
              </a:rPr>
              <a:t>-python (cv2): For image processing and computer vision tasks.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numpy</a:t>
            </a:r>
            <a:r>
              <a:rPr lang="en-IN" sz="2400" dirty="0">
                <a:latin typeface="Cambria" panose="02040503050406030204" pitchFamily="18" charset="0"/>
                <a:ea typeface="Cambria" panose="02040503050406030204" pitchFamily="18" charset="0"/>
              </a:rPr>
              <a:t>: For numerical computing and matrix manipulation.</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matplotlib: For creating visualizations.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os</a:t>
            </a:r>
            <a:r>
              <a:rPr lang="en-IN" sz="2400" dirty="0">
                <a:latin typeface="Cambria" panose="02040503050406030204" pitchFamily="18" charset="0"/>
                <a:ea typeface="Cambria" panose="02040503050406030204" pitchFamily="18" charset="0"/>
              </a:rPr>
              <a:t>: For interacting with the operating system and file management.</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string: For string manipulation tasks.</a:t>
            </a:r>
          </a:p>
          <a:p>
            <a:pPr marL="298450" indent="-285750">
              <a:lnSpc>
                <a:spcPct val="100000"/>
              </a:lnSpc>
              <a:spcBef>
                <a:spcPts val="670"/>
              </a:spcBef>
              <a:buFont typeface="Arial MT"/>
              <a:buChar char="•"/>
              <a:tabLst>
                <a:tab pos="298450" algn="l"/>
              </a:tabLst>
            </a:pPr>
            <a:endParaRPr sz="2400" dirty="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Timeline</a:t>
            </a:r>
            <a:r>
              <a:rPr spc="135" dirty="0"/>
              <a:t> </a:t>
            </a:r>
            <a:r>
              <a:rPr dirty="0"/>
              <a:t>of</a:t>
            </a:r>
            <a:r>
              <a:rPr spc="150" dirty="0"/>
              <a:t> </a:t>
            </a:r>
            <a:r>
              <a:rPr spc="-10" dirty="0"/>
              <a:t>Project</a:t>
            </a:r>
          </a:p>
        </p:txBody>
      </p:sp>
      <p:pic>
        <p:nvPicPr>
          <p:cNvPr id="4" name="Picture 3">
            <a:extLst>
              <a:ext uri="{FF2B5EF4-FFF2-40B4-BE49-F238E27FC236}">
                <a16:creationId xmlns:a16="http://schemas.microsoft.com/office/drawing/2014/main" id="{91147FD1-09E7-C8C3-827B-FF674DFC9C46}"/>
              </a:ext>
            </a:extLst>
          </p:cNvPr>
          <p:cNvPicPr>
            <a:picLocks noChangeAspect="1"/>
          </p:cNvPicPr>
          <p:nvPr/>
        </p:nvPicPr>
        <p:blipFill>
          <a:blip r:embed="rId2"/>
          <a:stretch>
            <a:fillRect/>
          </a:stretch>
        </p:blipFill>
        <p:spPr>
          <a:xfrm>
            <a:off x="896269" y="1233889"/>
            <a:ext cx="10482931" cy="46160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Expected</a:t>
            </a:r>
            <a:r>
              <a:rPr spc="195" dirty="0"/>
              <a:t> </a:t>
            </a:r>
            <a:r>
              <a:rPr spc="-10" dirty="0"/>
              <a:t>Outcomes</a:t>
            </a:r>
          </a:p>
        </p:txBody>
      </p:sp>
      <p:sp>
        <p:nvSpPr>
          <p:cNvPr id="3" name="object 3"/>
          <p:cNvSpPr txBox="1"/>
          <p:nvPr/>
        </p:nvSpPr>
        <p:spPr>
          <a:xfrm>
            <a:off x="381000" y="1571942"/>
            <a:ext cx="11506835" cy="3865161"/>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400" b="1" dirty="0"/>
              <a:t>Improved Communication Accessibility </a:t>
            </a:r>
            <a:r>
              <a:rPr lang="en-US" sz="2400" dirty="0"/>
              <a:t>:Enables real-time translation of speech and text into Indian Sign Language (ISL), bridging communication gaps.</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Enhanced Public Service Integration </a:t>
            </a:r>
            <a:r>
              <a:rPr lang="en-US" sz="2400" dirty="0"/>
              <a:t>:Facilitates ISL accessibility in public services, education, and workplaces for better inclusivity.</a:t>
            </a:r>
          </a:p>
          <a:p>
            <a:pPr marL="171450" indent="-171450">
              <a:buFont typeface="Arial" panose="020B0604020202020204" pitchFamily="34" charset="0"/>
              <a:buChar char="•"/>
            </a:pPr>
            <a:endParaRPr lang="en-US" sz="1100" dirty="0"/>
          </a:p>
          <a:p>
            <a:pPr marL="342900" indent="-342900">
              <a:buFont typeface="Arial" panose="020B0604020202020204" pitchFamily="34" charset="0"/>
              <a:buChar char="•"/>
            </a:pPr>
            <a:r>
              <a:rPr lang="en-US" sz="2400" b="1" dirty="0"/>
              <a:t>User-Friendly and Scalable System </a:t>
            </a:r>
            <a:r>
              <a:rPr lang="en-US" sz="2400" dirty="0"/>
              <a:t>:Features an intuitive interface with a modular design for future language expansion.</a:t>
            </a:r>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b="1" dirty="0"/>
              <a:t>Real-Time and Offline Functionality </a:t>
            </a:r>
            <a:r>
              <a:rPr lang="en-US" sz="2400" dirty="0"/>
              <a:t>:Supports live ISL translation and offline access for uninterrupted usage.</a:t>
            </a:r>
          </a:p>
          <a:p>
            <a:pPr marL="12700" algn="just">
              <a:lnSpc>
                <a:spcPct val="100000"/>
              </a:lnSpc>
              <a:spcBef>
                <a:spcPts val="100"/>
              </a:spcBef>
            </a:pPr>
            <a:endParaRPr sz="240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a:spLocks noGrp="1"/>
          </p:cNvSpPr>
          <p:nvPr>
            <p:ph type="body" idx="1"/>
          </p:nvPr>
        </p:nvSpPr>
        <p:spPr>
          <a:xfrm>
            <a:off x="315277" y="1350962"/>
            <a:ext cx="11370310" cy="4088940"/>
          </a:xfrm>
          <a:prstGeom prst="rect">
            <a:avLst/>
          </a:prstGeom>
        </p:spPr>
        <p:txBody>
          <a:bodyPr vert="horz" wrap="square" lIns="0" tIns="13335" rIns="0" bIns="0" rtlCol="0">
            <a:spAutoFit/>
          </a:bodyPr>
          <a:lstStyle/>
          <a:p>
            <a:pPr algn="just"/>
            <a:r>
              <a:rPr lang="en-US" dirty="0"/>
              <a:t>The Indian Sign Language (ISL) translation system aims to bridge communication barriers between the deaf community and non-sign language users. By leveraging speech recognition, NLP, and computer vision, the system provides accurate and real-time ISL translations, ensuring better accessibility in education, workplaces, and public services.</a:t>
            </a:r>
          </a:p>
          <a:p>
            <a:pPr algn="just"/>
            <a:endParaRPr lang="en-US" dirty="0"/>
          </a:p>
          <a:p>
            <a:pPr algn="just"/>
            <a:r>
              <a:rPr lang="en-US" dirty="0"/>
              <a:t>With a user-friendly interface and scalable design, the system supports both real-time and offline functionality. Its integration into various sectors will promote inclusivity and empower individuals with hearing impairments, fostering a more connected and accessible society.</a:t>
            </a:r>
          </a:p>
          <a:p>
            <a:pPr marL="353060" marR="5080" indent="-340995" algn="just">
              <a:lnSpc>
                <a:spcPct val="99900"/>
              </a:lnSpc>
              <a:spcBef>
                <a:spcPts val="105"/>
              </a:spcBef>
              <a:buFont typeface="Arial MT"/>
              <a:buChar char="•"/>
              <a:tabLst>
                <a:tab pos="355600" algn="l"/>
              </a:tabLst>
            </a:pP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5AC1-C913-6047-BB70-DCCF0C0B4012}"/>
              </a:ext>
            </a:extLst>
          </p:cNvPr>
          <p:cNvSpPr>
            <a:spLocks noGrp="1"/>
          </p:cNvSpPr>
          <p:nvPr>
            <p:ph type="title"/>
          </p:nvPr>
        </p:nvSpPr>
        <p:spPr>
          <a:xfrm>
            <a:off x="892175" y="292480"/>
            <a:ext cx="6408420" cy="423193"/>
          </a:xfrm>
        </p:spPr>
        <p:txBody>
          <a:bodyPr/>
          <a:lstStyle/>
          <a:p>
            <a:r>
              <a:rPr lang="en-US" dirty="0"/>
              <a:t>Pseudo Code</a:t>
            </a:r>
            <a:endParaRPr lang="en-IN" dirty="0"/>
          </a:p>
        </p:txBody>
      </p:sp>
      <p:sp>
        <p:nvSpPr>
          <p:cNvPr id="3" name="Text Placeholder 2">
            <a:extLst>
              <a:ext uri="{FF2B5EF4-FFF2-40B4-BE49-F238E27FC236}">
                <a16:creationId xmlns:a16="http://schemas.microsoft.com/office/drawing/2014/main" id="{E3B166D8-3F03-2603-DBEF-7ABDAB9CE57A}"/>
              </a:ext>
            </a:extLst>
          </p:cNvPr>
          <p:cNvSpPr>
            <a:spLocks noGrp="1"/>
          </p:cNvSpPr>
          <p:nvPr>
            <p:ph type="body" idx="1"/>
          </p:nvPr>
        </p:nvSpPr>
        <p:spPr>
          <a:xfrm>
            <a:off x="410845" y="1447800"/>
            <a:ext cx="11370310" cy="3998119"/>
          </a:xfrm>
        </p:spPr>
        <p:txBody>
          <a:bodyPr/>
          <a:lstStyle/>
          <a:p>
            <a:r>
              <a:rPr lang="en-US" dirty="0"/>
              <a:t>def main():</a:t>
            </a:r>
          </a:p>
          <a:p>
            <a:r>
              <a:rPr lang="en-US" dirty="0"/>
              <a:t>    while </a:t>
            </a:r>
            <a:r>
              <a:rPr lang="en-US" dirty="0" err="1"/>
              <a:t>user_choice</a:t>
            </a:r>
            <a:r>
              <a:rPr lang="en-US" dirty="0"/>
              <a:t>() == "Live Voice":</a:t>
            </a:r>
          </a:p>
          <a:p>
            <a:r>
              <a:rPr lang="en-US" dirty="0"/>
              <a:t>        </a:t>
            </a:r>
            <a:r>
              <a:rPr lang="en-US" dirty="0" err="1"/>
              <a:t>func</a:t>
            </a:r>
            <a:r>
              <a:rPr lang="en-US" dirty="0"/>
              <a:t>()</a:t>
            </a:r>
          </a:p>
          <a:p>
            <a:r>
              <a:rPr lang="en-US" dirty="0"/>
              <a:t>    </a:t>
            </a:r>
            <a:r>
              <a:rPr lang="en-US" dirty="0" err="1"/>
              <a:t>exit_program</a:t>
            </a:r>
            <a:r>
              <a:rPr lang="en-US" dirty="0"/>
              <a:t>()</a:t>
            </a:r>
          </a:p>
          <a:p>
            <a:endParaRPr lang="en-US" dirty="0"/>
          </a:p>
          <a:p>
            <a:r>
              <a:rPr lang="en-US" dirty="0"/>
              <a:t>def </a:t>
            </a:r>
            <a:r>
              <a:rPr lang="en-US" dirty="0" err="1"/>
              <a:t>func</a:t>
            </a:r>
            <a:r>
              <a:rPr lang="en-US" dirty="0"/>
              <a:t>():</a:t>
            </a:r>
          </a:p>
          <a:p>
            <a:r>
              <a:rPr lang="en-US" dirty="0"/>
              <a:t>    </a:t>
            </a:r>
            <a:r>
              <a:rPr lang="en-US" dirty="0" err="1"/>
              <a:t>init_speech_recognizer</a:t>
            </a:r>
            <a:r>
              <a:rPr lang="en-US" dirty="0"/>
              <a:t>()</a:t>
            </a:r>
          </a:p>
          <a:p>
            <a:r>
              <a:rPr lang="en-US" dirty="0"/>
              <a:t>    with microphone as source:</a:t>
            </a:r>
          </a:p>
          <a:p>
            <a:r>
              <a:rPr lang="en-US" dirty="0"/>
              <a:t>        </a:t>
            </a:r>
            <a:r>
              <a:rPr lang="en-US" dirty="0" err="1"/>
              <a:t>adjust_for_noise</a:t>
            </a:r>
            <a:r>
              <a:rPr lang="en-US" dirty="0"/>
              <a:t>(source)</a:t>
            </a:r>
          </a:p>
          <a:p>
            <a:r>
              <a:rPr lang="en-US" dirty="0"/>
              <a:t>        </a:t>
            </a:r>
          </a:p>
        </p:txBody>
      </p:sp>
    </p:spTree>
    <p:extLst>
      <p:ext uri="{BB962C8B-B14F-4D97-AF65-F5344CB8AC3E}">
        <p14:creationId xmlns:p14="http://schemas.microsoft.com/office/powerpoint/2010/main" val="273843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5312-160F-590E-B487-1A0A56119EE8}"/>
              </a:ext>
            </a:extLst>
          </p:cNvPr>
          <p:cNvSpPr>
            <a:spLocks noGrp="1"/>
          </p:cNvSpPr>
          <p:nvPr>
            <p:ph type="title"/>
          </p:nvPr>
        </p:nvSpPr>
        <p:spPr>
          <a:xfrm>
            <a:off x="892175" y="292480"/>
            <a:ext cx="6408420" cy="423193"/>
          </a:xfrm>
        </p:spPr>
        <p:txBody>
          <a:bodyPr/>
          <a:lstStyle/>
          <a:p>
            <a:r>
              <a:rPr lang="en-US" dirty="0"/>
              <a:t>Pseudo Code</a:t>
            </a:r>
            <a:endParaRPr lang="en-IN" dirty="0"/>
          </a:p>
        </p:txBody>
      </p:sp>
      <p:sp>
        <p:nvSpPr>
          <p:cNvPr id="3" name="Text Placeholder 2">
            <a:extLst>
              <a:ext uri="{FF2B5EF4-FFF2-40B4-BE49-F238E27FC236}">
                <a16:creationId xmlns:a16="http://schemas.microsoft.com/office/drawing/2014/main" id="{56DE2526-FEFD-648D-7224-75FECC25AE8A}"/>
              </a:ext>
            </a:extLst>
          </p:cNvPr>
          <p:cNvSpPr>
            <a:spLocks noGrp="1"/>
          </p:cNvSpPr>
          <p:nvPr>
            <p:ph type="body" idx="1"/>
          </p:nvPr>
        </p:nvSpPr>
        <p:spPr>
          <a:xfrm>
            <a:off x="315277" y="1350962"/>
            <a:ext cx="11370310" cy="3323987"/>
          </a:xfrm>
        </p:spPr>
        <p:txBody>
          <a:bodyPr/>
          <a:lstStyle/>
          <a:p>
            <a:r>
              <a:rPr lang="en-US" dirty="0"/>
              <a:t>while True:</a:t>
            </a:r>
          </a:p>
          <a:p>
            <a:r>
              <a:rPr lang="en-US" dirty="0"/>
              <a:t>            try:</a:t>
            </a:r>
          </a:p>
          <a:p>
            <a:r>
              <a:rPr lang="en-US" dirty="0"/>
              <a:t>                text = </a:t>
            </a:r>
            <a:r>
              <a:rPr lang="en-US" dirty="0" err="1"/>
              <a:t>clean_text</a:t>
            </a:r>
            <a:r>
              <a:rPr lang="en-US" dirty="0"/>
              <a:t>(</a:t>
            </a:r>
            <a:r>
              <a:rPr lang="en-US" dirty="0" err="1"/>
              <a:t>recognize_speech</a:t>
            </a:r>
            <a:r>
              <a:rPr lang="en-US" dirty="0"/>
              <a:t>(</a:t>
            </a:r>
            <a:r>
              <a:rPr lang="en-US" dirty="0" err="1"/>
              <a:t>listen_to_speech</a:t>
            </a:r>
            <a:r>
              <a:rPr lang="en-US" dirty="0"/>
              <a:t>(source)))</a:t>
            </a:r>
          </a:p>
          <a:p>
            <a:r>
              <a:rPr lang="en-US" dirty="0"/>
              <a:t>                if text == "goodbye": break</a:t>
            </a:r>
          </a:p>
          <a:p>
            <a:r>
              <a:rPr lang="en-US" dirty="0"/>
              <a:t>                </a:t>
            </a:r>
            <a:r>
              <a:rPr lang="en-US" dirty="0" err="1"/>
              <a:t>display_gif</a:t>
            </a:r>
            <a:r>
              <a:rPr lang="en-US" dirty="0"/>
              <a:t>(text) if text in </a:t>
            </a:r>
            <a:r>
              <a:rPr lang="en-US" dirty="0" err="1"/>
              <a:t>isl_gif_phrases</a:t>
            </a:r>
            <a:r>
              <a:rPr lang="en-US" dirty="0"/>
              <a:t> else </a:t>
            </a:r>
            <a:r>
              <a:rPr lang="en-US" dirty="0" err="1"/>
              <a:t>display_letters</a:t>
            </a:r>
            <a:r>
              <a:rPr lang="en-US" dirty="0"/>
              <a:t>(text)</a:t>
            </a:r>
          </a:p>
          <a:p>
            <a:r>
              <a:rPr lang="en-US" dirty="0"/>
              <a:t>            except: print("Could not listen")</a:t>
            </a:r>
          </a:p>
          <a:p>
            <a:r>
              <a:rPr lang="en-US" dirty="0"/>
              <a:t>            </a:t>
            </a:r>
            <a:r>
              <a:rPr lang="en-US" dirty="0" err="1"/>
              <a:t>close_display</a:t>
            </a:r>
            <a:r>
              <a:rPr lang="en-US" dirty="0"/>
              <a:t>()</a:t>
            </a:r>
          </a:p>
          <a:p>
            <a:endParaRPr lang="en-US" dirty="0"/>
          </a:p>
          <a:p>
            <a:r>
              <a:rPr lang="en-US" dirty="0"/>
              <a:t>main()</a:t>
            </a:r>
            <a:endParaRPr lang="en-IN" dirty="0"/>
          </a:p>
        </p:txBody>
      </p:sp>
    </p:spTree>
    <p:extLst>
      <p:ext uri="{BB962C8B-B14F-4D97-AF65-F5344CB8AC3E}">
        <p14:creationId xmlns:p14="http://schemas.microsoft.com/office/powerpoint/2010/main" val="241027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82C4-0F69-40F9-2FF7-3BDF5B5AF5C0}"/>
              </a:ext>
            </a:extLst>
          </p:cNvPr>
          <p:cNvSpPr>
            <a:spLocks noGrp="1"/>
          </p:cNvSpPr>
          <p:nvPr>
            <p:ph type="title"/>
          </p:nvPr>
        </p:nvSpPr>
        <p:spPr>
          <a:xfrm>
            <a:off x="892175" y="292480"/>
            <a:ext cx="6408420" cy="846386"/>
          </a:xfrm>
        </p:spPr>
        <p:txBody>
          <a:bodyPr/>
          <a:lstStyle/>
          <a:p>
            <a:r>
              <a:rPr lang="en-IN" b="1" i="0" dirty="0">
                <a:solidFill>
                  <a:srgbClr val="1F2328"/>
                </a:solidFill>
                <a:effectLst/>
                <a:latin typeface="Verdana" panose="020B0604030504040204" pitchFamily="34" charset="0"/>
                <a:ea typeface="Verdana" panose="020B0604030504040204" pitchFamily="34" charset="0"/>
              </a:rPr>
              <a:t>Algorithm</a:t>
            </a:r>
            <a:br>
              <a:rPr lang="en-IN" b="1" i="0" dirty="0">
                <a:solidFill>
                  <a:srgbClr val="1F2328"/>
                </a:solidFill>
                <a:effectLst/>
                <a:latin typeface="-apple-system"/>
              </a:rPr>
            </a:br>
            <a:endParaRPr lang="en-IN" dirty="0"/>
          </a:p>
        </p:txBody>
      </p:sp>
      <p:sp>
        <p:nvSpPr>
          <p:cNvPr id="3" name="Text Placeholder 2">
            <a:extLst>
              <a:ext uri="{FF2B5EF4-FFF2-40B4-BE49-F238E27FC236}">
                <a16:creationId xmlns:a16="http://schemas.microsoft.com/office/drawing/2014/main" id="{93363C22-9F71-0EFB-3E5D-BA25DACA1580}"/>
              </a:ext>
            </a:extLst>
          </p:cNvPr>
          <p:cNvSpPr>
            <a:spLocks noGrp="1"/>
          </p:cNvSpPr>
          <p:nvPr>
            <p:ph type="body" idx="1"/>
          </p:nvPr>
        </p:nvSpPr>
        <p:spPr>
          <a:xfrm>
            <a:off x="152400" y="914401"/>
            <a:ext cx="11734800" cy="5539978"/>
          </a:xfrm>
        </p:spPr>
        <p:txBody>
          <a:bodyPr/>
          <a:lstStyle/>
          <a:p>
            <a:pPr algn="l">
              <a:buNone/>
            </a:pPr>
            <a:r>
              <a:rPr lang="en-US" b="0" i="0" dirty="0">
                <a:solidFill>
                  <a:srgbClr val="1F2328"/>
                </a:solidFill>
                <a:effectLst/>
                <a:latin typeface="Cambria" panose="02040503050406030204" pitchFamily="18" charset="0"/>
                <a:ea typeface="Cambria" panose="02040503050406030204" pitchFamily="18" charset="0"/>
              </a:rPr>
              <a:t>Audio to Sign Language Translator</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Start</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Getting the Speech</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Listen the Speech using Microphone. Now the energy threshold is already set to a good value, and we can reliably catch speech right away.</a:t>
            </a:r>
          </a:p>
          <a:p>
            <a:pPr algn="l">
              <a:buFont typeface="+mj-lt"/>
              <a:buAutoNum type="arabicPeriod"/>
            </a:pPr>
            <a:r>
              <a:rPr lang="en-US" b="0" i="0" dirty="0" err="1">
                <a:solidFill>
                  <a:srgbClr val="1F2328"/>
                </a:solidFill>
                <a:effectLst/>
                <a:latin typeface="Cambria" panose="02040503050406030204" pitchFamily="18" charset="0"/>
                <a:ea typeface="Cambria" panose="02040503050406030204" pitchFamily="18" charset="0"/>
              </a:rPr>
              <a:t>Recognise</a:t>
            </a:r>
            <a:r>
              <a:rPr lang="en-US" b="0" i="0" dirty="0">
                <a:solidFill>
                  <a:srgbClr val="1F2328"/>
                </a:solidFill>
                <a:effectLst/>
                <a:latin typeface="Cambria" panose="02040503050406030204" pitchFamily="18" charset="0"/>
                <a:ea typeface="Cambria" panose="02040503050406030204" pitchFamily="18" charset="0"/>
              </a:rPr>
              <a:t> the Speech.</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Convert Speech to Text.</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Make the Text to lowercase for further manipulation.</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Detected Text</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If “goodbye” then exit. 2.Else if Detected Text in predefined Dictionary Words. Display respective GIFs of the Phrase.</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Else Count the Letters of the Word/Phrase.</a:t>
            </a:r>
          </a:p>
          <a:p>
            <a:pPr marL="1200150" lvl="2"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Display the Visual of the phrase with some delay of Actions.</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Continue all the steps from Step 3, and continue till the Speech Ends.</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If Error in Step 2, That is if no Speech Detected then display error message “Could not listen”</a:t>
            </a:r>
          </a:p>
          <a:p>
            <a:endParaRPr lang="en-IN" dirty="0"/>
          </a:p>
        </p:txBody>
      </p:sp>
    </p:spTree>
    <p:extLst>
      <p:ext uri="{BB962C8B-B14F-4D97-AF65-F5344CB8AC3E}">
        <p14:creationId xmlns:p14="http://schemas.microsoft.com/office/powerpoint/2010/main" val="343114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836" rIns="0" bIns="0" rtlCol="0">
            <a:spAutoFit/>
          </a:bodyPr>
          <a:lstStyle/>
          <a:p>
            <a:pPr marL="165100">
              <a:lnSpc>
                <a:spcPct val="100000"/>
              </a:lnSpc>
              <a:spcBef>
                <a:spcPts val="125"/>
              </a:spcBef>
            </a:pPr>
            <a:r>
              <a:rPr dirty="0">
                <a:latin typeface="Cambria"/>
                <a:cs typeface="Cambria"/>
              </a:rPr>
              <a:t>Github</a:t>
            </a:r>
            <a:r>
              <a:rPr spc="105" dirty="0">
                <a:latin typeface="Cambria"/>
                <a:cs typeface="Cambria"/>
              </a:rPr>
              <a:t> </a:t>
            </a:r>
            <a:r>
              <a:rPr spc="-20" dirty="0">
                <a:latin typeface="Cambria"/>
                <a:cs typeface="Cambria"/>
              </a:rPr>
              <a:t>Link</a:t>
            </a:r>
          </a:p>
        </p:txBody>
      </p:sp>
      <p:sp>
        <p:nvSpPr>
          <p:cNvPr id="3" name="object 3"/>
          <p:cNvSpPr txBox="1"/>
          <p:nvPr/>
        </p:nvSpPr>
        <p:spPr>
          <a:xfrm>
            <a:off x="1044892" y="1167764"/>
            <a:ext cx="8267065" cy="2149948"/>
          </a:xfrm>
          <a:prstGeom prst="rect">
            <a:avLst/>
          </a:prstGeom>
        </p:spPr>
        <p:txBody>
          <a:bodyPr vert="horz" wrap="square" lIns="0" tIns="13335" rIns="0" bIns="0" rtlCol="0">
            <a:spAutoFit/>
          </a:bodyPr>
          <a:lstStyle/>
          <a:p>
            <a:pPr marL="12700">
              <a:lnSpc>
                <a:spcPct val="100000"/>
              </a:lnSpc>
              <a:spcBef>
                <a:spcPts val="105"/>
              </a:spcBef>
            </a:pPr>
            <a:r>
              <a:rPr sz="2400" dirty="0">
                <a:latin typeface="Cambria"/>
                <a:cs typeface="Cambria"/>
              </a:rPr>
              <a:t>The</a:t>
            </a:r>
            <a:r>
              <a:rPr sz="2400" spc="-65" dirty="0">
                <a:latin typeface="Cambria"/>
                <a:cs typeface="Cambria"/>
              </a:rPr>
              <a:t> </a:t>
            </a:r>
            <a:r>
              <a:rPr sz="2400" dirty="0">
                <a:latin typeface="Cambria"/>
                <a:cs typeface="Cambria"/>
              </a:rPr>
              <a:t>Github</a:t>
            </a:r>
            <a:r>
              <a:rPr sz="2400" spc="-65" dirty="0">
                <a:latin typeface="Cambria"/>
                <a:cs typeface="Cambria"/>
              </a:rPr>
              <a:t> </a:t>
            </a:r>
            <a:r>
              <a:rPr sz="2400" dirty="0">
                <a:latin typeface="Cambria"/>
                <a:cs typeface="Cambria"/>
              </a:rPr>
              <a:t>link</a:t>
            </a:r>
            <a:r>
              <a:rPr sz="2400" spc="-10" dirty="0">
                <a:latin typeface="Cambria"/>
                <a:cs typeface="Cambria"/>
              </a:rPr>
              <a:t> provided</a:t>
            </a:r>
            <a:r>
              <a:rPr sz="2400" spc="-55" dirty="0">
                <a:latin typeface="Cambria"/>
                <a:cs typeface="Cambria"/>
              </a:rPr>
              <a:t> </a:t>
            </a:r>
            <a:r>
              <a:rPr sz="2400" dirty="0">
                <a:latin typeface="Cambria"/>
                <a:cs typeface="Cambria"/>
              </a:rPr>
              <a:t>should</a:t>
            </a:r>
            <a:r>
              <a:rPr sz="2400" spc="-40" dirty="0">
                <a:latin typeface="Cambria"/>
                <a:cs typeface="Cambria"/>
              </a:rPr>
              <a:t> </a:t>
            </a:r>
            <a:r>
              <a:rPr sz="2400" spc="-10" dirty="0">
                <a:latin typeface="Cambria"/>
                <a:cs typeface="Cambria"/>
              </a:rPr>
              <a:t>have</a:t>
            </a:r>
            <a:r>
              <a:rPr sz="2400" spc="-20" dirty="0">
                <a:latin typeface="Cambria"/>
                <a:cs typeface="Cambria"/>
              </a:rPr>
              <a:t> </a:t>
            </a:r>
            <a:r>
              <a:rPr sz="2400" dirty="0">
                <a:latin typeface="Cambria"/>
                <a:cs typeface="Cambria"/>
              </a:rPr>
              <a:t>public</a:t>
            </a:r>
            <a:r>
              <a:rPr sz="2400" spc="-55" dirty="0">
                <a:latin typeface="Cambria"/>
                <a:cs typeface="Cambria"/>
              </a:rPr>
              <a:t> </a:t>
            </a:r>
            <a:r>
              <a:rPr sz="2400" dirty="0">
                <a:latin typeface="Cambria"/>
                <a:cs typeface="Cambria"/>
              </a:rPr>
              <a:t>access</a:t>
            </a:r>
            <a:r>
              <a:rPr sz="2400" spc="-65" dirty="0">
                <a:latin typeface="Cambria"/>
                <a:cs typeface="Cambria"/>
              </a:rPr>
              <a:t> </a:t>
            </a:r>
            <a:r>
              <a:rPr sz="2400" spc="-10" dirty="0">
                <a:latin typeface="Cambria"/>
                <a:cs typeface="Cambria"/>
              </a:rPr>
              <a:t>permission.</a:t>
            </a:r>
            <a:endParaRPr sz="2400" dirty="0">
              <a:latin typeface="Cambria"/>
              <a:cs typeface="Cambria"/>
            </a:endParaRPr>
          </a:p>
          <a:p>
            <a:pPr>
              <a:lnSpc>
                <a:spcPct val="100000"/>
              </a:lnSpc>
              <a:spcBef>
                <a:spcPts val="90"/>
              </a:spcBef>
            </a:pPr>
            <a:endParaRPr sz="2400" dirty="0">
              <a:latin typeface="Cambria"/>
              <a:cs typeface="Cambria"/>
            </a:endParaRPr>
          </a:p>
          <a:p>
            <a:pPr marL="12700">
              <a:lnSpc>
                <a:spcPct val="100000"/>
              </a:lnSpc>
            </a:pPr>
            <a:r>
              <a:rPr sz="2400" b="1" dirty="0" err="1">
                <a:solidFill>
                  <a:srgbClr val="943735"/>
                </a:solidFill>
                <a:latin typeface="Cambria"/>
                <a:cs typeface="Cambria"/>
              </a:rPr>
              <a:t>Github</a:t>
            </a:r>
            <a:r>
              <a:rPr sz="2400" b="1" spc="-60" dirty="0">
                <a:solidFill>
                  <a:srgbClr val="943735"/>
                </a:solidFill>
                <a:latin typeface="Cambria"/>
                <a:cs typeface="Cambria"/>
              </a:rPr>
              <a:t> </a:t>
            </a:r>
            <a:r>
              <a:rPr sz="2400" b="1" spc="-20" dirty="0">
                <a:solidFill>
                  <a:srgbClr val="943735"/>
                </a:solidFill>
                <a:latin typeface="Cambria"/>
                <a:cs typeface="Cambria"/>
              </a:rPr>
              <a:t>Link</a:t>
            </a:r>
            <a:endParaRPr lang="en-IN" sz="2400" b="1" spc="-20" dirty="0">
              <a:solidFill>
                <a:srgbClr val="943735"/>
              </a:solidFill>
              <a:latin typeface="Cambria"/>
              <a:cs typeface="Cambria"/>
            </a:endParaRPr>
          </a:p>
          <a:p>
            <a:pPr marL="12700">
              <a:lnSpc>
                <a:spcPct val="100000"/>
              </a:lnSpc>
            </a:pPr>
            <a:endParaRPr lang="en-IN" sz="2400" b="1" spc="-20" dirty="0">
              <a:solidFill>
                <a:srgbClr val="943735"/>
              </a:solidFill>
              <a:latin typeface="Cambria"/>
              <a:cs typeface="Cambria"/>
            </a:endParaRPr>
          </a:p>
          <a:p>
            <a:pPr marL="12700" algn="just"/>
            <a:r>
              <a:rPr lang="en-US" sz="1800" dirty="0">
                <a:latin typeface="Cambria" panose="02040503050406030204" pitchFamily="18" charset="0"/>
                <a:ea typeface="Cambria" panose="02040503050406030204" pitchFamily="18" charset="0"/>
                <a:hlinkClick r:id="rId2"/>
              </a:rPr>
              <a:t>https://github.com/katejaswini/PIP_4004</a:t>
            </a:r>
            <a:r>
              <a:rPr lang="en-US" sz="1800" dirty="0">
                <a:latin typeface="Cambria" panose="02040503050406030204" pitchFamily="18" charset="0"/>
                <a:ea typeface="Cambria" panose="02040503050406030204" pitchFamily="18" charset="0"/>
              </a:rPr>
              <a:t> </a:t>
            </a:r>
          </a:p>
          <a:p>
            <a:pPr marL="12700">
              <a:lnSpc>
                <a:spcPct val="100000"/>
              </a:lnSpc>
            </a:pPr>
            <a:endParaRPr sz="2400" dirty="0">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References</a:t>
            </a:r>
          </a:p>
        </p:txBody>
      </p:sp>
      <p:sp>
        <p:nvSpPr>
          <p:cNvPr id="3" name="object 3"/>
          <p:cNvSpPr txBox="1"/>
          <p:nvPr/>
        </p:nvSpPr>
        <p:spPr>
          <a:xfrm>
            <a:off x="202882" y="938212"/>
            <a:ext cx="11723370" cy="5550879"/>
          </a:xfrm>
          <a:prstGeom prst="rect">
            <a:avLst/>
          </a:prstGeom>
        </p:spPr>
        <p:txBody>
          <a:bodyPr vert="horz" wrap="square" lIns="0" tIns="10795" rIns="0" bIns="0" rtlCol="0">
            <a:spAutoFit/>
          </a:bodyPr>
          <a:lstStyle/>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Yadav, P., Sharma, P., Khanna, P., Chawla, M., Jain, R., &amp; Noor, L. (2024). Harnessing AI to generate Indian Sign Language from natural speech and text for digital inclusion and accessibility. International Journal of Advanced Computer Science and Applications, 15(4), 1129–1136. THESAI.ORG</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Nagaraju, R., Asha, A., Vinay, A., Varun, A., </a:t>
            </a:r>
            <a:r>
              <a:rPr lang="en-IN" sz="2000" dirty="0" err="1">
                <a:latin typeface="Cambria" panose="02040503050406030204" pitchFamily="18" charset="0"/>
                <a:ea typeface="Cambria" panose="02040503050406030204" pitchFamily="18" charset="0"/>
              </a:rPr>
              <a:t>Preetham</a:t>
            </a:r>
            <a:r>
              <a:rPr lang="en-IN" sz="2000" dirty="0">
                <a:latin typeface="Cambria" panose="02040503050406030204" pitchFamily="18" charset="0"/>
                <a:ea typeface="Cambria" panose="02040503050406030204" pitchFamily="18" charset="0"/>
              </a:rPr>
              <a:t>, A., &amp; Harshitha, A. (2024). Audio to sign language translation using AI. International Journal of Progressive Research in Engineering Management and Science, 4(11), 1903–1906. IJPREMS.COM</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Kulkarni, S., &amp; </a:t>
            </a:r>
            <a:r>
              <a:rPr lang="en-IN" sz="2000" dirty="0" err="1">
                <a:latin typeface="Cambria" panose="02040503050406030204" pitchFamily="18" charset="0"/>
                <a:ea typeface="Cambria" panose="02040503050406030204" pitchFamily="18" charset="0"/>
              </a:rPr>
              <a:t>Kariyal</a:t>
            </a:r>
            <a:r>
              <a:rPr lang="en-IN" sz="2000" dirty="0">
                <a:latin typeface="Cambria" panose="02040503050406030204" pitchFamily="18" charset="0"/>
                <a:ea typeface="Cambria" panose="02040503050406030204" pitchFamily="18" charset="0"/>
              </a:rPr>
              <a:t>, S. (2021). Speech to Indian Sign Language translator. Semantic Scholar. SEMANTICSCHOLAR.ORG</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Sonawane</a:t>
            </a:r>
            <a:r>
              <a:rPr lang="en-IN" sz="2000" dirty="0">
                <a:latin typeface="Cambria" panose="02040503050406030204" pitchFamily="18" charset="0"/>
                <a:ea typeface="Cambria" panose="02040503050406030204" pitchFamily="18" charset="0"/>
              </a:rPr>
              <a:t>, P., Shah, K., Patel, P., Shah, S., &amp; Shah, J. (2021). Speech to Indian Sign Language (ISL) translation system. In Proceedings of the IEEE 2021 International Conference on Computing, Communication, and Intelligent Systems (pp. 92–96). IEEE.</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Tewari, Y., Soni, P., Singh, S., </a:t>
            </a:r>
            <a:r>
              <a:rPr lang="en-IN" sz="2000" dirty="0" err="1">
                <a:latin typeface="Cambria" panose="02040503050406030204" pitchFamily="18" charset="0"/>
                <a:ea typeface="Cambria" panose="02040503050406030204" pitchFamily="18" charset="0"/>
              </a:rPr>
              <a:t>Turlapati</a:t>
            </a:r>
            <a:r>
              <a:rPr lang="en-IN" sz="2000" dirty="0">
                <a:latin typeface="Cambria" panose="02040503050406030204" pitchFamily="18" charset="0"/>
                <a:ea typeface="Cambria" panose="02040503050406030204" pitchFamily="18" charset="0"/>
              </a:rPr>
              <a:t>, M. S., &amp; </a:t>
            </a:r>
            <a:r>
              <a:rPr lang="en-IN" sz="2000" dirty="0" err="1">
                <a:latin typeface="Cambria" panose="02040503050406030204" pitchFamily="18" charset="0"/>
                <a:ea typeface="Cambria" panose="02040503050406030204" pitchFamily="18" charset="0"/>
              </a:rPr>
              <a:t>Bhuva</a:t>
            </a:r>
            <a:r>
              <a:rPr lang="en-IN" sz="2000" dirty="0">
                <a:latin typeface="Cambria" panose="02040503050406030204" pitchFamily="18" charset="0"/>
                <a:ea typeface="Cambria" panose="02040503050406030204" pitchFamily="18" charset="0"/>
              </a:rPr>
              <a:t>, A. (2021). Real-time sign language recognition framework for two-way communication. In Proceedings of the International Conference on Communication, Information and Computing Technology (pp. 1–6).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Kunjumon</a:t>
            </a:r>
            <a:r>
              <a:rPr lang="en-IN" sz="2000" dirty="0">
                <a:latin typeface="Cambria" panose="02040503050406030204" pitchFamily="18" charset="0"/>
                <a:ea typeface="Cambria" panose="02040503050406030204" pitchFamily="18" charset="0"/>
              </a:rPr>
              <a:t>, J., &amp; </a:t>
            </a:r>
            <a:r>
              <a:rPr lang="en-IN" sz="2000" dirty="0" err="1">
                <a:latin typeface="Cambria" panose="02040503050406030204" pitchFamily="18" charset="0"/>
                <a:ea typeface="Cambria" panose="02040503050406030204" pitchFamily="18" charset="0"/>
              </a:rPr>
              <a:t>Megalingam</a:t>
            </a:r>
            <a:r>
              <a:rPr lang="en-IN" sz="2000" dirty="0">
                <a:latin typeface="Cambria" panose="02040503050406030204" pitchFamily="18" charset="0"/>
                <a:ea typeface="Cambria" panose="02040503050406030204" pitchFamily="18" charset="0"/>
              </a:rPr>
              <a:t>, R. K. (2019). Hand gesture recognition system for translating Indian Sign Language into text and speech. In Proceedings of the 2019 International Conference on Smart Systems and Inventive Technology (pp. 14–18). IEEE.</a:t>
            </a:r>
          </a:p>
          <a:p>
            <a:pPr marL="342900" indent="-342900">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81AC-83C1-354C-0CA8-DBCA8865BEEB}"/>
              </a:ext>
            </a:extLst>
          </p:cNvPr>
          <p:cNvSpPr>
            <a:spLocks noGrp="1"/>
          </p:cNvSpPr>
          <p:nvPr>
            <p:ph type="title"/>
          </p:nvPr>
        </p:nvSpPr>
        <p:spPr>
          <a:xfrm>
            <a:off x="892175" y="292480"/>
            <a:ext cx="6408420" cy="423193"/>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F70A2DB8-9EA0-8EA2-30E9-0ABA51D3F064}"/>
              </a:ext>
            </a:extLst>
          </p:cNvPr>
          <p:cNvSpPr>
            <a:spLocks noGrp="1"/>
          </p:cNvSpPr>
          <p:nvPr>
            <p:ph type="body" idx="1"/>
          </p:nvPr>
        </p:nvSpPr>
        <p:spPr>
          <a:xfrm>
            <a:off x="304800" y="990600"/>
            <a:ext cx="11370310" cy="5909310"/>
          </a:xfrm>
        </p:spPr>
        <p:txBody>
          <a:bodyPr/>
          <a:lstStyle/>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Gangadia</a:t>
            </a:r>
            <a:r>
              <a:rPr lang="en-IN" sz="2000" dirty="0">
                <a:latin typeface="Cambria" panose="02040503050406030204" pitchFamily="18" charset="0"/>
                <a:ea typeface="Cambria" panose="02040503050406030204" pitchFamily="18" charset="0"/>
              </a:rPr>
              <a:t>, D., </a:t>
            </a:r>
            <a:r>
              <a:rPr lang="en-IN" sz="2000" dirty="0" err="1">
                <a:latin typeface="Cambria" panose="02040503050406030204" pitchFamily="18" charset="0"/>
                <a:ea typeface="Cambria" panose="02040503050406030204" pitchFamily="18" charset="0"/>
              </a:rPr>
              <a:t>Chamaria</a:t>
            </a:r>
            <a:r>
              <a:rPr lang="en-IN" sz="2000" dirty="0">
                <a:latin typeface="Cambria" panose="02040503050406030204" pitchFamily="18" charset="0"/>
                <a:ea typeface="Cambria" panose="02040503050406030204" pitchFamily="18" charset="0"/>
              </a:rPr>
              <a:t>, V., Doshi, V., &amp; Gandhi, J. (2020). Indian Sign Language interpretation and sentence formation. In Proceedings of the 2020 IEEE Pune Section International Conference (pp. 71–76).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Shangeetha</a:t>
            </a:r>
            <a:r>
              <a:rPr lang="en-IN" sz="2000" dirty="0">
                <a:latin typeface="Cambria" panose="02040503050406030204" pitchFamily="18" charset="0"/>
                <a:ea typeface="Cambria" panose="02040503050406030204" pitchFamily="18" charset="0"/>
              </a:rPr>
              <a:t>, R. K., </a:t>
            </a:r>
            <a:r>
              <a:rPr lang="en-IN" sz="2000" dirty="0" err="1">
                <a:latin typeface="Cambria" panose="02040503050406030204" pitchFamily="18" charset="0"/>
                <a:ea typeface="Cambria" panose="02040503050406030204" pitchFamily="18" charset="0"/>
              </a:rPr>
              <a:t>Valliammai</a:t>
            </a:r>
            <a:r>
              <a:rPr lang="en-IN" sz="2000" dirty="0">
                <a:latin typeface="Cambria" panose="02040503050406030204" pitchFamily="18" charset="0"/>
                <a:ea typeface="Cambria" panose="02040503050406030204" pitchFamily="18" charset="0"/>
              </a:rPr>
              <a:t>, V., &amp; Padmavathi, S. (2012). Computer vision-based approach for Indian sign language character recognition. In Proceedings of the 2012 International Conference on Machine Vision and Image Processing (pp. 181–184). IEEE.</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Sawant, S. N., &amp; </a:t>
            </a:r>
            <a:r>
              <a:rPr lang="en-IN" sz="2000" dirty="0" err="1">
                <a:latin typeface="Cambria" panose="02040503050406030204" pitchFamily="18" charset="0"/>
                <a:ea typeface="Cambria" panose="02040503050406030204" pitchFamily="18" charset="0"/>
              </a:rPr>
              <a:t>Kumbhar</a:t>
            </a:r>
            <a:r>
              <a:rPr lang="en-IN" sz="2000" dirty="0">
                <a:latin typeface="Cambria" panose="02040503050406030204" pitchFamily="18" charset="0"/>
                <a:ea typeface="Cambria" panose="02040503050406030204" pitchFamily="18" charset="0"/>
              </a:rPr>
              <a:t>, M. S. (2014). Real-time sign language recognition using PCA. In Proceedings of the 2014 IEEE International Conference on Advanced Communication, Control and Computing Technologies (pp. 1412–1415).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Papadogiorgaki</a:t>
            </a:r>
            <a:r>
              <a:rPr lang="en-IN" sz="2000" dirty="0">
                <a:latin typeface="Cambria" panose="02040503050406030204" pitchFamily="18" charset="0"/>
                <a:ea typeface="Cambria" panose="02040503050406030204" pitchFamily="18" charset="0"/>
              </a:rPr>
              <a:t>, M., </a:t>
            </a:r>
            <a:r>
              <a:rPr lang="en-IN" sz="2000" dirty="0" err="1">
                <a:latin typeface="Cambria" panose="02040503050406030204" pitchFamily="18" charset="0"/>
                <a:ea typeface="Cambria" panose="02040503050406030204" pitchFamily="18" charset="0"/>
              </a:rPr>
              <a:t>Grammalidis</a:t>
            </a:r>
            <a:r>
              <a:rPr lang="en-IN" sz="2000" dirty="0">
                <a:latin typeface="Cambria" panose="02040503050406030204" pitchFamily="18" charset="0"/>
                <a:ea typeface="Cambria" panose="02040503050406030204" pitchFamily="18" charset="0"/>
              </a:rPr>
              <a:t>, N., </a:t>
            </a:r>
            <a:r>
              <a:rPr lang="en-IN" sz="2000" dirty="0" err="1">
                <a:latin typeface="Cambria" panose="02040503050406030204" pitchFamily="18" charset="0"/>
                <a:ea typeface="Cambria" panose="02040503050406030204" pitchFamily="18" charset="0"/>
              </a:rPr>
              <a:t>Tzovaras</a:t>
            </a:r>
            <a:r>
              <a:rPr lang="en-IN" sz="2000" dirty="0">
                <a:latin typeface="Cambria" panose="02040503050406030204" pitchFamily="18" charset="0"/>
                <a:ea typeface="Cambria" panose="02040503050406030204" pitchFamily="18" charset="0"/>
              </a:rPr>
              <a:t>, D., &amp; </a:t>
            </a:r>
            <a:r>
              <a:rPr lang="en-IN" sz="2000" dirty="0" err="1">
                <a:latin typeface="Cambria" panose="02040503050406030204" pitchFamily="18" charset="0"/>
                <a:ea typeface="Cambria" panose="02040503050406030204" pitchFamily="18" charset="0"/>
              </a:rPr>
              <a:t>Strintzis</a:t>
            </a:r>
            <a:r>
              <a:rPr lang="en-IN" sz="2000" dirty="0">
                <a:latin typeface="Cambria" panose="02040503050406030204" pitchFamily="18" charset="0"/>
                <a:ea typeface="Cambria" panose="02040503050406030204" pitchFamily="18" charset="0"/>
              </a:rPr>
              <a:t>, M. G. (2005). Text-to-sign language synthesis tool. In Proceedings of the 2005 13th European Signal Processing Conference (pp. 1–4).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Sonare</a:t>
            </a:r>
            <a:r>
              <a:rPr lang="en-IN" sz="2000" dirty="0">
                <a:latin typeface="Cambria" panose="02040503050406030204" pitchFamily="18" charset="0"/>
                <a:ea typeface="Cambria" panose="02040503050406030204" pitchFamily="18" charset="0"/>
              </a:rPr>
              <a:t>, B., </a:t>
            </a:r>
            <a:r>
              <a:rPr lang="en-IN" sz="2000" dirty="0" err="1">
                <a:latin typeface="Cambria" panose="02040503050406030204" pitchFamily="18" charset="0"/>
                <a:ea typeface="Cambria" panose="02040503050406030204" pitchFamily="18" charset="0"/>
              </a:rPr>
              <a:t>Padgal</a:t>
            </a:r>
            <a:r>
              <a:rPr lang="en-IN" sz="2000" dirty="0">
                <a:latin typeface="Cambria" panose="02040503050406030204" pitchFamily="18" charset="0"/>
                <a:ea typeface="Cambria" panose="02040503050406030204" pitchFamily="18" charset="0"/>
              </a:rPr>
              <a:t>, A., Gaikwad, Y., &amp; Patil, A. (2021). Video-based sign language translation system using machine learning. In Proceedings of the 2021 2nd International Conference for Emerging Technology (pp. 1–6).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Kanvinde</a:t>
            </a:r>
            <a:r>
              <a:rPr lang="en-IN" sz="2000" dirty="0">
                <a:latin typeface="Cambria" panose="02040503050406030204" pitchFamily="18" charset="0"/>
                <a:ea typeface="Cambria" panose="02040503050406030204" pitchFamily="18" charset="0"/>
              </a:rPr>
              <a:t>, A., </a:t>
            </a:r>
            <a:r>
              <a:rPr lang="en-IN" sz="2000" dirty="0" err="1">
                <a:latin typeface="Cambria" panose="02040503050406030204" pitchFamily="18" charset="0"/>
                <a:ea typeface="Cambria" panose="02040503050406030204" pitchFamily="18" charset="0"/>
              </a:rPr>
              <a:t>Revadekar</a:t>
            </a:r>
            <a:r>
              <a:rPr lang="en-IN" sz="2000" dirty="0">
                <a:latin typeface="Cambria" panose="02040503050406030204" pitchFamily="18" charset="0"/>
                <a:ea typeface="Cambria" panose="02040503050406030204" pitchFamily="18" charset="0"/>
              </a:rPr>
              <a:t>, A., </a:t>
            </a:r>
            <a:r>
              <a:rPr lang="en-IN" sz="2000" dirty="0" err="1">
                <a:latin typeface="Cambria" panose="02040503050406030204" pitchFamily="18" charset="0"/>
                <a:ea typeface="Cambria" panose="02040503050406030204" pitchFamily="18" charset="0"/>
              </a:rPr>
              <a:t>Tamse</a:t>
            </a:r>
            <a:r>
              <a:rPr lang="en-IN" sz="2000" dirty="0">
                <a:latin typeface="Cambria" panose="02040503050406030204" pitchFamily="18" charset="0"/>
                <a:ea typeface="Cambria" panose="02040503050406030204" pitchFamily="18" charset="0"/>
              </a:rPr>
              <a:t>, M., </a:t>
            </a:r>
            <a:r>
              <a:rPr lang="en-IN" sz="2000" dirty="0" err="1">
                <a:latin typeface="Cambria" panose="02040503050406030204" pitchFamily="18" charset="0"/>
                <a:ea typeface="Cambria" panose="02040503050406030204" pitchFamily="18" charset="0"/>
              </a:rPr>
              <a:t>Kalbande</a:t>
            </a:r>
            <a:r>
              <a:rPr lang="en-IN" sz="2000" dirty="0">
                <a:latin typeface="Cambria" panose="02040503050406030204" pitchFamily="18" charset="0"/>
                <a:ea typeface="Cambria" panose="02040503050406030204" pitchFamily="18" charset="0"/>
              </a:rPr>
              <a:t>, D. R., &amp; </a:t>
            </a:r>
            <a:r>
              <a:rPr lang="en-IN" sz="2000" dirty="0" err="1">
                <a:latin typeface="Cambria" panose="02040503050406030204" pitchFamily="18" charset="0"/>
                <a:ea typeface="Cambria" panose="02040503050406030204" pitchFamily="18" charset="0"/>
              </a:rPr>
              <a:t>Bakereywala</a:t>
            </a:r>
            <a:r>
              <a:rPr lang="en-IN" sz="2000" dirty="0">
                <a:latin typeface="Cambria" panose="02040503050406030204" pitchFamily="18" charset="0"/>
                <a:ea typeface="Cambria" panose="02040503050406030204" pitchFamily="18" charset="0"/>
              </a:rPr>
              <a:t>, N. (2021). Bidirectional sign language translation. In Proceedings of the International Conference on Communication, Information and Computing Technology (pp. 1–6). </a:t>
            </a:r>
            <a:r>
              <a:rPr lang="en-IN" sz="2000" dirty="0" err="1">
                <a:latin typeface="Cambria" panose="02040503050406030204" pitchFamily="18" charset="0"/>
                <a:ea typeface="Cambria" panose="02040503050406030204" pitchFamily="18" charset="0"/>
              </a:rPr>
              <a:t>IEEE.for</a:t>
            </a:r>
            <a:r>
              <a:rPr lang="en-IN" sz="2000" dirty="0">
                <a:latin typeface="Cambria" panose="02040503050406030204" pitchFamily="18" charset="0"/>
                <a:ea typeface="Cambria" panose="02040503050406030204" pitchFamily="18" charset="0"/>
              </a:rPr>
              <a:t> Indian Sign Language. In Proceedings</a:t>
            </a:r>
            <a:endParaRPr lang="en-IN" sz="2000" dirty="0">
              <a:latin typeface="Cambria"/>
              <a:cs typeface="Cambria"/>
            </a:endParaRPr>
          </a:p>
          <a:p>
            <a:endParaRPr lang="en-IN" dirty="0"/>
          </a:p>
        </p:txBody>
      </p:sp>
    </p:spTree>
    <p:extLst>
      <p:ext uri="{BB962C8B-B14F-4D97-AF65-F5344CB8AC3E}">
        <p14:creationId xmlns:p14="http://schemas.microsoft.com/office/powerpoint/2010/main" val="270756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Introduction</a:t>
            </a:r>
          </a:p>
        </p:txBody>
      </p:sp>
      <p:sp>
        <p:nvSpPr>
          <p:cNvPr id="3" name="object 3"/>
          <p:cNvSpPr txBox="1"/>
          <p:nvPr/>
        </p:nvSpPr>
        <p:spPr>
          <a:xfrm>
            <a:off x="114300" y="1143000"/>
            <a:ext cx="11963399" cy="4968027"/>
          </a:xfrm>
          <a:prstGeom prst="rect">
            <a:avLst/>
          </a:prstGeom>
        </p:spPr>
        <p:txBody>
          <a:bodyPr vert="horz" wrap="square" lIns="0" tIns="12700" rIns="0" bIns="0" rtlCol="0">
            <a:spAutoFit/>
          </a:bodyPr>
          <a:lstStyle/>
          <a:p>
            <a:pPr algn="just"/>
            <a:r>
              <a:rPr lang="en-US" sz="2400" dirty="0"/>
              <a:t>The AI-powered ISL generator is designed to translate audio-visual content in English into Indian Sign Language (ISL) and vice versa. It utilizes speech recognition, natural language processing (NLP)to ensure accurate and real-time sign language translation.</a:t>
            </a:r>
          </a:p>
          <a:p>
            <a:pPr algn="just"/>
            <a:endParaRPr lang="en-US" sz="2400" dirty="0"/>
          </a:p>
          <a:p>
            <a:pPr algn="just"/>
            <a:r>
              <a:rPr lang="en-US" sz="2400" dirty="0"/>
              <a:t>The system processes spoken or textual input, converts it into ISL gestures or animations, and can also interpret ISL signs back into English using image recognition and deep learning models. This enhances communication for the deaf and hard-of-hearing community.</a:t>
            </a:r>
          </a:p>
          <a:p>
            <a:pPr algn="just"/>
            <a:endParaRPr lang="en-US" sz="2400" dirty="0"/>
          </a:p>
          <a:p>
            <a:pPr algn="just"/>
            <a:r>
              <a:rPr lang="en-US" sz="2400" dirty="0"/>
              <a:t>With applications in education, accessibility services, and media content translation, this tool aims to bridge the communication gap and promote inclusivity for sign language users in various domains.</a:t>
            </a:r>
          </a:p>
          <a:p>
            <a:pPr>
              <a:lnSpc>
                <a:spcPct val="100000"/>
              </a:lnSpc>
              <a:spcBef>
                <a:spcPts val="1215"/>
              </a:spcBef>
            </a:pPr>
            <a:endParaRPr sz="2400" dirty="0">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Project</a:t>
            </a:r>
            <a:r>
              <a:rPr spc="140" dirty="0"/>
              <a:t> </a:t>
            </a:r>
            <a:r>
              <a:rPr dirty="0"/>
              <a:t>work</a:t>
            </a:r>
            <a:r>
              <a:rPr spc="135" dirty="0"/>
              <a:t> </a:t>
            </a:r>
            <a:r>
              <a:rPr dirty="0"/>
              <a:t>mapping</a:t>
            </a:r>
            <a:r>
              <a:rPr spc="135" dirty="0"/>
              <a:t> </a:t>
            </a:r>
            <a:r>
              <a:rPr dirty="0"/>
              <a:t>with</a:t>
            </a:r>
            <a:r>
              <a:rPr spc="170" dirty="0"/>
              <a:t> </a:t>
            </a:r>
            <a:r>
              <a:rPr spc="-25" dirty="0"/>
              <a:t>SDG</a:t>
            </a:r>
          </a:p>
        </p:txBody>
      </p:sp>
      <p:sp>
        <p:nvSpPr>
          <p:cNvPr id="3" name="object 3"/>
          <p:cNvSpPr txBox="1"/>
          <p:nvPr/>
        </p:nvSpPr>
        <p:spPr>
          <a:xfrm>
            <a:off x="297180" y="1095502"/>
            <a:ext cx="6408420" cy="3999813"/>
          </a:xfrm>
          <a:prstGeom prst="rect">
            <a:avLst/>
          </a:prstGeom>
        </p:spPr>
        <p:txBody>
          <a:bodyPr vert="horz" wrap="square" lIns="0" tIns="85090" rIns="0" bIns="0" rtlCol="0">
            <a:spAutoFit/>
          </a:bodyPr>
          <a:lstStyle/>
          <a:p>
            <a:pPr marL="355600" indent="-342900" algn="l">
              <a:spcBef>
                <a:spcPts val="670"/>
              </a:spcBef>
              <a:buFont typeface="Arial" panose="020B0604020202020204" pitchFamily="34" charset="0"/>
              <a:buChar char="•"/>
              <a:tabLst>
                <a:tab pos="355600" algn="l"/>
              </a:tabLst>
            </a:pPr>
            <a:r>
              <a:rPr lang="en-IN" sz="2400" dirty="0">
                <a:latin typeface="Cambria"/>
              </a:rPr>
              <a:t>Good Health and Well-Being(3) </a:t>
            </a:r>
            <a:endParaRPr lang="en-US" sz="2400" dirty="0">
              <a:latin typeface="Cambria"/>
            </a:endParaRPr>
          </a:p>
          <a:p>
            <a:pPr marL="355600" indent="-342900" algn="l">
              <a:spcBef>
                <a:spcPts val="670"/>
              </a:spcBef>
              <a:buFont typeface="Arial" panose="020B0604020202020204" pitchFamily="34" charset="0"/>
              <a:buChar char="•"/>
              <a:tabLst>
                <a:tab pos="355600" algn="l"/>
              </a:tabLst>
            </a:pPr>
            <a:r>
              <a:rPr lang="en-US" sz="2400" dirty="0">
                <a:latin typeface="Cambria"/>
              </a:rPr>
              <a:t>Quality Education (4)</a:t>
            </a:r>
          </a:p>
          <a:p>
            <a:pPr marL="355600" indent="-342900" algn="l">
              <a:spcBef>
                <a:spcPts val="670"/>
              </a:spcBef>
              <a:buFont typeface="Arial" panose="020B0604020202020204" pitchFamily="34" charset="0"/>
              <a:buChar char="•"/>
              <a:tabLst>
                <a:tab pos="355600" algn="l"/>
              </a:tabLst>
            </a:pPr>
            <a:r>
              <a:rPr lang="en-US" sz="2400" dirty="0">
                <a:latin typeface="Cambria"/>
              </a:rPr>
              <a:t>Gender Equality (5)</a:t>
            </a:r>
            <a:endParaRPr lang="en-IN" sz="2400" dirty="0">
              <a:latin typeface="Cambria"/>
              <a:cs typeface="Cambria"/>
            </a:endParaRPr>
          </a:p>
          <a:p>
            <a:pPr marL="355600" indent="-342900" algn="l">
              <a:lnSpc>
                <a:spcPct val="100000"/>
              </a:lnSpc>
              <a:spcBef>
                <a:spcPts val="670"/>
              </a:spcBef>
              <a:buFont typeface="Arial" panose="020B0604020202020204" pitchFamily="34" charset="0"/>
              <a:buChar char="•"/>
              <a:tabLst>
                <a:tab pos="355600" algn="l"/>
              </a:tabLst>
            </a:pPr>
            <a:r>
              <a:rPr sz="2400" dirty="0">
                <a:latin typeface="Cambria"/>
                <a:cs typeface="Cambria"/>
              </a:rPr>
              <a:t>Decent</a:t>
            </a:r>
            <a:r>
              <a:rPr sz="2400" spc="-135" dirty="0">
                <a:latin typeface="Cambria"/>
                <a:cs typeface="Cambria"/>
              </a:rPr>
              <a:t> </a:t>
            </a:r>
            <a:r>
              <a:rPr sz="2400" spc="-10" dirty="0">
                <a:latin typeface="Cambria"/>
                <a:cs typeface="Cambria"/>
              </a:rPr>
              <a:t>Work</a:t>
            </a:r>
            <a:r>
              <a:rPr sz="2400" spc="-65" dirty="0">
                <a:latin typeface="Cambria"/>
                <a:cs typeface="Cambria"/>
              </a:rPr>
              <a:t> </a:t>
            </a:r>
            <a:r>
              <a:rPr sz="2400" dirty="0">
                <a:latin typeface="Cambria"/>
                <a:cs typeface="Cambria"/>
              </a:rPr>
              <a:t>and</a:t>
            </a:r>
            <a:r>
              <a:rPr sz="2400" spc="-65" dirty="0">
                <a:latin typeface="Cambria"/>
                <a:cs typeface="Cambria"/>
              </a:rPr>
              <a:t> </a:t>
            </a:r>
            <a:r>
              <a:rPr sz="2400" spc="-10" dirty="0">
                <a:latin typeface="Cambria"/>
                <a:cs typeface="Cambria"/>
              </a:rPr>
              <a:t>Economic</a:t>
            </a:r>
            <a:r>
              <a:rPr lang="en-US" sz="2400" dirty="0">
                <a:latin typeface="Cambria"/>
                <a:cs typeface="Cambria"/>
              </a:rPr>
              <a:t> </a:t>
            </a:r>
            <a:r>
              <a:rPr sz="2400" spc="-10" dirty="0">
                <a:latin typeface="Cambria"/>
                <a:cs typeface="Cambria"/>
              </a:rPr>
              <a:t>Growth</a:t>
            </a:r>
            <a:r>
              <a:rPr sz="2400" spc="-85" dirty="0">
                <a:latin typeface="Cambria"/>
                <a:cs typeface="Cambria"/>
              </a:rPr>
              <a:t> </a:t>
            </a:r>
            <a:r>
              <a:rPr sz="2400" spc="-25" dirty="0">
                <a:latin typeface="Cambria"/>
                <a:cs typeface="Cambria"/>
              </a:rPr>
              <a:t>(8)</a:t>
            </a:r>
            <a:endParaRPr sz="2400" dirty="0">
              <a:latin typeface="Cambria"/>
              <a:cs typeface="Cambria"/>
            </a:endParaRPr>
          </a:p>
          <a:p>
            <a:pPr marL="355600" indent="-342900" algn="l">
              <a:lnSpc>
                <a:spcPct val="100000"/>
              </a:lnSpc>
              <a:spcBef>
                <a:spcPts val="575"/>
              </a:spcBef>
              <a:buFont typeface="Arial" panose="020B0604020202020204" pitchFamily="34" charset="0"/>
              <a:buChar char="•"/>
              <a:tabLst>
                <a:tab pos="355600" algn="l"/>
              </a:tabLst>
            </a:pPr>
            <a:r>
              <a:rPr sz="2400" spc="-10" dirty="0">
                <a:latin typeface="Cambria"/>
                <a:cs typeface="Cambria"/>
              </a:rPr>
              <a:t>Reduced Inequalities</a:t>
            </a:r>
            <a:r>
              <a:rPr sz="2400" spc="-70" dirty="0">
                <a:latin typeface="Cambria"/>
                <a:cs typeface="Cambria"/>
              </a:rPr>
              <a:t> </a:t>
            </a:r>
            <a:r>
              <a:rPr sz="2400" spc="-20" dirty="0">
                <a:latin typeface="Cambria"/>
                <a:cs typeface="Cambria"/>
              </a:rPr>
              <a:t>(10)</a:t>
            </a:r>
            <a:endParaRPr sz="2400" dirty="0">
              <a:latin typeface="Cambria"/>
              <a:cs typeface="Cambria"/>
            </a:endParaRPr>
          </a:p>
          <a:p>
            <a:pPr marL="355600" indent="-342900" algn="l">
              <a:lnSpc>
                <a:spcPct val="100000"/>
              </a:lnSpc>
              <a:spcBef>
                <a:spcPts val="575"/>
              </a:spcBef>
              <a:buFont typeface="Arial" panose="020B0604020202020204" pitchFamily="34" charset="0"/>
              <a:buChar char="•"/>
              <a:tabLst>
                <a:tab pos="355600" algn="l"/>
              </a:tabLst>
            </a:pPr>
            <a:r>
              <a:rPr sz="2400" dirty="0">
                <a:latin typeface="Cambria"/>
                <a:cs typeface="Cambria"/>
              </a:rPr>
              <a:t>Sustainable</a:t>
            </a:r>
            <a:r>
              <a:rPr sz="2400" spc="-70" dirty="0">
                <a:latin typeface="Cambria"/>
                <a:cs typeface="Cambria"/>
              </a:rPr>
              <a:t> </a:t>
            </a:r>
            <a:r>
              <a:rPr sz="2400" dirty="0">
                <a:latin typeface="Cambria"/>
                <a:cs typeface="Cambria"/>
              </a:rPr>
              <a:t>Cities</a:t>
            </a:r>
            <a:r>
              <a:rPr sz="2400" spc="-80" dirty="0">
                <a:latin typeface="Cambria"/>
                <a:cs typeface="Cambria"/>
              </a:rPr>
              <a:t> </a:t>
            </a:r>
            <a:r>
              <a:rPr sz="2400" spc="-25" dirty="0">
                <a:latin typeface="Cambria"/>
                <a:cs typeface="Cambria"/>
              </a:rPr>
              <a:t>and</a:t>
            </a:r>
            <a:r>
              <a:rPr lang="en-US" sz="2400" spc="-25" dirty="0">
                <a:latin typeface="Cambria"/>
                <a:cs typeface="Cambria"/>
              </a:rPr>
              <a:t> </a:t>
            </a:r>
            <a:r>
              <a:rPr sz="2400" dirty="0">
                <a:latin typeface="Cambria"/>
                <a:cs typeface="Cambria"/>
              </a:rPr>
              <a:t>Communities</a:t>
            </a:r>
            <a:r>
              <a:rPr lang="en-US" sz="2400" spc="-85" dirty="0">
                <a:latin typeface="Cambria"/>
                <a:cs typeface="Cambria"/>
              </a:rPr>
              <a:t> </a:t>
            </a:r>
            <a:r>
              <a:rPr sz="2400" spc="-20" dirty="0">
                <a:latin typeface="Cambria"/>
                <a:cs typeface="Cambria"/>
              </a:rPr>
              <a:t>(11)</a:t>
            </a:r>
            <a:endParaRPr lang="en-US" sz="2400" spc="-20" dirty="0">
              <a:latin typeface="Cambria"/>
              <a:cs typeface="Cambria"/>
            </a:endParaRPr>
          </a:p>
          <a:p>
            <a:pPr marL="355600" indent="-342900" algn="l">
              <a:spcBef>
                <a:spcPts val="575"/>
              </a:spcBef>
              <a:buFont typeface="Arial" panose="020B0604020202020204" pitchFamily="34" charset="0"/>
              <a:buChar char="•"/>
              <a:tabLst>
                <a:tab pos="355600" algn="l"/>
              </a:tabLst>
            </a:pPr>
            <a:r>
              <a:rPr lang="en-IN" sz="2400" dirty="0">
                <a:latin typeface="Cambria"/>
              </a:rPr>
              <a:t>Peace, Justice, and Strong Institutions(16) </a:t>
            </a:r>
          </a:p>
          <a:p>
            <a:pPr marL="355600" indent="-342900" algn="l">
              <a:spcBef>
                <a:spcPts val="575"/>
              </a:spcBef>
              <a:buFont typeface="Arial" panose="020B0604020202020204" pitchFamily="34" charset="0"/>
              <a:buChar char="•"/>
              <a:tabLst>
                <a:tab pos="355600" algn="l"/>
              </a:tabLst>
            </a:pPr>
            <a:r>
              <a:rPr lang="en-IN" sz="2400" dirty="0">
                <a:latin typeface="Cambria"/>
              </a:rPr>
              <a:t>Partnerships for the Goals(17)</a:t>
            </a:r>
            <a:endParaRPr lang="en-US" sz="2400" dirty="0">
              <a:latin typeface="Cambria"/>
            </a:endParaRPr>
          </a:p>
          <a:p>
            <a:pPr marL="355600">
              <a:lnSpc>
                <a:spcPct val="100000"/>
              </a:lnSpc>
              <a:spcBef>
                <a:spcPts val="50"/>
              </a:spcBef>
            </a:pPr>
            <a:endParaRPr sz="2400" dirty="0">
              <a:latin typeface="Cambria"/>
              <a:cs typeface="Cambria"/>
            </a:endParaRPr>
          </a:p>
        </p:txBody>
      </p:sp>
      <p:pic>
        <p:nvPicPr>
          <p:cNvPr id="4" name="object 4"/>
          <p:cNvPicPr/>
          <p:nvPr/>
        </p:nvPicPr>
        <p:blipFill>
          <a:blip r:embed="rId2" cstate="print"/>
          <a:stretch>
            <a:fillRect/>
          </a:stretch>
        </p:blipFill>
        <p:spPr>
          <a:xfrm>
            <a:off x="7026154" y="962025"/>
            <a:ext cx="5165845" cy="49339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9344" y="2827972"/>
            <a:ext cx="4004945" cy="941069"/>
          </a:xfrm>
          <a:prstGeom prst="rect">
            <a:avLst/>
          </a:prstGeom>
        </p:spPr>
        <p:txBody>
          <a:bodyPr vert="horz" wrap="square" lIns="0" tIns="13335" rIns="0" bIns="0" rtlCol="0">
            <a:spAutoFit/>
          </a:bodyPr>
          <a:lstStyle/>
          <a:p>
            <a:pPr marL="12700">
              <a:lnSpc>
                <a:spcPct val="100000"/>
              </a:lnSpc>
              <a:spcBef>
                <a:spcPts val="105"/>
              </a:spcBef>
            </a:pPr>
            <a:r>
              <a:rPr sz="6000" b="0" dirty="0">
                <a:solidFill>
                  <a:srgbClr val="000000"/>
                </a:solidFill>
                <a:latin typeface="Verdana"/>
                <a:cs typeface="Verdana"/>
              </a:rPr>
              <a:t>Thank</a:t>
            </a:r>
            <a:r>
              <a:rPr sz="6000" b="0" spc="-35" dirty="0">
                <a:solidFill>
                  <a:srgbClr val="000000"/>
                </a:solidFill>
                <a:latin typeface="Verdana"/>
                <a:cs typeface="Verdana"/>
              </a:rPr>
              <a:t> </a:t>
            </a:r>
            <a:r>
              <a:rPr sz="6000" b="0" spc="-95" dirty="0">
                <a:solidFill>
                  <a:srgbClr val="000000"/>
                </a:solidFill>
                <a:latin typeface="Verdana"/>
                <a:cs typeface="Verdana"/>
              </a:rPr>
              <a:t>You</a:t>
            </a:r>
            <a:endParaRPr sz="60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8600"/>
            <a:ext cx="6408420" cy="521906"/>
          </a:xfrm>
          <a:prstGeom prst="rect">
            <a:avLst/>
          </a:prstGeom>
        </p:spPr>
        <p:txBody>
          <a:bodyPr vert="horz" wrap="square" lIns="0" tIns="16510" rIns="0" bIns="0" rtlCol="0">
            <a:spAutoFit/>
          </a:bodyPr>
          <a:lstStyle/>
          <a:p>
            <a:pPr marL="12700">
              <a:lnSpc>
                <a:spcPct val="100000"/>
              </a:lnSpc>
              <a:spcBef>
                <a:spcPts val="130"/>
              </a:spcBef>
            </a:pPr>
            <a:r>
              <a:rPr dirty="0"/>
              <a:t>Literature</a:t>
            </a:r>
            <a:r>
              <a:rPr spc="265" dirty="0"/>
              <a:t> </a:t>
            </a:r>
            <a:r>
              <a:rPr spc="-10" dirty="0"/>
              <a:t>Review</a:t>
            </a:r>
          </a:p>
        </p:txBody>
      </p:sp>
      <p:sp>
        <p:nvSpPr>
          <p:cNvPr id="3" name="object 3"/>
          <p:cNvSpPr txBox="1"/>
          <p:nvPr/>
        </p:nvSpPr>
        <p:spPr>
          <a:xfrm>
            <a:off x="228600" y="970491"/>
            <a:ext cx="11430000" cy="5887509"/>
          </a:xfrm>
          <a:prstGeom prst="rect">
            <a:avLst/>
          </a:prstGeom>
        </p:spPr>
        <p:txBody>
          <a:bodyPr vert="horz" wrap="square" lIns="0" tIns="11430" rIns="0" bIns="0" rtlCol="0">
            <a:spAutoFit/>
          </a:bodyPr>
          <a:lstStyle/>
          <a:p>
            <a:pPr marL="342900" indent="-342900" algn="just">
              <a:buFont typeface="Arial" panose="020B0604020202020204" pitchFamily="34" charset="0"/>
              <a:buChar char="•"/>
            </a:pPr>
            <a:r>
              <a:rPr lang="en-US" sz="2400" b="1" dirty="0"/>
              <a:t>Sign Language Recognition Techniques </a:t>
            </a:r>
            <a:r>
              <a:rPr lang="en-US" sz="2400" dirty="0"/>
              <a:t>: Various methods, including image processing, deep learning, and computer vision, have been explored for ISL recognition. Studies highlight the use of CNNs, LSTMs for gesture detection.</a:t>
            </a:r>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Speech-to-Text &amp; Text-to-Sign Translation </a:t>
            </a:r>
            <a:r>
              <a:rPr lang="en-US" sz="2400" dirty="0"/>
              <a:t>: Research has focused on speech recognition systems (Google Speech API) and NLP-based text processing for converting spoken language into sign language representations.</a:t>
            </a:r>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Gesture Animation &amp; ISL Representation </a:t>
            </a:r>
            <a:r>
              <a:rPr lang="en-US" sz="2400" dirty="0"/>
              <a:t>: Studies emphasize dictionary-based mapping, rule-based translation, and 3D avatar-based sign animations to make ISL content more dynamic and accessible.</a:t>
            </a:r>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Challenges &amp; Future Directions </a:t>
            </a:r>
            <a:r>
              <a:rPr lang="en-US" sz="2400" dirty="0"/>
              <a:t>: Key challenges include regional variations in ISL, limited annotated datasets, and real-time processing constraints. Future work aims to integrate AI-powered real-time translation with AR/VR for enhanced accessibility</a:t>
            </a:r>
          </a:p>
          <a:p>
            <a:pPr marL="353060" marR="5080" indent="-340995" algn="just">
              <a:lnSpc>
                <a:spcPct val="100400"/>
              </a:lnSpc>
              <a:spcBef>
                <a:spcPts val="90"/>
              </a:spcBef>
              <a:buFont typeface="Arial MT"/>
              <a:buChar char="•"/>
              <a:tabLst>
                <a:tab pos="355600" algn="l"/>
              </a:tabLst>
            </a:pPr>
            <a:endParaRPr lang="en-US" sz="2400"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9915085-BBCC-E311-65F9-538F680AE98E}"/>
              </a:ext>
            </a:extLst>
          </p:cNvPr>
          <p:cNvGraphicFramePr>
            <a:graphicFrameLocks noGrp="1"/>
          </p:cNvGraphicFramePr>
          <p:nvPr>
            <p:extLst>
              <p:ext uri="{D42A27DB-BD31-4B8C-83A1-F6EECF244321}">
                <p14:modId xmlns:p14="http://schemas.microsoft.com/office/powerpoint/2010/main" val="1537397283"/>
              </p:ext>
            </p:extLst>
          </p:nvPr>
        </p:nvGraphicFramePr>
        <p:xfrm>
          <a:off x="914400" y="990599"/>
          <a:ext cx="10591801" cy="5893442"/>
        </p:xfrm>
        <a:graphic>
          <a:graphicData uri="http://schemas.openxmlformats.org/drawingml/2006/table">
            <a:tbl>
              <a:tblPr firstRow="1" bandRow="1">
                <a:tableStyleId>{5C22544A-7EE6-4342-B048-85BDC9FD1C3A}</a:tableStyleId>
              </a:tblPr>
              <a:tblGrid>
                <a:gridCol w="870357">
                  <a:extLst>
                    <a:ext uri="{9D8B030D-6E8A-4147-A177-3AD203B41FA5}">
                      <a16:colId xmlns:a16="http://schemas.microsoft.com/office/drawing/2014/main" val="2392246993"/>
                    </a:ext>
                  </a:extLst>
                </a:gridCol>
                <a:gridCol w="870357">
                  <a:extLst>
                    <a:ext uri="{9D8B030D-6E8A-4147-A177-3AD203B41FA5}">
                      <a16:colId xmlns:a16="http://schemas.microsoft.com/office/drawing/2014/main" val="2973603360"/>
                    </a:ext>
                  </a:extLst>
                </a:gridCol>
                <a:gridCol w="1508618">
                  <a:extLst>
                    <a:ext uri="{9D8B030D-6E8A-4147-A177-3AD203B41FA5}">
                      <a16:colId xmlns:a16="http://schemas.microsoft.com/office/drawing/2014/main" val="132971646"/>
                    </a:ext>
                  </a:extLst>
                </a:gridCol>
                <a:gridCol w="1276523">
                  <a:extLst>
                    <a:ext uri="{9D8B030D-6E8A-4147-A177-3AD203B41FA5}">
                      <a16:colId xmlns:a16="http://schemas.microsoft.com/office/drawing/2014/main" val="2306834734"/>
                    </a:ext>
                  </a:extLst>
                </a:gridCol>
                <a:gridCol w="1624665">
                  <a:extLst>
                    <a:ext uri="{9D8B030D-6E8A-4147-A177-3AD203B41FA5}">
                      <a16:colId xmlns:a16="http://schemas.microsoft.com/office/drawing/2014/main" val="475172567"/>
                    </a:ext>
                  </a:extLst>
                </a:gridCol>
                <a:gridCol w="1919562">
                  <a:extLst>
                    <a:ext uri="{9D8B030D-6E8A-4147-A177-3AD203B41FA5}">
                      <a16:colId xmlns:a16="http://schemas.microsoft.com/office/drawing/2014/main" val="2903735127"/>
                    </a:ext>
                  </a:extLst>
                </a:gridCol>
                <a:gridCol w="2521719">
                  <a:extLst>
                    <a:ext uri="{9D8B030D-6E8A-4147-A177-3AD203B41FA5}">
                      <a16:colId xmlns:a16="http://schemas.microsoft.com/office/drawing/2014/main" val="3961488817"/>
                    </a:ext>
                  </a:extLst>
                </a:gridCol>
              </a:tblGrid>
              <a:tr h="527251">
                <a:tc>
                  <a:txBody>
                    <a:bodyPr/>
                    <a:lstStyle/>
                    <a:p>
                      <a:r>
                        <a:rPr lang="en-US" dirty="0"/>
                        <a:t>SL.N0</a:t>
                      </a:r>
                      <a:endParaRPr lang="en-IN" dirty="0"/>
                    </a:p>
                  </a:txBody>
                  <a:tcPr/>
                </a:tc>
                <a:tc>
                  <a:txBody>
                    <a:bodyPr/>
                    <a:lstStyle/>
                    <a:p>
                      <a:r>
                        <a:rPr lang="en-US" dirty="0"/>
                        <a:t>YEAR</a:t>
                      </a:r>
                      <a:endParaRPr lang="en-IN" dirty="0"/>
                    </a:p>
                  </a:txBody>
                  <a:tcPr/>
                </a:tc>
                <a:tc>
                  <a:txBody>
                    <a:bodyPr/>
                    <a:lstStyle/>
                    <a:p>
                      <a:r>
                        <a:rPr lang="en-US" dirty="0"/>
                        <a:t>AUTHORS</a:t>
                      </a:r>
                      <a:endParaRPr lang="en-IN" dirty="0"/>
                    </a:p>
                  </a:txBody>
                  <a:tcPr/>
                </a:tc>
                <a:tc>
                  <a:txBody>
                    <a:bodyPr/>
                    <a:lstStyle/>
                    <a:p>
                      <a:r>
                        <a:rPr lang="en-US" dirty="0"/>
                        <a:t>TITLE</a:t>
                      </a:r>
                      <a:endParaRPr lang="en-IN" dirty="0"/>
                    </a:p>
                  </a:txBody>
                  <a:tcPr/>
                </a:tc>
                <a:tc>
                  <a:txBody>
                    <a:bodyPr/>
                    <a:lstStyle/>
                    <a:p>
                      <a:r>
                        <a:rPr lang="en-US" dirty="0"/>
                        <a:t>OUTCOMES</a:t>
                      </a:r>
                      <a:endParaRPr lang="en-IN" dirty="0"/>
                    </a:p>
                  </a:txBody>
                  <a:tcPr/>
                </a:tc>
                <a:tc>
                  <a:txBody>
                    <a:bodyPr/>
                    <a:lstStyle/>
                    <a:p>
                      <a:r>
                        <a:rPr lang="en-US" dirty="0"/>
                        <a:t>ADVANTANGES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333457296"/>
                  </a:ext>
                </a:extLst>
              </a:tr>
              <a:tr h="1330030">
                <a:tc>
                  <a:txBody>
                    <a:bodyPr/>
                    <a:lstStyle/>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2024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Yadav, P., Sharma, P., Khanna, P., Chawla, M., Jain, R., &amp; Noor</a:t>
                      </a:r>
                    </a:p>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Harnessing AI to generate Indian Sign Language from natural speech and text for digital inclusion and accessibility </a:t>
                      </a:r>
                    </a:p>
                  </a:txBody>
                  <a:tcPr marL="67310" marR="12700" marT="22860" marB="0"/>
                </a:tc>
                <a:tc>
                  <a:txBody>
                    <a:bodyPr/>
                    <a:lstStyle/>
                    <a:p>
                      <a:pPr marL="1270" indent="-6350">
                        <a:lnSpc>
                          <a:spcPct val="107000"/>
                        </a:lnSpc>
                        <a:spcAft>
                          <a:spcPts val="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AI converts speech and text into ISL, improving accessibility.</a:t>
                      </a:r>
                    </a:p>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22860" marB="0"/>
                </a:tc>
                <a:tc>
                  <a:txBody>
                    <a:bodyPr/>
                    <a:lstStyle/>
                    <a:p>
                      <a:pPr marL="1270" marR="4953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Bridges Communication gaps </a:t>
                      </a:r>
                    </a:p>
                    <a:p>
                      <a:pPr marL="1270" marR="4953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the deaf community</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may vary with dialects and context</a:t>
                      </a:r>
                    </a:p>
                  </a:txBody>
                  <a:tcPr marL="67310" marR="12700" marT="22860" marB="0"/>
                </a:tc>
                <a:extLst>
                  <a:ext uri="{0D108BD9-81ED-4DB2-BD59-A6C34878D82A}">
                    <a16:rowId xmlns:a16="http://schemas.microsoft.com/office/drawing/2014/main" val="3163350808"/>
                  </a:ext>
                </a:extLst>
              </a:tr>
              <a:tr h="1051552">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2024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Nagaraju, R., Asha, A., Vinay, A., Varun, A., Preetham, A., &amp; Harshitha</a:t>
                      </a:r>
                    </a:p>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Audio to sign language translation using AI</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Converts spoken language into Indian Sign Language (ISL) for better accessibility</a:t>
                      </a:r>
                    </a:p>
                  </a:txBody>
                  <a:tcPr marL="67310" marR="12700" marT="22860" marB="0"/>
                </a:tc>
                <a:tc>
                  <a:txBody>
                    <a:bodyPr/>
                    <a:lstStyle/>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Helps bridge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communication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gaps for the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deaf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community</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may vary due to speech recognition errors</a:t>
                      </a:r>
                    </a:p>
                  </a:txBody>
                  <a:tcPr marL="67310" marR="12700" marT="22860" marB="0"/>
                </a:tc>
                <a:extLst>
                  <a:ext uri="{0D108BD9-81ED-4DB2-BD59-A6C34878D82A}">
                    <a16:rowId xmlns:a16="http://schemas.microsoft.com/office/drawing/2014/main" val="1086708036"/>
                  </a:ext>
                </a:extLst>
              </a:tr>
              <a:tr h="849467">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Kulkarni, S., &amp; Kariyal, S.</a:t>
                      </a:r>
                    </a:p>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33655" marB="0"/>
                </a:tc>
                <a:tc>
                  <a:txBody>
                    <a:bodyPr/>
                    <a:lstStyle/>
                    <a:p>
                      <a:pPr marL="1270" indent="-6350">
                        <a:lnSpc>
                          <a:spcPct val="108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Speech to Indian Sign Language translator</a:t>
                      </a:r>
                    </a:p>
                    <a:p>
                      <a:pPr marL="1270" marR="3302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33655" marB="0"/>
                </a:tc>
                <a:tc>
                  <a:txBody>
                    <a:bodyPr/>
                    <a:lstStyle/>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Converts spoken </a:t>
                      </a:r>
                    </a:p>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language into</a:t>
                      </a:r>
                    </a:p>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(ISL) for better</a:t>
                      </a:r>
                    </a:p>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accessibility </a:t>
                      </a:r>
                    </a:p>
                  </a:txBody>
                  <a:tcPr marL="67310" marR="12700" marT="33655" marB="0"/>
                </a:tc>
                <a:tc>
                  <a:txBody>
                    <a:bodyPr/>
                    <a:lstStyle/>
                    <a:p>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Enhances communication between the deaf and non-sign language users</a:t>
                      </a:r>
                      <a:endParaRPr lang="en-IN"/>
                    </a:p>
                  </a:txBody>
                  <a:tcPr marL="67310" marR="12700" marT="33655" marB="0"/>
                </a:tc>
                <a:tc>
                  <a:txBody>
                    <a:bodyPr/>
                    <a:lstStyle/>
                    <a:p>
                      <a:pPr marL="1270" marR="23495"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depends on speech recognition and sign database limitations</a:t>
                      </a:r>
                    </a:p>
                  </a:txBody>
                  <a:tcPr marL="67310" marR="12700" marT="33655" marB="0"/>
                </a:tc>
                <a:extLst>
                  <a:ext uri="{0D108BD9-81ED-4DB2-BD59-A6C34878D82A}">
                    <a16:rowId xmlns:a16="http://schemas.microsoft.com/office/drawing/2014/main" val="4142960083"/>
                  </a:ext>
                </a:extLst>
              </a:tr>
              <a:tr h="804351">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4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Sonawane, P., Shah, K., Patel, P., Shah, S., &amp; Shah, J </a:t>
                      </a:r>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Speech to Indian Sign Language (ISL) translation system  </a:t>
                      </a:r>
                    </a:p>
                  </a:txBody>
                  <a:tcPr marL="67310" marR="12700" marT="33655" marB="0"/>
                </a:tc>
                <a:tc>
                  <a:txBody>
                    <a:bodyPr/>
                    <a:lstStyle/>
                    <a:p>
                      <a:pPr marL="1270" marR="32385"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Converts spoken language into (ISL) for better accessibility</a:t>
                      </a:r>
                    </a:p>
                  </a:txBody>
                  <a:tcPr marL="67310" marR="12700" marT="33655" marB="0"/>
                </a:tc>
                <a:tc>
                  <a:txBody>
                    <a:bodyPr/>
                    <a:lstStyle/>
                    <a:p>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Helps bridge communication gaps for the deaf community</a:t>
                      </a:r>
                      <a:endParaRPr lang="en-IN"/>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Limited accuracy due to speech recognition and sign language variations.</a:t>
                      </a:r>
                    </a:p>
                  </a:txBody>
                  <a:tcPr marL="67310" marR="12700" marT="33655" marB="0"/>
                </a:tc>
                <a:extLst>
                  <a:ext uri="{0D108BD9-81ED-4DB2-BD59-A6C34878D82A}">
                    <a16:rowId xmlns:a16="http://schemas.microsoft.com/office/drawing/2014/main" val="2868405082"/>
                  </a:ext>
                </a:extLst>
              </a:tr>
              <a:tr h="1152351">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Tewari, Y., Soni, P., Singh, S., Turlapati, M. S., &amp; Bhuva, A</a:t>
                      </a:r>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Real-time sign language recognition framework for two-way communication </a:t>
                      </a:r>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Enables seamless real-time communication between sign language users </a:t>
                      </a:r>
                    </a:p>
                  </a:txBody>
                  <a:tcPr marL="67310" marR="12700" marT="33655" marB="0"/>
                </a:tc>
                <a:tc>
                  <a:txBody>
                    <a:bodyPr/>
                    <a:lstStyle/>
                    <a:p>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Enhances accessibility and inclusion for the deaf community</a:t>
                      </a:r>
                      <a:endParaRPr lang="en-IN" dirty="0"/>
                    </a:p>
                  </a:txBody>
                  <a:tcPr marL="67310" marR="12700" marT="33655" marB="0"/>
                </a:tc>
                <a:tc>
                  <a:txBody>
                    <a:bodyPr/>
                    <a:lstStyle/>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may be affected by varying signing styles and occlusions</a:t>
                      </a:r>
                    </a:p>
                  </a:txBody>
                  <a:tcPr marL="67310" marR="12700" marT="33655" marB="0"/>
                </a:tc>
                <a:extLst>
                  <a:ext uri="{0D108BD9-81ED-4DB2-BD59-A6C34878D82A}">
                    <a16:rowId xmlns:a16="http://schemas.microsoft.com/office/drawing/2014/main" val="3002116569"/>
                  </a:ext>
                </a:extLst>
              </a:tr>
            </a:tbl>
          </a:graphicData>
        </a:graphic>
      </p:graphicFrame>
      <p:sp>
        <p:nvSpPr>
          <p:cNvPr id="4" name="TextBox 3">
            <a:extLst>
              <a:ext uri="{FF2B5EF4-FFF2-40B4-BE49-F238E27FC236}">
                <a16:creationId xmlns:a16="http://schemas.microsoft.com/office/drawing/2014/main" id="{2A3378C7-ADEE-4B7E-FA1F-03C1C4D7CDA4}"/>
              </a:ext>
            </a:extLst>
          </p:cNvPr>
          <p:cNvSpPr txBox="1"/>
          <p:nvPr/>
        </p:nvSpPr>
        <p:spPr>
          <a:xfrm>
            <a:off x="838200" y="381000"/>
            <a:ext cx="3725700" cy="515526"/>
          </a:xfrm>
          <a:prstGeom prst="rect">
            <a:avLst/>
          </a:prstGeom>
          <a:noFill/>
        </p:spPr>
        <p:txBody>
          <a:bodyPr wrap="none" rtlCol="0">
            <a:spAutoFit/>
          </a:bodyPr>
          <a:lstStyle/>
          <a:p>
            <a:pPr marL="12700">
              <a:spcBef>
                <a:spcPts val="130"/>
              </a:spcBef>
            </a:pPr>
            <a:r>
              <a:rPr lang="en-IN" sz="2750" b="1" dirty="0">
                <a:solidFill>
                  <a:srgbClr val="17375E"/>
                </a:solidFill>
                <a:latin typeface="Verdana"/>
                <a:ea typeface="+mj-ea"/>
              </a:rPr>
              <a:t>Literature Review</a:t>
            </a:r>
          </a:p>
        </p:txBody>
      </p:sp>
    </p:spTree>
    <p:extLst>
      <p:ext uri="{BB962C8B-B14F-4D97-AF65-F5344CB8AC3E}">
        <p14:creationId xmlns:p14="http://schemas.microsoft.com/office/powerpoint/2010/main" val="264086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Existing</a:t>
            </a:r>
            <a:r>
              <a:rPr spc="170" dirty="0"/>
              <a:t> </a:t>
            </a:r>
            <a:r>
              <a:rPr dirty="0"/>
              <a:t>method</a:t>
            </a:r>
            <a:r>
              <a:rPr spc="185" dirty="0"/>
              <a:t> </a:t>
            </a:r>
            <a:r>
              <a:rPr spc="-10" dirty="0"/>
              <a:t>Drawback</a:t>
            </a:r>
          </a:p>
        </p:txBody>
      </p:sp>
      <p:sp>
        <p:nvSpPr>
          <p:cNvPr id="3" name="object 3"/>
          <p:cNvSpPr txBox="1"/>
          <p:nvPr/>
        </p:nvSpPr>
        <p:spPr>
          <a:xfrm>
            <a:off x="152400" y="990600"/>
            <a:ext cx="11887199" cy="4914807"/>
          </a:xfrm>
          <a:prstGeom prst="rect">
            <a:avLst/>
          </a:prstGeom>
        </p:spPr>
        <p:txBody>
          <a:bodyPr vert="horz" wrap="square" lIns="0" tIns="5715" rIns="0" bIns="0" rtlCol="0">
            <a:spAutoFit/>
          </a:bodyPr>
          <a:lstStyle/>
          <a:p>
            <a:pPr marL="342900" indent="-342900" algn="just">
              <a:buFont typeface="Arial" panose="020B0604020202020204" pitchFamily="34" charset="0"/>
              <a:buChar char="•"/>
            </a:pPr>
            <a:r>
              <a:rPr lang="en-US" sz="2400" b="1" dirty="0"/>
              <a:t>Limited Accuracy in Speech Recognition </a:t>
            </a:r>
            <a:r>
              <a:rPr lang="en-US" sz="2400" dirty="0"/>
              <a:t>:Existing speech-to-text systems, often struggle with accents and background noise. This leads to inaccurate text conversion affecting the quality of sign language translation.</a:t>
            </a:r>
          </a:p>
          <a:p>
            <a:pPr marL="171450" indent="-171450" algn="just">
              <a:buFont typeface="Arial" panose="020B0604020202020204" pitchFamily="34" charset="0"/>
              <a:buChar char="•"/>
            </a:pPr>
            <a:endParaRPr lang="en-US" sz="1000" dirty="0"/>
          </a:p>
          <a:p>
            <a:pPr marL="342900" indent="-342900" algn="just">
              <a:buFont typeface="Arial" panose="020B0604020202020204" pitchFamily="34" charset="0"/>
              <a:buChar char="•"/>
            </a:pPr>
            <a:r>
              <a:rPr lang="en-US" sz="2400" b="1" dirty="0"/>
              <a:t>Static Sign Representation </a:t>
            </a:r>
            <a:r>
              <a:rPr lang="en-US" sz="2400" dirty="0"/>
              <a:t>:ISL translation systems rely on predefined images, which fail to capture the dynamic nature of sign language. This makes communication less expressive and harder to understand compared to real-life signing.</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Lack of Real-Time Processing </a:t>
            </a:r>
            <a:r>
              <a:rPr lang="en-US" sz="2400" dirty="0"/>
              <a:t>:Many traditional systems process speech and gestures with high latency, making real-time conversation difficult. </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Limited Dataset &amp; Regional Variations </a:t>
            </a:r>
            <a:r>
              <a:rPr lang="en-US" sz="2400" dirty="0"/>
              <a:t>:ISL lacks standardized datasets, and existing methods do not account for regional variations in gestures. This creates inconsistencies in translation, making it difficult for users.</a:t>
            </a:r>
            <a:endParaRPr sz="2400" dirty="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180" dirty="0"/>
              <a:t> </a:t>
            </a:r>
            <a:r>
              <a:rPr spc="-10" dirty="0"/>
              <a:t>Method</a:t>
            </a:r>
          </a:p>
        </p:txBody>
      </p:sp>
      <p:sp>
        <p:nvSpPr>
          <p:cNvPr id="3" name="object 3"/>
          <p:cNvSpPr txBox="1"/>
          <p:nvPr/>
        </p:nvSpPr>
        <p:spPr>
          <a:xfrm>
            <a:off x="76201" y="915431"/>
            <a:ext cx="11963400" cy="5450082"/>
          </a:xfrm>
          <a:prstGeom prst="rect">
            <a:avLst/>
          </a:prstGeom>
        </p:spPr>
        <p:txBody>
          <a:bodyPr vert="horz" wrap="square" lIns="0" tIns="6350" rIns="0" bIns="0" rtlCol="0">
            <a:spAutoFit/>
          </a:bodyPr>
          <a:lstStyle/>
          <a:p>
            <a:pPr marL="342900" indent="-342900" algn="just">
              <a:buFont typeface="Arial" panose="020B0604020202020204" pitchFamily="34" charset="0"/>
              <a:buChar char="•"/>
            </a:pPr>
            <a:r>
              <a:rPr lang="en-US" sz="2400" b="1" dirty="0"/>
              <a:t>Real-Time Speech Recognition </a:t>
            </a:r>
            <a:r>
              <a:rPr lang="en-US" sz="2400" dirty="0"/>
              <a:t>:The system uses Google Speech API for online and CMU Sphinx for offline speech recognition. This ensures accurate speech-to-text conversion.</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NLP for Text Processing </a:t>
            </a:r>
            <a:r>
              <a:rPr lang="en-US" sz="2400" dirty="0"/>
              <a:t>:NLP techniques filter and correct transcribed text for better accuracy. This improves word mapping to ISL signs.</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Dictionary-Based Machine Translation </a:t>
            </a:r>
            <a:r>
              <a:rPr lang="en-US" sz="2400" dirty="0"/>
              <a:t>:A predefined ISL dictionary maps words to ISL images or GIFs. This ensures correct sign representation.</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User-Friendly GUI </a:t>
            </a:r>
            <a:r>
              <a:rPr lang="en-US" sz="2400" dirty="0"/>
              <a:t>:The </a:t>
            </a:r>
            <a:r>
              <a:rPr lang="en-US" sz="2400" dirty="0" err="1"/>
              <a:t>EasyGUI</a:t>
            </a:r>
            <a:r>
              <a:rPr lang="en-US" sz="2400" dirty="0"/>
              <a:t> interface allows users to record speech and view sign translations. It is simple and easy to use.</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Scalability and Future Expansion </a:t>
            </a:r>
            <a:r>
              <a:rPr lang="en-US" sz="2400" dirty="0"/>
              <a:t>:The system supports an expanding ISL vocabulary and future 3D sign avatars. Machine learning may enhance real-time sign translation.</a:t>
            </a:r>
          </a:p>
          <a:p>
            <a:pPr marL="355600" marR="108585" indent="-343535">
              <a:lnSpc>
                <a:spcPct val="101800"/>
              </a:lnSpc>
              <a:spcBef>
                <a:spcPts val="50"/>
              </a:spcBef>
              <a:buFont typeface="Arial MT"/>
              <a:buChar char="•"/>
              <a:tabLst>
                <a:tab pos="355600" algn="l"/>
              </a:tabLst>
            </a:pPr>
            <a:endParaRPr sz="2400" dirty="0">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Features</a:t>
            </a:r>
          </a:p>
        </p:txBody>
      </p:sp>
      <p:sp>
        <p:nvSpPr>
          <p:cNvPr id="3" name="object 3"/>
          <p:cNvSpPr txBox="1"/>
          <p:nvPr/>
        </p:nvSpPr>
        <p:spPr>
          <a:xfrm>
            <a:off x="78739" y="1269936"/>
            <a:ext cx="11827510" cy="4180503"/>
          </a:xfrm>
          <a:prstGeom prst="rect">
            <a:avLst/>
          </a:prstGeom>
        </p:spPr>
        <p:txBody>
          <a:bodyPr vert="horz" wrap="square" lIns="0" tIns="6350" rIns="0" bIns="0" rtlCol="0">
            <a:spAutoFit/>
          </a:bodyPr>
          <a:lstStyle/>
          <a:p>
            <a:pPr marL="342900" indent="-342900" algn="just">
              <a:buFont typeface="Arial" panose="020B0604020202020204" pitchFamily="34" charset="0"/>
              <a:buChar char="•"/>
            </a:pPr>
            <a:r>
              <a:rPr lang="en-US" sz="2400" b="1" dirty="0"/>
              <a:t>Speech-to-Text Conversion </a:t>
            </a:r>
            <a:r>
              <a:rPr lang="en-US" sz="2400" dirty="0"/>
              <a:t>:The system converts live speech or recorded audio into text using speech recognition. It supports both online (Google API) and offline (CMU Sphinx) modes.</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ISL Image &amp; GIF Display </a:t>
            </a:r>
            <a:r>
              <a:rPr lang="en-US" sz="2400" dirty="0"/>
              <a:t>:Translated text is mapped to Indian Sign Language (ISL) images or GIFs. This helps users visually understand the sign representation.</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User-Friendly Interface </a:t>
            </a:r>
            <a:r>
              <a:rPr lang="en-US" sz="2400" dirty="0"/>
              <a:t>:The GUI is built using </a:t>
            </a:r>
            <a:r>
              <a:rPr lang="en-US" sz="2400" dirty="0" err="1"/>
              <a:t>EasyGUI</a:t>
            </a:r>
            <a:r>
              <a:rPr lang="en-US" sz="2400" dirty="0"/>
              <a:t> for simple navigation. Users can record, process speech, and view ISL signs easily.</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Scalability &amp; Future Integration </a:t>
            </a:r>
            <a:r>
              <a:rPr lang="en-US" sz="2400" dirty="0"/>
              <a:t>:The project supports new ISL signs and phrases for continuous improvement. Future updates may include 3D animated sign avatars.</a:t>
            </a:r>
          </a:p>
          <a:p>
            <a:pPr marL="355600" marR="8255" indent="-343535">
              <a:lnSpc>
                <a:spcPct val="101699"/>
              </a:lnSpc>
              <a:spcBef>
                <a:spcPts val="50"/>
              </a:spcBef>
              <a:buFont typeface="Arial MT"/>
              <a:buChar char="•"/>
              <a:tabLst>
                <a:tab pos="355600" algn="l"/>
                <a:tab pos="1737360" algn="l"/>
                <a:tab pos="2924810" algn="l"/>
                <a:tab pos="4121785" algn="l"/>
                <a:tab pos="5333365" algn="l"/>
                <a:tab pos="6113780" algn="l"/>
                <a:tab pos="6883400" algn="l"/>
                <a:tab pos="7903845" algn="l"/>
                <a:tab pos="8354059" algn="l"/>
                <a:tab pos="9459595" algn="l"/>
                <a:tab pos="10630535" algn="l"/>
                <a:tab pos="11193780" algn="l"/>
              </a:tabLst>
            </a:pPr>
            <a:endParaRPr sz="2400" dirty="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04800"/>
            <a:ext cx="6408420" cy="521906"/>
          </a:xfrm>
          <a:prstGeom prst="rect">
            <a:avLst/>
          </a:prstGeom>
        </p:spPr>
        <p:txBody>
          <a:bodyPr vert="horz" wrap="square" lIns="0" tIns="16510" rIns="0" bIns="0" rtlCol="0">
            <a:spAutoFit/>
          </a:bodyPr>
          <a:lstStyle/>
          <a:p>
            <a:pPr marL="12700">
              <a:lnSpc>
                <a:spcPct val="100000"/>
              </a:lnSpc>
              <a:spcBef>
                <a:spcPts val="130"/>
              </a:spcBef>
            </a:pPr>
            <a:r>
              <a:rPr spc="-10" dirty="0"/>
              <a:t>Methodology/Modules</a:t>
            </a:r>
          </a:p>
        </p:txBody>
      </p:sp>
      <p:sp>
        <p:nvSpPr>
          <p:cNvPr id="3" name="object 3"/>
          <p:cNvSpPr txBox="1"/>
          <p:nvPr/>
        </p:nvSpPr>
        <p:spPr>
          <a:xfrm>
            <a:off x="241935" y="914400"/>
            <a:ext cx="11708130" cy="5822812"/>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400" b="1" dirty="0"/>
              <a:t>Research and Analysis </a:t>
            </a:r>
            <a:r>
              <a:rPr lang="en-US" sz="2400" dirty="0"/>
              <a:t>:Study speech-to-text and sign language translation techniques. Analyze Indian Sign Language (ISL) structure for accurate mapping.</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Design</a:t>
            </a:r>
            <a:r>
              <a:rPr lang="en-US" sz="2400" dirty="0"/>
              <a:t> :Develop a user-friendly GUI using </a:t>
            </a:r>
            <a:r>
              <a:rPr lang="en-US" sz="2400" dirty="0" err="1"/>
              <a:t>EasyGUI</a:t>
            </a:r>
            <a:r>
              <a:rPr lang="en-US" sz="2400" dirty="0"/>
              <a:t> for simple interaction. Focus on clear sign representation with images and GIFs.</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Development</a:t>
            </a:r>
            <a:r>
              <a:rPr lang="en-US" sz="2400" dirty="0"/>
              <a:t> :Implement Google Speech API for speech recognition. Use Python for backend and </a:t>
            </a:r>
            <a:r>
              <a:rPr lang="en-US" sz="2400" dirty="0" err="1"/>
              <a:t>EasyGUI</a:t>
            </a:r>
            <a:r>
              <a:rPr lang="en-US" sz="2400" dirty="0"/>
              <a:t> for frontend.</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Testing</a:t>
            </a:r>
            <a:r>
              <a:rPr lang="en-US" sz="2400" dirty="0"/>
              <a:t> :Conduct extensive testing for speech recognition accuracy. Ensure correct ISL sign mapping and smooth user experience.</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Deployment </a:t>
            </a:r>
            <a:r>
              <a:rPr lang="en-US" sz="2400" dirty="0"/>
              <a:t>:Package the system for desktop and mobile use. Provide guides for users to operate the application efficiently.</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Support and Improvement </a:t>
            </a:r>
            <a:r>
              <a:rPr lang="en-US" sz="2400" dirty="0"/>
              <a:t>:Gather user feedback for ISL dictionary expansion. Upgrade with 3D sign avatars and machine learning for better translations.</a:t>
            </a:r>
          </a:p>
          <a:p>
            <a:pPr marL="355600" indent="-342900">
              <a:lnSpc>
                <a:spcPts val="2870"/>
              </a:lnSpc>
              <a:spcBef>
                <a:spcPts val="105"/>
              </a:spcBef>
              <a:buFont typeface="Arial MT"/>
              <a:buChar char="•"/>
              <a:tabLst>
                <a:tab pos="355600" algn="l"/>
                <a:tab pos="3801110" algn="l"/>
                <a:tab pos="6140450" algn="l"/>
                <a:tab pos="7872095" algn="l"/>
                <a:tab pos="10293350" algn="l"/>
              </a:tabLst>
            </a:pPr>
            <a:endParaRPr sz="2400" dirty="0">
              <a:latin typeface="Cambria"/>
              <a:cs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Architecture</a:t>
            </a:r>
          </a:p>
        </p:txBody>
      </p:sp>
      <p:pic>
        <p:nvPicPr>
          <p:cNvPr id="5" name="Picture 4">
            <a:extLst>
              <a:ext uri="{FF2B5EF4-FFF2-40B4-BE49-F238E27FC236}">
                <a16:creationId xmlns:a16="http://schemas.microsoft.com/office/drawing/2014/main" id="{A499488D-9FA2-5AFD-0093-BB6EC92A62F4}"/>
              </a:ext>
            </a:extLst>
          </p:cNvPr>
          <p:cNvPicPr>
            <a:picLocks noChangeAspect="1"/>
          </p:cNvPicPr>
          <p:nvPr/>
        </p:nvPicPr>
        <p:blipFill>
          <a:blip r:embed="rId2"/>
          <a:stretch>
            <a:fillRect/>
          </a:stretch>
        </p:blipFill>
        <p:spPr>
          <a:xfrm>
            <a:off x="4038600" y="1066800"/>
            <a:ext cx="3809999" cy="5105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TotalTime>
  <Words>2457</Words>
  <Application>Microsoft Office PowerPoint</Application>
  <PresentationFormat>Widescreen</PresentationFormat>
  <Paragraphs>222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Arial MT</vt:lpstr>
      <vt:lpstr>Calibri</vt:lpstr>
      <vt:lpstr>Cambria</vt:lpstr>
      <vt:lpstr>Georgia</vt:lpstr>
      <vt:lpstr>Verdana</vt:lpstr>
      <vt:lpstr>Office Theme</vt:lpstr>
      <vt:lpstr>AI tool for Indian Sign language(ISL) generator from audio-visual content in English to ISL content and vice-versa </vt:lpstr>
      <vt:lpstr>Introduction</vt:lpstr>
      <vt:lpstr>Literature Review</vt:lpstr>
      <vt:lpstr>PowerPoint Presentation</vt:lpstr>
      <vt:lpstr>Existing method Drawback</vt:lpstr>
      <vt:lpstr>Proposed Method</vt:lpstr>
      <vt:lpstr>Features</vt:lpstr>
      <vt:lpstr>Methodology/Modules</vt:lpstr>
      <vt:lpstr>Architecture</vt:lpstr>
      <vt:lpstr>Software Components</vt:lpstr>
      <vt:lpstr>Timeline of Project</vt:lpstr>
      <vt:lpstr>Expected Outcomes</vt:lpstr>
      <vt:lpstr>Conclusion</vt:lpstr>
      <vt:lpstr>Pseudo Code</vt:lpstr>
      <vt:lpstr>Pseudo Code</vt:lpstr>
      <vt:lpstr>Algorithm </vt:lpstr>
      <vt:lpstr>Github Link</vt:lpstr>
      <vt:lpstr>References</vt:lpstr>
      <vt:lpstr>References</vt:lpstr>
      <vt:lpstr>Project work mapping with SDG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tejaswini K A</cp:lastModifiedBy>
  <cp:revision>4</cp:revision>
  <dcterms:created xsi:type="dcterms:W3CDTF">2025-02-20T13:29:16Z</dcterms:created>
  <dcterms:modified xsi:type="dcterms:W3CDTF">2025-03-18T16:25:05Z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2024-10-18T00:00:00Z</vt:filetime>
  </property>
  <property fmtid="{D5CDD505-2E9C-101B-9397-08002B2CF9AE}" pid="3" name="LastSaved">
    <vt:filetime>2025-02-20T00:00:00Z</vt:filetime>
  </property>
</Properties>
</file>