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6"/>
  </p:handoutMasterIdLst>
  <p:sldIdLst>
    <p:sldId id="257" r:id="rId2"/>
    <p:sldId id="260" r:id="rId3"/>
    <p:sldId id="261" r:id="rId4"/>
    <p:sldId id="262" r:id="rId5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C26C2AB4-2641-4C2B-930E-B597BAD1C04D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96858723-B8DF-4E1E-96CD-62DED5C84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30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B558-DE13-448B-B31C-8C5066E3D3C0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8682-64D1-4FC6-892C-8FA0F69E1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1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B558-DE13-448B-B31C-8C5066E3D3C0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8682-64D1-4FC6-892C-8FA0F69E1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2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B558-DE13-448B-B31C-8C5066E3D3C0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8682-64D1-4FC6-892C-8FA0F69E1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1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B558-DE13-448B-B31C-8C5066E3D3C0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8682-64D1-4FC6-892C-8FA0F69E1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B558-DE13-448B-B31C-8C5066E3D3C0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8682-64D1-4FC6-892C-8FA0F69E1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9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B558-DE13-448B-B31C-8C5066E3D3C0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8682-64D1-4FC6-892C-8FA0F69E1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4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B558-DE13-448B-B31C-8C5066E3D3C0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8682-64D1-4FC6-892C-8FA0F69E1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B558-DE13-448B-B31C-8C5066E3D3C0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8682-64D1-4FC6-892C-8FA0F69E1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1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B558-DE13-448B-B31C-8C5066E3D3C0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8682-64D1-4FC6-892C-8FA0F69E1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5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B558-DE13-448B-B31C-8C5066E3D3C0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8682-64D1-4FC6-892C-8FA0F69E1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9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B558-DE13-448B-B31C-8C5066E3D3C0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8682-64D1-4FC6-892C-8FA0F69E1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0B558-DE13-448B-B31C-8C5066E3D3C0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38682-64D1-4FC6-892C-8FA0F69E1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2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550" y="0"/>
            <a:ext cx="454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Big Fires and Small Mammals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04800" y="1027097"/>
            <a:ext cx="2619375" cy="16100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600075"/>
            <a:ext cx="8567738" cy="56864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81588" y="600075"/>
            <a:ext cx="1895475" cy="2762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77063" y="600074"/>
            <a:ext cx="1895475" cy="2762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81587" y="584105"/>
            <a:ext cx="2205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Tab 1: Meet the mammals!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977063" y="576314"/>
            <a:ext cx="2052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Tab 1: Measuring diversity</a:t>
            </a:r>
            <a:endParaRPr lang="en-US" sz="1100" dirty="0"/>
          </a:p>
        </p:txBody>
      </p:sp>
      <p:pic>
        <p:nvPicPr>
          <p:cNvPr id="15" name="Picture 14" descr="C:\Users\Kat\Downloads\bitmap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9" b="37862"/>
          <a:stretch/>
        </p:blipFill>
        <p:spPr bwMode="auto">
          <a:xfrm>
            <a:off x="323850" y="2973386"/>
            <a:ext cx="3276599" cy="299878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588168" y="1397469"/>
            <a:ext cx="20526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RADIO BUTTONS: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Unburned (outside the fire boundary)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Low-moderate severity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High severity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935830" y="2973386"/>
            <a:ext cx="20526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This map highlights the appropriate sites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3417092" y="1085531"/>
            <a:ext cx="4810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Here is a description of the King Fire!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General summary of the fire (where, what, how)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Why this project used the King Fire as a study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Why fires are important to study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86113" y="600073"/>
            <a:ext cx="1895475" cy="2762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86113" y="599300"/>
            <a:ext cx="2052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Tab 1: The ‘King’  of mega-fires</a:t>
            </a:r>
            <a:endParaRPr lang="en-US" sz="11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018444"/>
              </p:ext>
            </p:extLst>
          </p:nvPr>
        </p:nvGraphicFramePr>
        <p:xfrm>
          <a:off x="3952877" y="3483182"/>
          <a:ext cx="2076448" cy="2493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498"/>
                <a:gridCol w="1123950"/>
              </a:tblGrid>
              <a:tr h="30323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Metric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Value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323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Vegetation cover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38%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23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Tree </a:t>
                      </a:r>
                      <a:r>
                        <a:rPr lang="en-US" sz="1100" dirty="0" smtClean="0"/>
                        <a:t>mortality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84%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23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Tree diversity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Shannon index = 0.345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23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Tree biomass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3.45</a:t>
                      </a:r>
                      <a:r>
                        <a:rPr lang="en-US" sz="1100" baseline="0" dirty="0" smtClean="0"/>
                        <a:t> kg/m</a:t>
                      </a:r>
                      <a:r>
                        <a:rPr lang="en-US" sz="1100" baseline="30000" dirty="0" smtClean="0"/>
                        <a:t>2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232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etc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etc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232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etc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etc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939092" y="3008422"/>
            <a:ext cx="20526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This table displays summaries of the habitat characteristics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588168" y="1058915"/>
            <a:ext cx="18021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Sidebar with a widget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00812" y="3257784"/>
            <a:ext cx="2088356" cy="25740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724462" y="3931791"/>
            <a:ext cx="1678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photo from one of the sites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04800" y="2635558"/>
            <a:ext cx="8567738" cy="36478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314100" y="2699693"/>
            <a:ext cx="1140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Output: map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285879" y="2723557"/>
            <a:ext cx="1189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Output: table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950178" y="2757893"/>
            <a:ext cx="12553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Output: photo</a:t>
            </a:r>
          </a:p>
        </p:txBody>
      </p:sp>
    </p:spTree>
    <p:extLst>
      <p:ext uri="{BB962C8B-B14F-4D97-AF65-F5344CB8AC3E}">
        <p14:creationId xmlns:p14="http://schemas.microsoft.com/office/powerpoint/2010/main" val="313860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5081588" y="600075"/>
            <a:ext cx="1895475" cy="2762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186113" y="600073"/>
            <a:ext cx="1895475" cy="2762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09550" y="0"/>
            <a:ext cx="454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Big Fires and Small Mammals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04800" y="1027097"/>
            <a:ext cx="2619375" cy="16100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600075"/>
            <a:ext cx="8567738" cy="56864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77063" y="600074"/>
            <a:ext cx="1895475" cy="2762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81587" y="584105"/>
            <a:ext cx="2205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Tab 1: Meet the mammals!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977063" y="576314"/>
            <a:ext cx="2052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Tab 1: Measuring diversity</a:t>
            </a:r>
            <a:endParaRPr lang="en-US" sz="1100" dirty="0"/>
          </a:p>
        </p:txBody>
      </p:sp>
      <p:pic>
        <p:nvPicPr>
          <p:cNvPr id="15" name="Picture 14" descr="C:\Users\Kat\Downloads\bitmap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9" b="37862"/>
          <a:stretch/>
        </p:blipFill>
        <p:spPr bwMode="auto">
          <a:xfrm>
            <a:off x="352425" y="2973386"/>
            <a:ext cx="3276599" cy="299878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588168" y="1397469"/>
            <a:ext cx="205263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RADIO BUTTONS: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North American deer mouse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Brush mouse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Trowbridge’s shrew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Long-eared chipmunk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Etc.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559599" y="2981081"/>
            <a:ext cx="20526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This map highlights where the species was captured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3186113" y="599300"/>
            <a:ext cx="2052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Tab 1: The ‘King’  of mega-fires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3785247" y="1336527"/>
            <a:ext cx="16068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This table displays a species description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588168" y="1058915"/>
            <a:ext cx="18021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Sidebar with a widget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73711" y="3994793"/>
            <a:ext cx="2088356" cy="2160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646606" y="3979404"/>
            <a:ext cx="2094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cute photo of a smamm!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14100" y="2699693"/>
            <a:ext cx="1140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Output: map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813760" y="1095850"/>
            <a:ext cx="1467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Output: pie chart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953242" y="3687016"/>
            <a:ext cx="12553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Output: photo</a:t>
            </a:r>
          </a:p>
        </p:txBody>
      </p:sp>
      <p:sp>
        <p:nvSpPr>
          <p:cNvPr id="30" name="Oval 29"/>
          <p:cNvSpPr/>
          <p:nvPr/>
        </p:nvSpPr>
        <p:spPr>
          <a:xfrm>
            <a:off x="6573711" y="1511931"/>
            <a:ext cx="1895474" cy="18954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916570" y="1828306"/>
            <a:ext cx="12920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This pie chart displays the food preferences out of 6 categories for the selected species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34" name="Rectangle 33"/>
          <p:cNvSpPr/>
          <p:nvPr/>
        </p:nvSpPr>
        <p:spPr>
          <a:xfrm>
            <a:off x="3891966" y="1113434"/>
            <a:ext cx="1189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Output: table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399166"/>
              </p:ext>
            </p:extLst>
          </p:nvPr>
        </p:nvGraphicFramePr>
        <p:xfrm>
          <a:off x="3449260" y="1854759"/>
          <a:ext cx="2675566" cy="10363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46565"/>
                <a:gridCol w="14290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Species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P. maniculatus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7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Activity time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nocturnal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Family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Cricetidae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Other information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Groovy facts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4126211" y="3868745"/>
            <a:ext cx="2044147" cy="22406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325076" y="3560968"/>
            <a:ext cx="15240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Output: bar graph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979" y="4578110"/>
            <a:ext cx="1125353" cy="150236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217802" y="4391812"/>
            <a:ext cx="186096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This graph displays the habitat preference for the selected species (how many individuals were found at sites across the fire severity gradient)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4121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5089230" y="599880"/>
            <a:ext cx="1895475" cy="2762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977063" y="600447"/>
            <a:ext cx="1895475" cy="2762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186113" y="600073"/>
            <a:ext cx="1895475" cy="2762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09550" y="0"/>
            <a:ext cx="454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Big Fires and Small Mammals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04800" y="1027097"/>
            <a:ext cx="2619375" cy="52594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600075"/>
            <a:ext cx="8567738" cy="56864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81587" y="584105"/>
            <a:ext cx="2205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Tab 1: Meet the mammals!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977063" y="576314"/>
            <a:ext cx="2052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Tab 1: Measuring diversity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588168" y="1397469"/>
            <a:ext cx="205263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SLIDER BARS</a:t>
            </a:r>
          </a:p>
          <a:p>
            <a:endParaRPr lang="en-US" sz="1100" dirty="0" smtClean="0"/>
          </a:p>
          <a:p>
            <a:r>
              <a:rPr lang="en-US" sz="1100" dirty="0" smtClean="0"/>
              <a:t>North American deer mouse</a:t>
            </a:r>
          </a:p>
          <a:p>
            <a:endParaRPr lang="en-US" sz="1100" dirty="0" smtClean="0"/>
          </a:p>
          <a:p>
            <a:r>
              <a:rPr lang="en-US" sz="1100" dirty="0" smtClean="0"/>
              <a:t>Brush mouse</a:t>
            </a:r>
          </a:p>
          <a:p>
            <a:endParaRPr lang="en-US" sz="1100" dirty="0" smtClean="0"/>
          </a:p>
          <a:p>
            <a:r>
              <a:rPr lang="en-US" sz="1100" dirty="0" smtClean="0"/>
              <a:t>Trowbridge’s shrew</a:t>
            </a:r>
          </a:p>
          <a:p>
            <a:endParaRPr lang="en-US" sz="1100" dirty="0" smtClean="0"/>
          </a:p>
          <a:p>
            <a:r>
              <a:rPr lang="en-US" sz="1100" dirty="0" smtClean="0"/>
              <a:t>Long-eared chipmunk</a:t>
            </a:r>
          </a:p>
          <a:p>
            <a:endParaRPr lang="en-US" sz="1100" dirty="0" smtClean="0"/>
          </a:p>
          <a:p>
            <a:r>
              <a:rPr lang="en-US" sz="1100" dirty="0" smtClean="0"/>
              <a:t>Etc. etc.</a:t>
            </a:r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r>
              <a:rPr lang="en-US" sz="1100" dirty="0" smtClean="0"/>
              <a:t>ACTION BUTTONS</a:t>
            </a:r>
          </a:p>
          <a:p>
            <a:endParaRPr lang="en-US" sz="1100" dirty="0"/>
          </a:p>
          <a:p>
            <a:r>
              <a:rPr lang="en-US" sz="1100" dirty="0" smtClean="0"/>
              <a:t>Unburned</a:t>
            </a:r>
          </a:p>
          <a:p>
            <a:endParaRPr lang="en-US" sz="1100" dirty="0"/>
          </a:p>
          <a:p>
            <a:r>
              <a:rPr lang="en-US" sz="1100" dirty="0" smtClean="0"/>
              <a:t>Low-Moderate Severity</a:t>
            </a:r>
          </a:p>
          <a:p>
            <a:endParaRPr lang="en-US" sz="1100" dirty="0"/>
          </a:p>
          <a:p>
            <a:r>
              <a:rPr lang="en-US" sz="1100" dirty="0" smtClean="0"/>
              <a:t>High Severity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3186113" y="599300"/>
            <a:ext cx="2052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Tab 1: The ‘King’  of mega-fires</a:t>
            </a: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588168" y="1058915"/>
            <a:ext cx="17460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Sidebar with widgets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10198" y="2047875"/>
            <a:ext cx="17240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866900" y="1962150"/>
            <a:ext cx="171450" cy="1714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10198" y="2367260"/>
            <a:ext cx="17240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270695" y="2281535"/>
            <a:ext cx="171450" cy="1714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610198" y="2709154"/>
            <a:ext cx="17240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270695" y="2623429"/>
            <a:ext cx="171450" cy="1714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610198" y="3051102"/>
            <a:ext cx="17240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908745" y="2968372"/>
            <a:ext cx="171450" cy="1714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10198" y="3380956"/>
            <a:ext cx="17240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614486" y="3295231"/>
            <a:ext cx="171450" cy="1714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10197" y="4428064"/>
            <a:ext cx="1494827" cy="2646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10198" y="4769958"/>
            <a:ext cx="923328" cy="2646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610198" y="4086170"/>
            <a:ext cx="751878" cy="2646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317082" y="2276612"/>
            <a:ext cx="2044147" cy="22406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515947" y="1968835"/>
            <a:ext cx="15240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Output: bar graph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08673" y="2623365"/>
            <a:ext cx="18609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This graph displays three metrics of diversity depending on the abundances of the species: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Species diversity (Shannon index)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Functional diversity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Phylogenetic diversity</a:t>
            </a:r>
            <a:endParaRPr lang="en-US" sz="1100" dirty="0"/>
          </a:p>
        </p:txBody>
      </p:sp>
      <p:sp>
        <p:nvSpPr>
          <p:cNvPr id="55" name="Rectangle 54"/>
          <p:cNvSpPr/>
          <p:nvPr/>
        </p:nvSpPr>
        <p:spPr>
          <a:xfrm>
            <a:off x="5560094" y="2268634"/>
            <a:ext cx="3202906" cy="22406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222701" y="1929900"/>
            <a:ext cx="1403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Static bar graph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651685" y="2791701"/>
            <a:ext cx="30255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This graph displays the average diversity metrics for the three fire severities, for comparison.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4542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5089230" y="599880"/>
            <a:ext cx="1895475" cy="2762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977063" y="600447"/>
            <a:ext cx="1895475" cy="2762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186113" y="600073"/>
            <a:ext cx="1895475" cy="2762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09550" y="0"/>
            <a:ext cx="454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Big Fires and Small Mammals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04800" y="600075"/>
            <a:ext cx="8567738" cy="56864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81587" y="584105"/>
            <a:ext cx="2205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Tab 1: Meet the mammals!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977063" y="576314"/>
            <a:ext cx="2052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Tab 1: Measuring diversity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3186113" y="599300"/>
            <a:ext cx="2052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Tab 1: The ‘King’  of mega-fires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4588669" y="891880"/>
            <a:ext cx="304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BONUS TAB*** Visualizing community composition</a:t>
            </a:r>
            <a:endParaRPr lang="en-US" sz="1100" dirty="0"/>
          </a:p>
        </p:txBody>
      </p:sp>
      <p:pic>
        <p:nvPicPr>
          <p:cNvPr id="28" name="Picture 27"/>
          <p:cNvPicPr/>
          <p:nvPr/>
        </p:nvPicPr>
        <p:blipFill>
          <a:blip r:embed="rId2"/>
          <a:stretch>
            <a:fillRect/>
          </a:stretch>
        </p:blipFill>
        <p:spPr>
          <a:xfrm>
            <a:off x="1826418" y="1857374"/>
            <a:ext cx="5019675" cy="359092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011377" y="1503520"/>
            <a:ext cx="30255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If you mouse over the points, they’ll tell you information about that site.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5464268" y="5586709"/>
            <a:ext cx="30255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***can’t decide the best way to go about this and so leaving it undeveloped for now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402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2688</TotalTime>
  <Words>441</Words>
  <Application>Microsoft Office PowerPoint</Application>
  <PresentationFormat>On-screen Show (4:3)</PresentationFormat>
  <Paragraphs>102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Culhane</dc:creator>
  <cp:lastModifiedBy>Kate Culhane</cp:lastModifiedBy>
  <cp:revision>10</cp:revision>
  <cp:lastPrinted>2019-01-29T11:42:52Z</cp:lastPrinted>
  <dcterms:created xsi:type="dcterms:W3CDTF">2019-01-29T09:12:41Z</dcterms:created>
  <dcterms:modified xsi:type="dcterms:W3CDTF">2019-02-07T15:57:45Z</dcterms:modified>
</cp:coreProperties>
</file>