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Playfair Displ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layfairDisplay-italic.fntdata"/><Relationship Id="rId10" Type="http://schemas.openxmlformats.org/officeDocument/2006/relationships/font" Target="fonts/PlayfairDisplay-bold.fntdata"/><Relationship Id="rId13" Type="http://schemas.openxmlformats.org/officeDocument/2006/relationships/font" Target="fonts/Lato-regular.fntdata"/><Relationship Id="rId12"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nvSpPr>
        <p:spPr>
          <a:xfrm>
            <a:off x="45625" y="878175"/>
            <a:ext cx="9144000" cy="3720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Times New Roman"/>
                <a:ea typeface="Times New Roman"/>
                <a:cs typeface="Times New Roman"/>
                <a:sym typeface="Times New Roman"/>
              </a:rPr>
              <a:t>Susy seems to have a firm grasp of the concepts we have studied in statistics so far. Susy's overall assessment grade for the semester is a 94. One of these assessments was the challenging midterm exam which serves as a mock AP. Susy scored a 96 on the midterm. Overall, Susy is doing very well in AP Stats with a 91 overall in the class. I look forward to her continued success next semester! Susy is one of my best students. Susy puts considerable and commendable effort into her classwork and homework. Susy scored a 91 on the last unit exam. This was a solid performance for Susy and I have no doubt that she will learn from her mistakes to improve on the next exam. Susy is a great collaborator, and shows skill in working with classmates. She got off to a shaky start, but has managed to become an excellent student––one of the most improved in the entire class. She is also one of the most diligent students that I've worked with. She had the most trouble with our unit 3, random variables and binomial model. She particularly struggled with remembering formulas, and should remember to review that before the AP test. Susy would benefit greatly from finding time to meet with me outside of class. I also strongly urge Susy to spend more time studying on her own time so that she is better prepared for exams. I look forward to a great next semester with your child.</a:t>
            </a:r>
            <a:endParaRPr sz="1800">
              <a:latin typeface="Times New Roman"/>
              <a:ea typeface="Times New Roman"/>
              <a:cs typeface="Times New Roman"/>
              <a:sym typeface="Times New Roman"/>
            </a:endParaRPr>
          </a:p>
        </p:txBody>
      </p:sp>
      <p:sp>
        <p:nvSpPr>
          <p:cNvPr id="60" name="Shape 60"/>
          <p:cNvSpPr txBox="1"/>
          <p:nvPr/>
        </p:nvSpPr>
        <p:spPr>
          <a:xfrm>
            <a:off x="45625" y="75025"/>
            <a:ext cx="4470600" cy="6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latin typeface="Times New Roman"/>
                <a:ea typeface="Times New Roman"/>
                <a:cs typeface="Times New Roman"/>
                <a:sym typeface="Times New Roman"/>
              </a:rPr>
              <a:t>Good Student Comment</a:t>
            </a:r>
            <a:endParaRPr b="1"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0" y="1071750"/>
            <a:ext cx="9144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Times New Roman"/>
                <a:ea typeface="Times New Roman"/>
                <a:cs typeface="Times New Roman"/>
                <a:sym typeface="Times New Roman"/>
              </a:rPr>
              <a:t>Freddy has done a satisfactory job so far in statistics. Freddy's overall assessment grade for the semester is a 62. One of these assessments was the challenging midterm exam which serves as a mock AP. Freddy scored a 64 on the midterm. Overall, Freddy is doing well in AP Stats with a 80 overall in the class. With a bit more focus, I think he will be even more successful next semester! I would recommend that Freddy consider switching to a more suitable level of math class.Freddy sometimes completes his homework and classwork thoroughly, but I would like some more consistency in his effort. Freddy scored a 71 on the last unit exam. This was not Freddy's best performance. I recommend he come meet with me to solidify his understanding of this unit. Freddy is a great collaborator, and shows skill in working with classmates. He is also one of the most funny students that I've worked with. He had the most trouble with our unit 1, design of a study. He particularly struggled with everything, and should remember to review that before the AP test. Freddy would benefit greatly from finding time to meet with me outside of class. I also strongly urge Freddy to spend more time studying on his own time so that he is better prepared for exams. I look forward to a great next semester with your child.</a:t>
            </a:r>
            <a:endParaRPr sz="1800">
              <a:latin typeface="Times New Roman"/>
              <a:ea typeface="Times New Roman"/>
              <a:cs typeface="Times New Roman"/>
              <a:sym typeface="Times New Roman"/>
            </a:endParaRPr>
          </a:p>
        </p:txBody>
      </p:sp>
      <p:sp>
        <p:nvSpPr>
          <p:cNvPr id="66" name="Shape 66"/>
          <p:cNvSpPr txBox="1"/>
          <p:nvPr/>
        </p:nvSpPr>
        <p:spPr>
          <a:xfrm>
            <a:off x="45625" y="75025"/>
            <a:ext cx="4470600" cy="66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latin typeface="Times New Roman"/>
                <a:ea typeface="Times New Roman"/>
                <a:cs typeface="Times New Roman"/>
                <a:sym typeface="Times New Roman"/>
              </a:rPr>
              <a:t>Bad</a:t>
            </a:r>
            <a:r>
              <a:rPr b="1" lang="en" sz="1800">
                <a:latin typeface="Times New Roman"/>
                <a:ea typeface="Times New Roman"/>
                <a:cs typeface="Times New Roman"/>
                <a:sym typeface="Times New Roman"/>
              </a:rPr>
              <a:t> Student Comment</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Excel Headers</a:t>
            </a:r>
            <a:endParaRPr/>
          </a:p>
        </p:txBody>
      </p:sp>
      <p:pic>
        <p:nvPicPr>
          <p:cNvPr id="72" name="Shape 72"/>
          <p:cNvPicPr preferRelativeResize="0"/>
          <p:nvPr/>
        </p:nvPicPr>
        <p:blipFill>
          <a:blip r:embed="rId3">
            <a:alphaModFix/>
          </a:blip>
          <a:stretch>
            <a:fillRect/>
          </a:stretch>
        </p:blipFill>
        <p:spPr>
          <a:xfrm>
            <a:off x="0" y="2209966"/>
            <a:ext cx="9144001" cy="7235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we encountered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Small errors such as:</a:t>
            </a:r>
            <a:endParaRPr sz="2400"/>
          </a:p>
          <a:p>
            <a:pPr indent="-342900" lvl="1" marL="914400" rtl="0">
              <a:spcBef>
                <a:spcPts val="0"/>
              </a:spcBef>
              <a:spcAft>
                <a:spcPts val="0"/>
              </a:spcAft>
              <a:buSzPts val="1800"/>
              <a:buChar char="-"/>
            </a:pPr>
            <a:r>
              <a:rPr lang="en" sz="1800"/>
              <a:t>Referencing the wrong gender pronoun in a pronoun list </a:t>
            </a:r>
            <a:endParaRPr sz="1800"/>
          </a:p>
          <a:p>
            <a:pPr indent="-342900" lvl="1" marL="914400" rtl="0">
              <a:spcBef>
                <a:spcPts val="0"/>
              </a:spcBef>
              <a:spcAft>
                <a:spcPts val="0"/>
              </a:spcAft>
              <a:buSzPts val="1800"/>
              <a:buChar char="-"/>
            </a:pPr>
            <a:r>
              <a:rPr lang="en" sz="1800"/>
              <a:t>Not having spaces or capital letters in the right places </a:t>
            </a:r>
            <a:endParaRPr sz="1800"/>
          </a:p>
          <a:p>
            <a:pPr indent="-342900" lvl="1" marL="914400" rtl="0">
              <a:spcBef>
                <a:spcPts val="0"/>
              </a:spcBef>
              <a:spcAft>
                <a:spcPts val="0"/>
              </a:spcAft>
              <a:buSzPts val="1800"/>
              <a:buChar char="-"/>
            </a:pPr>
            <a:r>
              <a:rPr lang="en" sz="1800"/>
              <a:t>Incorporating multiple variables into one function</a:t>
            </a:r>
            <a:endParaRPr sz="1800"/>
          </a:p>
          <a:p>
            <a:pPr indent="-381000" lvl="0" marL="457200" rtl="0">
              <a:spcBef>
                <a:spcPts val="0"/>
              </a:spcBef>
              <a:spcAft>
                <a:spcPts val="0"/>
              </a:spcAft>
              <a:buSzPts val="2400"/>
              <a:buChar char="-"/>
            </a:pPr>
            <a:r>
              <a:rPr lang="en" sz="2400"/>
              <a:t>Putting all of our codes together (making sure we had the same formatting)</a:t>
            </a:r>
            <a:endParaRPr sz="2400"/>
          </a:p>
          <a:p>
            <a:pPr indent="-381000" lvl="0" marL="457200" rtl="0">
              <a:spcBef>
                <a:spcPts val="0"/>
              </a:spcBef>
              <a:spcAft>
                <a:spcPts val="0"/>
              </a:spcAft>
              <a:buSzPts val="2400"/>
              <a:buChar char="-"/>
            </a:pPr>
            <a:r>
              <a:rPr lang="en" sz="2400"/>
              <a:t>Reading in an excel file</a:t>
            </a:r>
            <a:endParaRPr sz="2400"/>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