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7" r:id="rId6"/>
    <p:sldId id="260" r:id="rId7"/>
    <p:sldId id="268" r:id="rId8"/>
    <p:sldId id="261" r:id="rId9"/>
    <p:sldId id="270" r:id="rId10"/>
    <p:sldId id="271" r:id="rId11"/>
    <p:sldId id="263" r:id="rId12"/>
    <p:sldId id="26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1A6013-E379-4205-8B52-BF7418D9B975}" type="doc">
      <dgm:prSet loTypeId="urn:microsoft.com/office/officeart/2009/3/layout/StepUpProcess" loCatId="process" qsTypeId="urn:microsoft.com/office/officeart/2005/8/quickstyle/simple5" qsCatId="simple" csTypeId="urn:microsoft.com/office/officeart/2005/8/colors/accent6_4" csCatId="accent6" phldr="1"/>
      <dgm:spPr/>
      <dgm:t>
        <a:bodyPr/>
        <a:lstStyle/>
        <a:p>
          <a:endParaRPr lang="en-ZA"/>
        </a:p>
      </dgm:t>
    </dgm:pt>
    <dgm:pt modelId="{9D762A40-40F8-4E6A-90FC-8137775E980E}">
      <dgm:prSet custT="1"/>
      <dgm:spPr/>
      <dgm:t>
        <a:bodyPr/>
        <a:lstStyle/>
        <a:p>
          <a:pPr>
            <a:buFont typeface="Arial" panose="020B0604020202020204" pitchFamily="34" charset="0"/>
            <a:buChar char="•"/>
          </a:pPr>
          <a:r>
            <a:rPr lang="en-ZA" sz="1400" b="0" i="0" dirty="0">
              <a:latin typeface="+mn-lt"/>
            </a:rPr>
            <a:t>🧮 </a:t>
          </a:r>
          <a:r>
            <a:rPr lang="en-ZA" sz="1400" b="1" i="0" dirty="0">
              <a:latin typeface="+mn-lt"/>
            </a:rPr>
            <a:t>Data Handling</a:t>
          </a:r>
          <a:endParaRPr lang="en-ZA" sz="1400" b="0" i="0" dirty="0">
            <a:latin typeface="+mn-lt"/>
          </a:endParaRPr>
        </a:p>
      </dgm:t>
    </dgm:pt>
    <dgm:pt modelId="{98ED9A43-C789-4C95-9284-E7CCA252C0AD}" type="parTrans" cxnId="{F937AF08-F73B-4001-BA6C-8366D9C94AC5}">
      <dgm:prSet/>
      <dgm:spPr/>
      <dgm:t>
        <a:bodyPr/>
        <a:lstStyle/>
        <a:p>
          <a:endParaRPr lang="en-ZA"/>
        </a:p>
      </dgm:t>
    </dgm:pt>
    <dgm:pt modelId="{1B542907-3141-4565-9BE2-D7690F9A9596}" type="sibTrans" cxnId="{F937AF08-F73B-4001-BA6C-8366D9C94AC5}">
      <dgm:prSet/>
      <dgm:spPr/>
      <dgm:t>
        <a:bodyPr/>
        <a:lstStyle/>
        <a:p>
          <a:endParaRPr lang="en-ZA"/>
        </a:p>
      </dgm:t>
    </dgm:pt>
    <dgm:pt modelId="{B2A2EEA0-15AB-4886-86DB-C6A235FA39DB}">
      <dgm:prSet custT="1"/>
      <dgm:spPr/>
      <dgm:t>
        <a:bodyPr/>
        <a:lstStyle/>
        <a:p>
          <a:pPr>
            <a:buFont typeface="Arial" panose="020B0604020202020204" pitchFamily="34" charset="0"/>
            <a:buChar char="•"/>
          </a:pPr>
          <a:r>
            <a:rPr lang="en-ZA" sz="1400" b="0" i="0" dirty="0">
              <a:latin typeface="+mn-lt"/>
            </a:rPr>
            <a:t>pandas, </a:t>
          </a:r>
          <a:r>
            <a:rPr lang="en-ZA" sz="1400" b="0" i="0" dirty="0" err="1">
              <a:latin typeface="+mn-lt"/>
            </a:rPr>
            <a:t>numpy</a:t>
          </a:r>
          <a:endParaRPr lang="en-ZA" sz="1400" b="0" i="0" dirty="0">
            <a:latin typeface="+mn-lt"/>
          </a:endParaRPr>
        </a:p>
      </dgm:t>
    </dgm:pt>
    <dgm:pt modelId="{E104CBB9-720F-43AF-8E93-3F34740E0B77}" type="parTrans" cxnId="{C88E68BF-280E-4938-ACBB-92CCB2D0541B}">
      <dgm:prSet/>
      <dgm:spPr/>
      <dgm:t>
        <a:bodyPr/>
        <a:lstStyle/>
        <a:p>
          <a:endParaRPr lang="en-ZA"/>
        </a:p>
      </dgm:t>
    </dgm:pt>
    <dgm:pt modelId="{60526657-284E-4F75-86E6-80251138715E}" type="sibTrans" cxnId="{C88E68BF-280E-4938-ACBB-92CCB2D0541B}">
      <dgm:prSet/>
      <dgm:spPr/>
      <dgm:t>
        <a:bodyPr/>
        <a:lstStyle/>
        <a:p>
          <a:endParaRPr lang="en-ZA"/>
        </a:p>
      </dgm:t>
    </dgm:pt>
    <dgm:pt modelId="{45353C7F-2766-476E-B157-B4727E02548B}">
      <dgm:prSet custT="1"/>
      <dgm:spPr/>
      <dgm:t>
        <a:bodyPr/>
        <a:lstStyle/>
        <a:p>
          <a:pPr>
            <a:buFont typeface="Arial" panose="020B0604020202020204" pitchFamily="34" charset="0"/>
            <a:buChar char="•"/>
          </a:pPr>
          <a:r>
            <a:rPr lang="en-ZA" sz="1400" b="0" i="0">
              <a:latin typeface="+mn-lt"/>
            </a:rPr>
            <a:t>📝 </a:t>
          </a:r>
          <a:r>
            <a:rPr lang="en-ZA" sz="1400" b="1" i="0">
              <a:latin typeface="+mn-lt"/>
            </a:rPr>
            <a:t>Text Processing</a:t>
          </a:r>
          <a:endParaRPr lang="en-ZA" sz="1400" b="0" i="0">
            <a:latin typeface="+mn-lt"/>
          </a:endParaRPr>
        </a:p>
      </dgm:t>
    </dgm:pt>
    <dgm:pt modelId="{C2B86D7E-7711-4F0C-A679-03ED45B5B51D}" type="parTrans" cxnId="{AC9E532C-BA90-44EC-B260-5526B6672867}">
      <dgm:prSet/>
      <dgm:spPr/>
      <dgm:t>
        <a:bodyPr/>
        <a:lstStyle/>
        <a:p>
          <a:endParaRPr lang="en-ZA"/>
        </a:p>
      </dgm:t>
    </dgm:pt>
    <dgm:pt modelId="{01FEDD61-BD2C-42B4-9525-DE6E31AD1702}" type="sibTrans" cxnId="{AC9E532C-BA90-44EC-B260-5526B6672867}">
      <dgm:prSet/>
      <dgm:spPr/>
      <dgm:t>
        <a:bodyPr/>
        <a:lstStyle/>
        <a:p>
          <a:endParaRPr lang="en-ZA"/>
        </a:p>
      </dgm:t>
    </dgm:pt>
    <dgm:pt modelId="{C80A050D-DB5C-4B44-A617-7629D7442750}">
      <dgm:prSet custT="1"/>
      <dgm:spPr/>
      <dgm:t>
        <a:bodyPr/>
        <a:lstStyle/>
        <a:p>
          <a:pPr>
            <a:buFont typeface="Arial" panose="020B0604020202020204" pitchFamily="34" charset="0"/>
            <a:buChar char="•"/>
          </a:pPr>
          <a:r>
            <a:rPr lang="en-ZA" sz="1400" b="0" i="0" dirty="0">
              <a:latin typeface="+mn-lt"/>
            </a:rPr>
            <a:t>string, </a:t>
          </a:r>
          <a:r>
            <a:rPr lang="en-ZA" sz="1400" b="0" i="0" dirty="0" err="1">
              <a:latin typeface="+mn-lt"/>
            </a:rPr>
            <a:t>nltk</a:t>
          </a:r>
          <a:r>
            <a:rPr lang="en-ZA" sz="1400" b="0" i="0" dirty="0">
              <a:latin typeface="+mn-lt"/>
            </a:rPr>
            <a:t>, </a:t>
          </a:r>
          <a:r>
            <a:rPr lang="en-ZA" sz="1400" b="0" i="0" dirty="0" err="1">
              <a:latin typeface="+mn-lt"/>
            </a:rPr>
            <a:t>stopwords</a:t>
          </a:r>
          <a:r>
            <a:rPr lang="en-ZA" sz="1400" b="0" i="0" dirty="0">
              <a:latin typeface="+mn-lt"/>
            </a:rPr>
            <a:t>, </a:t>
          </a:r>
          <a:r>
            <a:rPr lang="en-ZA" sz="1400" b="0" i="0" dirty="0" err="1">
              <a:latin typeface="+mn-lt"/>
            </a:rPr>
            <a:t>PorterStemmer</a:t>
          </a:r>
          <a:r>
            <a:rPr lang="en-ZA" sz="1400" b="0" i="0" dirty="0">
              <a:latin typeface="+mn-lt"/>
            </a:rPr>
            <a:t>, Counter</a:t>
          </a:r>
        </a:p>
      </dgm:t>
    </dgm:pt>
    <dgm:pt modelId="{A50F058F-0F3C-40C7-9B86-158449DF05CB}" type="parTrans" cxnId="{FB56259A-0D61-4B46-94A0-26092FCE0A7E}">
      <dgm:prSet/>
      <dgm:spPr/>
      <dgm:t>
        <a:bodyPr/>
        <a:lstStyle/>
        <a:p>
          <a:endParaRPr lang="en-ZA"/>
        </a:p>
      </dgm:t>
    </dgm:pt>
    <dgm:pt modelId="{9CAD0CF0-359F-4EB7-B6C9-F249AA919872}" type="sibTrans" cxnId="{FB56259A-0D61-4B46-94A0-26092FCE0A7E}">
      <dgm:prSet/>
      <dgm:spPr/>
      <dgm:t>
        <a:bodyPr/>
        <a:lstStyle/>
        <a:p>
          <a:endParaRPr lang="en-ZA"/>
        </a:p>
      </dgm:t>
    </dgm:pt>
    <dgm:pt modelId="{47D7E188-B839-46E7-9C1F-0929408BA4B6}">
      <dgm:prSet custT="1"/>
      <dgm:spPr/>
      <dgm:t>
        <a:bodyPr/>
        <a:lstStyle/>
        <a:p>
          <a:pPr>
            <a:buFont typeface="Arial" panose="020B0604020202020204" pitchFamily="34" charset="0"/>
            <a:buChar char="•"/>
          </a:pPr>
          <a:r>
            <a:rPr lang="en-ZA" sz="1400" b="0" i="0">
              <a:latin typeface="+mn-lt"/>
            </a:rPr>
            <a:t>🤖 </a:t>
          </a:r>
          <a:r>
            <a:rPr lang="en-ZA" sz="1400" b="1" i="0">
              <a:latin typeface="+mn-lt"/>
            </a:rPr>
            <a:t>Machine Learning &amp; Feature Extraction</a:t>
          </a:r>
          <a:endParaRPr lang="en-ZA" sz="1400" b="0" i="0">
            <a:latin typeface="+mn-lt"/>
          </a:endParaRPr>
        </a:p>
      </dgm:t>
    </dgm:pt>
    <dgm:pt modelId="{29AF0490-B2C7-4185-B881-3610A51FF7DB}" type="parTrans" cxnId="{EFCF3C94-E927-426B-A3D4-4B1AFAF13FCD}">
      <dgm:prSet/>
      <dgm:spPr/>
      <dgm:t>
        <a:bodyPr/>
        <a:lstStyle/>
        <a:p>
          <a:endParaRPr lang="en-ZA"/>
        </a:p>
      </dgm:t>
    </dgm:pt>
    <dgm:pt modelId="{971B158E-F5BD-4345-AE55-785E061A5FF1}" type="sibTrans" cxnId="{EFCF3C94-E927-426B-A3D4-4B1AFAF13FCD}">
      <dgm:prSet/>
      <dgm:spPr/>
      <dgm:t>
        <a:bodyPr/>
        <a:lstStyle/>
        <a:p>
          <a:endParaRPr lang="en-ZA"/>
        </a:p>
      </dgm:t>
    </dgm:pt>
    <dgm:pt modelId="{7C0B64C8-E874-4592-95EC-6C4F31E31446}">
      <dgm:prSet custT="1"/>
      <dgm:spPr/>
      <dgm:t>
        <a:bodyPr/>
        <a:lstStyle/>
        <a:p>
          <a:pPr>
            <a:buFont typeface="Arial" panose="020B0604020202020204" pitchFamily="34" charset="0"/>
            <a:buChar char="•"/>
          </a:pPr>
          <a:r>
            <a:rPr lang="en-ZA" sz="1400" b="0" i="0">
              <a:latin typeface="+mn-lt"/>
            </a:rPr>
            <a:t>TfidfVectorizer, LogisticRegression, SVC, MultinomialNB, NMF, StandardScaler</a:t>
          </a:r>
        </a:p>
      </dgm:t>
    </dgm:pt>
    <dgm:pt modelId="{8036A531-112F-4922-BBFB-E075370FB732}" type="parTrans" cxnId="{B590B2E7-72CF-4530-986B-9409FD82C4E2}">
      <dgm:prSet/>
      <dgm:spPr/>
      <dgm:t>
        <a:bodyPr/>
        <a:lstStyle/>
        <a:p>
          <a:endParaRPr lang="en-ZA"/>
        </a:p>
      </dgm:t>
    </dgm:pt>
    <dgm:pt modelId="{9CD72F37-38E7-4226-900C-0988E88C49DF}" type="sibTrans" cxnId="{B590B2E7-72CF-4530-986B-9409FD82C4E2}">
      <dgm:prSet/>
      <dgm:spPr/>
      <dgm:t>
        <a:bodyPr/>
        <a:lstStyle/>
        <a:p>
          <a:endParaRPr lang="en-ZA"/>
        </a:p>
      </dgm:t>
    </dgm:pt>
    <dgm:pt modelId="{B9105F78-2A6A-4B5F-A311-847F21A51F8B}">
      <dgm:prSet custT="1"/>
      <dgm:spPr/>
      <dgm:t>
        <a:bodyPr/>
        <a:lstStyle/>
        <a:p>
          <a:pPr>
            <a:buFont typeface="Arial" panose="020B0604020202020204" pitchFamily="34" charset="0"/>
            <a:buChar char="•"/>
          </a:pPr>
          <a:r>
            <a:rPr lang="en-ZA" sz="1400" b="0" i="0">
              <a:latin typeface="+mn-lt"/>
            </a:rPr>
            <a:t>📊 </a:t>
          </a:r>
          <a:r>
            <a:rPr lang="en-ZA" sz="1400" b="1" i="0">
              <a:latin typeface="+mn-lt"/>
            </a:rPr>
            <a:t>Evaluation</a:t>
          </a:r>
          <a:endParaRPr lang="en-ZA" sz="1400" b="0" i="0">
            <a:latin typeface="+mn-lt"/>
          </a:endParaRPr>
        </a:p>
      </dgm:t>
    </dgm:pt>
    <dgm:pt modelId="{053A2D1B-5A86-4E4A-B77C-FE11591A3CDB}" type="parTrans" cxnId="{822F87EF-69C6-4F83-BB61-4EB719DDC37D}">
      <dgm:prSet/>
      <dgm:spPr/>
      <dgm:t>
        <a:bodyPr/>
        <a:lstStyle/>
        <a:p>
          <a:endParaRPr lang="en-ZA"/>
        </a:p>
      </dgm:t>
    </dgm:pt>
    <dgm:pt modelId="{82875808-88AC-44AF-92A0-88DEBE0A6414}" type="sibTrans" cxnId="{822F87EF-69C6-4F83-BB61-4EB719DDC37D}">
      <dgm:prSet/>
      <dgm:spPr/>
      <dgm:t>
        <a:bodyPr/>
        <a:lstStyle/>
        <a:p>
          <a:endParaRPr lang="en-ZA"/>
        </a:p>
      </dgm:t>
    </dgm:pt>
    <dgm:pt modelId="{4ADC092A-F1D3-4A0E-B30D-0A0DC6BADF8B}">
      <dgm:prSet custT="1"/>
      <dgm:spPr/>
      <dgm:t>
        <a:bodyPr/>
        <a:lstStyle/>
        <a:p>
          <a:pPr>
            <a:buFont typeface="Arial" panose="020B0604020202020204" pitchFamily="34" charset="0"/>
            <a:buChar char="•"/>
          </a:pPr>
          <a:r>
            <a:rPr lang="fr-FR" sz="1400" b="0" i="0" dirty="0" err="1">
              <a:latin typeface="+mn-lt"/>
            </a:rPr>
            <a:t>accuracy_score</a:t>
          </a:r>
          <a:r>
            <a:rPr lang="fr-FR" sz="1400" b="0" i="0" dirty="0">
              <a:latin typeface="+mn-lt"/>
            </a:rPr>
            <a:t>, </a:t>
          </a:r>
          <a:r>
            <a:rPr lang="fr-FR" sz="1400" b="0" i="0" dirty="0" err="1">
              <a:latin typeface="+mn-lt"/>
            </a:rPr>
            <a:t>confusion_matrix</a:t>
          </a:r>
          <a:r>
            <a:rPr lang="fr-FR" sz="1400" b="0" i="0" dirty="0">
              <a:latin typeface="+mn-lt"/>
            </a:rPr>
            <a:t>, </a:t>
          </a:r>
          <a:r>
            <a:rPr lang="fr-FR" sz="1400" b="0" i="0" dirty="0" err="1">
              <a:latin typeface="+mn-lt"/>
            </a:rPr>
            <a:t>classification_report</a:t>
          </a:r>
          <a:r>
            <a:rPr lang="fr-FR" sz="1400" b="0" i="0" dirty="0">
              <a:latin typeface="+mn-lt"/>
            </a:rPr>
            <a:t>, </a:t>
          </a:r>
          <a:r>
            <a:rPr lang="fr-FR" sz="1400" b="0" i="0" dirty="0" err="1">
              <a:latin typeface="+mn-lt"/>
            </a:rPr>
            <a:t>cross_val_score</a:t>
          </a:r>
          <a:endParaRPr lang="fr-FR" sz="1400" b="0" i="0" dirty="0">
            <a:latin typeface="+mn-lt"/>
          </a:endParaRPr>
        </a:p>
      </dgm:t>
    </dgm:pt>
    <dgm:pt modelId="{AC112CE0-03FD-4563-9908-AEE7C3EBF4F3}" type="parTrans" cxnId="{60FAD3AB-AC32-41DF-A66B-122F97A4A7D4}">
      <dgm:prSet/>
      <dgm:spPr/>
      <dgm:t>
        <a:bodyPr/>
        <a:lstStyle/>
        <a:p>
          <a:endParaRPr lang="en-ZA"/>
        </a:p>
      </dgm:t>
    </dgm:pt>
    <dgm:pt modelId="{5457BC03-3E28-497D-A2D5-8AA210E8D1D2}" type="sibTrans" cxnId="{60FAD3AB-AC32-41DF-A66B-122F97A4A7D4}">
      <dgm:prSet/>
      <dgm:spPr/>
      <dgm:t>
        <a:bodyPr/>
        <a:lstStyle/>
        <a:p>
          <a:endParaRPr lang="en-ZA"/>
        </a:p>
      </dgm:t>
    </dgm:pt>
    <dgm:pt modelId="{A2747A33-486E-468C-B85B-2B372C27051B}">
      <dgm:prSet custT="1"/>
      <dgm:spPr/>
      <dgm:t>
        <a:bodyPr/>
        <a:lstStyle/>
        <a:p>
          <a:pPr>
            <a:buFont typeface="Arial" panose="020B0604020202020204" pitchFamily="34" charset="0"/>
            <a:buChar char="•"/>
          </a:pPr>
          <a:r>
            <a:rPr lang="en-ZA" sz="1400" b="0" i="0">
              <a:latin typeface="+mn-lt"/>
            </a:rPr>
            <a:t>📈 </a:t>
          </a:r>
          <a:r>
            <a:rPr lang="en-ZA" sz="1400" b="1" i="0">
              <a:latin typeface="+mn-lt"/>
            </a:rPr>
            <a:t>Visualization</a:t>
          </a:r>
          <a:endParaRPr lang="en-ZA" sz="1400" b="0" i="0">
            <a:latin typeface="+mn-lt"/>
          </a:endParaRPr>
        </a:p>
      </dgm:t>
    </dgm:pt>
    <dgm:pt modelId="{74F25104-C2F8-479F-B577-54E5BA368B6F}" type="parTrans" cxnId="{4ABADBC7-445D-4B66-BB3B-459275337FA6}">
      <dgm:prSet/>
      <dgm:spPr/>
      <dgm:t>
        <a:bodyPr/>
        <a:lstStyle/>
        <a:p>
          <a:endParaRPr lang="en-ZA"/>
        </a:p>
      </dgm:t>
    </dgm:pt>
    <dgm:pt modelId="{A7F9C5E9-6A81-44B7-B045-5CCE1C493EBB}" type="sibTrans" cxnId="{4ABADBC7-445D-4B66-BB3B-459275337FA6}">
      <dgm:prSet/>
      <dgm:spPr/>
      <dgm:t>
        <a:bodyPr/>
        <a:lstStyle/>
        <a:p>
          <a:endParaRPr lang="en-ZA"/>
        </a:p>
      </dgm:t>
    </dgm:pt>
    <dgm:pt modelId="{62CCDB40-8498-4F7E-9173-79D09214D5E4}">
      <dgm:prSet custT="1"/>
      <dgm:spPr/>
      <dgm:t>
        <a:bodyPr/>
        <a:lstStyle/>
        <a:p>
          <a:pPr>
            <a:buFont typeface="Arial" panose="020B0604020202020204" pitchFamily="34" charset="0"/>
            <a:buChar char="•"/>
          </a:pPr>
          <a:r>
            <a:rPr lang="en-ZA" sz="1400" b="0" i="0" dirty="0">
              <a:latin typeface="+mn-lt"/>
            </a:rPr>
            <a:t>%matplotlib inline, matplotlib, seaborn</a:t>
          </a:r>
        </a:p>
      </dgm:t>
    </dgm:pt>
    <dgm:pt modelId="{60848413-F28B-4650-8312-0091022E5E64}" type="parTrans" cxnId="{002C1F8B-B9E1-4666-89C1-06FB181FFCB4}">
      <dgm:prSet/>
      <dgm:spPr/>
      <dgm:t>
        <a:bodyPr/>
        <a:lstStyle/>
        <a:p>
          <a:endParaRPr lang="en-ZA"/>
        </a:p>
      </dgm:t>
    </dgm:pt>
    <dgm:pt modelId="{7FFC12DE-EF03-4128-89A7-106C8FA06FC7}" type="sibTrans" cxnId="{002C1F8B-B9E1-4666-89C1-06FB181FFCB4}">
      <dgm:prSet/>
      <dgm:spPr/>
      <dgm:t>
        <a:bodyPr/>
        <a:lstStyle/>
        <a:p>
          <a:endParaRPr lang="en-ZA"/>
        </a:p>
      </dgm:t>
    </dgm:pt>
    <dgm:pt modelId="{434E3B3F-82A6-4A69-811F-B8091F1567CB}">
      <dgm:prSet custT="1"/>
      <dgm:spPr/>
      <dgm:t>
        <a:bodyPr/>
        <a:lstStyle/>
        <a:p>
          <a:pPr>
            <a:buFont typeface="Arial" panose="020B0604020202020204" pitchFamily="34" charset="0"/>
            <a:buChar char="•"/>
          </a:pPr>
          <a:r>
            <a:rPr lang="en-ZA" sz="1400" b="0" i="0">
              <a:latin typeface="+mn-lt"/>
            </a:rPr>
            <a:t>⚙️ </a:t>
          </a:r>
          <a:r>
            <a:rPr lang="en-ZA" sz="1400" b="1" i="0">
              <a:latin typeface="+mn-lt"/>
            </a:rPr>
            <a:t>Installation</a:t>
          </a:r>
          <a:endParaRPr lang="en-ZA" sz="1400" b="0" i="0">
            <a:latin typeface="+mn-lt"/>
          </a:endParaRPr>
        </a:p>
      </dgm:t>
    </dgm:pt>
    <dgm:pt modelId="{7A72D361-7970-4E22-B335-F4A010D0537F}" type="parTrans" cxnId="{CC23596F-1606-4AC8-97DD-76C2523F1F33}">
      <dgm:prSet/>
      <dgm:spPr/>
      <dgm:t>
        <a:bodyPr/>
        <a:lstStyle/>
        <a:p>
          <a:endParaRPr lang="en-ZA"/>
        </a:p>
      </dgm:t>
    </dgm:pt>
    <dgm:pt modelId="{81C767B4-D63C-4DBB-B3AC-1E90D47F9A51}" type="sibTrans" cxnId="{CC23596F-1606-4AC8-97DD-76C2523F1F33}">
      <dgm:prSet/>
      <dgm:spPr/>
      <dgm:t>
        <a:bodyPr/>
        <a:lstStyle/>
        <a:p>
          <a:endParaRPr lang="en-ZA"/>
        </a:p>
      </dgm:t>
    </dgm:pt>
    <dgm:pt modelId="{6E6ABDD3-C8F4-48AB-80FC-8EA1A59D24CF}">
      <dgm:prSet custT="1"/>
      <dgm:spPr/>
      <dgm:t>
        <a:bodyPr/>
        <a:lstStyle/>
        <a:p>
          <a:pPr>
            <a:buFont typeface="Arial" panose="020B0604020202020204" pitchFamily="34" charset="0"/>
            <a:buChar char="•"/>
          </a:pPr>
          <a:r>
            <a:rPr lang="en-ZA" sz="1400" b="0" i="0" dirty="0">
              <a:latin typeface="+mn-lt"/>
            </a:rPr>
            <a:t>!pip install </a:t>
          </a:r>
          <a:r>
            <a:rPr lang="en-ZA" sz="1400" b="0" i="0" dirty="0" err="1">
              <a:latin typeface="+mn-lt"/>
            </a:rPr>
            <a:t>nltk</a:t>
          </a:r>
          <a:endParaRPr lang="en-ZA" sz="1400" b="0" i="0" dirty="0">
            <a:latin typeface="+mn-lt"/>
          </a:endParaRPr>
        </a:p>
      </dgm:t>
    </dgm:pt>
    <dgm:pt modelId="{7407192C-BDAB-4E88-AC74-84FCA8596B20}" type="parTrans" cxnId="{5D7787CB-F3FF-40D2-9F42-4D143BDCFBFD}">
      <dgm:prSet/>
      <dgm:spPr/>
      <dgm:t>
        <a:bodyPr/>
        <a:lstStyle/>
        <a:p>
          <a:endParaRPr lang="en-ZA"/>
        </a:p>
      </dgm:t>
    </dgm:pt>
    <dgm:pt modelId="{25FA3305-E7C7-4162-9F39-760C39AD79A9}" type="sibTrans" cxnId="{5D7787CB-F3FF-40D2-9F42-4D143BDCFBFD}">
      <dgm:prSet/>
      <dgm:spPr/>
      <dgm:t>
        <a:bodyPr/>
        <a:lstStyle/>
        <a:p>
          <a:endParaRPr lang="en-ZA"/>
        </a:p>
      </dgm:t>
    </dgm:pt>
    <dgm:pt modelId="{C5FBACE8-F32D-4923-8E33-862245004B54}" type="pres">
      <dgm:prSet presAssocID="{CA1A6013-E379-4205-8B52-BF7418D9B975}" presName="rootnode" presStyleCnt="0">
        <dgm:presLayoutVars>
          <dgm:chMax/>
          <dgm:chPref/>
          <dgm:dir/>
          <dgm:animLvl val="lvl"/>
        </dgm:presLayoutVars>
      </dgm:prSet>
      <dgm:spPr/>
    </dgm:pt>
    <dgm:pt modelId="{582872C1-D52E-40BF-AA2D-4EEB9BC69BDE}" type="pres">
      <dgm:prSet presAssocID="{9D762A40-40F8-4E6A-90FC-8137775E980E}" presName="composite" presStyleCnt="0"/>
      <dgm:spPr/>
    </dgm:pt>
    <dgm:pt modelId="{BF272066-F24C-400B-AA49-EBA58FD5A699}" type="pres">
      <dgm:prSet presAssocID="{9D762A40-40F8-4E6A-90FC-8137775E980E}" presName="LShape" presStyleLbl="alignNode1" presStyleIdx="0" presStyleCnt="11"/>
      <dgm:spPr/>
    </dgm:pt>
    <dgm:pt modelId="{415C2E62-EF34-432E-979C-04842F2228B9}" type="pres">
      <dgm:prSet presAssocID="{9D762A40-40F8-4E6A-90FC-8137775E980E}" presName="ParentText" presStyleLbl="revTx" presStyleIdx="0" presStyleCnt="6">
        <dgm:presLayoutVars>
          <dgm:chMax val="0"/>
          <dgm:chPref val="0"/>
          <dgm:bulletEnabled val="1"/>
        </dgm:presLayoutVars>
      </dgm:prSet>
      <dgm:spPr/>
    </dgm:pt>
    <dgm:pt modelId="{869A5845-4F9C-4799-A6E9-544FB59DE1E4}" type="pres">
      <dgm:prSet presAssocID="{9D762A40-40F8-4E6A-90FC-8137775E980E}" presName="Triangle" presStyleLbl="alignNode1" presStyleIdx="1" presStyleCnt="11"/>
      <dgm:spPr/>
    </dgm:pt>
    <dgm:pt modelId="{9207335E-F1CE-4B6E-8F1A-8A55F5D1E1FC}" type="pres">
      <dgm:prSet presAssocID="{1B542907-3141-4565-9BE2-D7690F9A9596}" presName="sibTrans" presStyleCnt="0"/>
      <dgm:spPr/>
    </dgm:pt>
    <dgm:pt modelId="{6742B4F3-0ABE-4BE9-A3F6-1801E57AFA33}" type="pres">
      <dgm:prSet presAssocID="{1B542907-3141-4565-9BE2-D7690F9A9596}" presName="space" presStyleCnt="0"/>
      <dgm:spPr/>
    </dgm:pt>
    <dgm:pt modelId="{C8D9B4A8-303B-4BBE-BB6D-F66E7A5B9967}" type="pres">
      <dgm:prSet presAssocID="{45353C7F-2766-476E-B157-B4727E02548B}" presName="composite" presStyleCnt="0"/>
      <dgm:spPr/>
    </dgm:pt>
    <dgm:pt modelId="{F94D4384-5F67-4441-8598-748336418CAA}" type="pres">
      <dgm:prSet presAssocID="{45353C7F-2766-476E-B157-B4727E02548B}" presName="LShape" presStyleLbl="alignNode1" presStyleIdx="2" presStyleCnt="11"/>
      <dgm:spPr/>
    </dgm:pt>
    <dgm:pt modelId="{ECD0FC87-E274-4530-9073-9C8A27E80A9B}" type="pres">
      <dgm:prSet presAssocID="{45353C7F-2766-476E-B157-B4727E02548B}" presName="ParentText" presStyleLbl="revTx" presStyleIdx="1" presStyleCnt="6">
        <dgm:presLayoutVars>
          <dgm:chMax val="0"/>
          <dgm:chPref val="0"/>
          <dgm:bulletEnabled val="1"/>
        </dgm:presLayoutVars>
      </dgm:prSet>
      <dgm:spPr/>
    </dgm:pt>
    <dgm:pt modelId="{122E33B1-D937-4E3F-B496-3C9100D8DDFD}" type="pres">
      <dgm:prSet presAssocID="{45353C7F-2766-476E-B157-B4727E02548B}" presName="Triangle" presStyleLbl="alignNode1" presStyleIdx="3" presStyleCnt="11"/>
      <dgm:spPr/>
    </dgm:pt>
    <dgm:pt modelId="{7FB04C8E-D8C3-4933-A816-E1C8605E1E0A}" type="pres">
      <dgm:prSet presAssocID="{01FEDD61-BD2C-42B4-9525-DE6E31AD1702}" presName="sibTrans" presStyleCnt="0"/>
      <dgm:spPr/>
    </dgm:pt>
    <dgm:pt modelId="{93B03ECD-5FD5-4744-8A07-C7E158008060}" type="pres">
      <dgm:prSet presAssocID="{01FEDD61-BD2C-42B4-9525-DE6E31AD1702}" presName="space" presStyleCnt="0"/>
      <dgm:spPr/>
    </dgm:pt>
    <dgm:pt modelId="{BD7ECCBD-6694-4C3F-AAF7-F0009551A54E}" type="pres">
      <dgm:prSet presAssocID="{47D7E188-B839-46E7-9C1F-0929408BA4B6}" presName="composite" presStyleCnt="0"/>
      <dgm:spPr/>
    </dgm:pt>
    <dgm:pt modelId="{AEDC695D-3B76-434F-BF52-2CB85053E323}" type="pres">
      <dgm:prSet presAssocID="{47D7E188-B839-46E7-9C1F-0929408BA4B6}" presName="LShape" presStyleLbl="alignNode1" presStyleIdx="4" presStyleCnt="11"/>
      <dgm:spPr/>
    </dgm:pt>
    <dgm:pt modelId="{DA435C49-DBF5-4B95-8A27-D60785C57D5B}" type="pres">
      <dgm:prSet presAssocID="{47D7E188-B839-46E7-9C1F-0929408BA4B6}" presName="ParentText" presStyleLbl="revTx" presStyleIdx="2" presStyleCnt="6">
        <dgm:presLayoutVars>
          <dgm:chMax val="0"/>
          <dgm:chPref val="0"/>
          <dgm:bulletEnabled val="1"/>
        </dgm:presLayoutVars>
      </dgm:prSet>
      <dgm:spPr/>
    </dgm:pt>
    <dgm:pt modelId="{E2BF39D7-3593-435B-ACEA-902F118EA953}" type="pres">
      <dgm:prSet presAssocID="{47D7E188-B839-46E7-9C1F-0929408BA4B6}" presName="Triangle" presStyleLbl="alignNode1" presStyleIdx="5" presStyleCnt="11"/>
      <dgm:spPr/>
    </dgm:pt>
    <dgm:pt modelId="{4DA1AF1D-E1D8-489E-94F6-F4768389527F}" type="pres">
      <dgm:prSet presAssocID="{971B158E-F5BD-4345-AE55-785E061A5FF1}" presName="sibTrans" presStyleCnt="0"/>
      <dgm:spPr/>
    </dgm:pt>
    <dgm:pt modelId="{E09DA2D3-1358-47C6-9CB9-DA5D5A16F906}" type="pres">
      <dgm:prSet presAssocID="{971B158E-F5BD-4345-AE55-785E061A5FF1}" presName="space" presStyleCnt="0"/>
      <dgm:spPr/>
    </dgm:pt>
    <dgm:pt modelId="{BAFE7CE7-A0E4-4CF3-B37F-D840B09387A2}" type="pres">
      <dgm:prSet presAssocID="{B9105F78-2A6A-4B5F-A311-847F21A51F8B}" presName="composite" presStyleCnt="0"/>
      <dgm:spPr/>
    </dgm:pt>
    <dgm:pt modelId="{E20CE786-C978-4815-B386-67EB6FC2F974}" type="pres">
      <dgm:prSet presAssocID="{B9105F78-2A6A-4B5F-A311-847F21A51F8B}" presName="LShape" presStyleLbl="alignNode1" presStyleIdx="6" presStyleCnt="11"/>
      <dgm:spPr/>
    </dgm:pt>
    <dgm:pt modelId="{FB142B20-961F-49B6-936D-6E7B2A8EDE18}" type="pres">
      <dgm:prSet presAssocID="{B9105F78-2A6A-4B5F-A311-847F21A51F8B}" presName="ParentText" presStyleLbl="revTx" presStyleIdx="3" presStyleCnt="6">
        <dgm:presLayoutVars>
          <dgm:chMax val="0"/>
          <dgm:chPref val="0"/>
          <dgm:bulletEnabled val="1"/>
        </dgm:presLayoutVars>
      </dgm:prSet>
      <dgm:spPr/>
    </dgm:pt>
    <dgm:pt modelId="{A18E76BC-FAB8-4100-94F3-D0D3C9C1006F}" type="pres">
      <dgm:prSet presAssocID="{B9105F78-2A6A-4B5F-A311-847F21A51F8B}" presName="Triangle" presStyleLbl="alignNode1" presStyleIdx="7" presStyleCnt="11"/>
      <dgm:spPr/>
    </dgm:pt>
    <dgm:pt modelId="{0F128613-E83B-44C8-856A-3CA5D19919D8}" type="pres">
      <dgm:prSet presAssocID="{82875808-88AC-44AF-92A0-88DEBE0A6414}" presName="sibTrans" presStyleCnt="0"/>
      <dgm:spPr/>
    </dgm:pt>
    <dgm:pt modelId="{5CFB4343-E1CB-47D1-BA1D-5D7EB2ACBE11}" type="pres">
      <dgm:prSet presAssocID="{82875808-88AC-44AF-92A0-88DEBE0A6414}" presName="space" presStyleCnt="0"/>
      <dgm:spPr/>
    </dgm:pt>
    <dgm:pt modelId="{35CC5C81-C1DC-451E-953F-FA52419035A9}" type="pres">
      <dgm:prSet presAssocID="{A2747A33-486E-468C-B85B-2B372C27051B}" presName="composite" presStyleCnt="0"/>
      <dgm:spPr/>
    </dgm:pt>
    <dgm:pt modelId="{B1F7BD16-F5A8-4765-A62B-C142230E26EE}" type="pres">
      <dgm:prSet presAssocID="{A2747A33-486E-468C-B85B-2B372C27051B}" presName="LShape" presStyleLbl="alignNode1" presStyleIdx="8" presStyleCnt="11"/>
      <dgm:spPr/>
    </dgm:pt>
    <dgm:pt modelId="{E91B02A9-A195-4E79-8748-ACDDD303B412}" type="pres">
      <dgm:prSet presAssocID="{A2747A33-486E-468C-B85B-2B372C27051B}" presName="ParentText" presStyleLbl="revTx" presStyleIdx="4" presStyleCnt="6">
        <dgm:presLayoutVars>
          <dgm:chMax val="0"/>
          <dgm:chPref val="0"/>
          <dgm:bulletEnabled val="1"/>
        </dgm:presLayoutVars>
      </dgm:prSet>
      <dgm:spPr/>
    </dgm:pt>
    <dgm:pt modelId="{4D521A37-25D1-45D8-955F-B04F859F3BC8}" type="pres">
      <dgm:prSet presAssocID="{A2747A33-486E-468C-B85B-2B372C27051B}" presName="Triangle" presStyleLbl="alignNode1" presStyleIdx="9" presStyleCnt="11"/>
      <dgm:spPr/>
    </dgm:pt>
    <dgm:pt modelId="{3EA25D35-46E5-4634-9B2B-DEFC208B7A2D}" type="pres">
      <dgm:prSet presAssocID="{A7F9C5E9-6A81-44B7-B045-5CCE1C493EBB}" presName="sibTrans" presStyleCnt="0"/>
      <dgm:spPr/>
    </dgm:pt>
    <dgm:pt modelId="{4E35FE63-6814-4431-9DF1-D6327A64AA19}" type="pres">
      <dgm:prSet presAssocID="{A7F9C5E9-6A81-44B7-B045-5CCE1C493EBB}" presName="space" presStyleCnt="0"/>
      <dgm:spPr/>
    </dgm:pt>
    <dgm:pt modelId="{5DDA0D57-84F7-4F00-9AC6-3716271DF170}" type="pres">
      <dgm:prSet presAssocID="{434E3B3F-82A6-4A69-811F-B8091F1567CB}" presName="composite" presStyleCnt="0"/>
      <dgm:spPr/>
    </dgm:pt>
    <dgm:pt modelId="{9A3F151E-70E2-47A1-8C21-11D5018C28B5}" type="pres">
      <dgm:prSet presAssocID="{434E3B3F-82A6-4A69-811F-B8091F1567CB}" presName="LShape" presStyleLbl="alignNode1" presStyleIdx="10" presStyleCnt="11"/>
      <dgm:spPr/>
    </dgm:pt>
    <dgm:pt modelId="{DB7F5236-5E12-47F3-B64E-EF4E7D7E6980}" type="pres">
      <dgm:prSet presAssocID="{434E3B3F-82A6-4A69-811F-B8091F1567CB}" presName="ParentText" presStyleLbl="revTx" presStyleIdx="5" presStyleCnt="6">
        <dgm:presLayoutVars>
          <dgm:chMax val="0"/>
          <dgm:chPref val="0"/>
          <dgm:bulletEnabled val="1"/>
        </dgm:presLayoutVars>
      </dgm:prSet>
      <dgm:spPr/>
    </dgm:pt>
  </dgm:ptLst>
  <dgm:cxnLst>
    <dgm:cxn modelId="{F937AF08-F73B-4001-BA6C-8366D9C94AC5}" srcId="{CA1A6013-E379-4205-8B52-BF7418D9B975}" destId="{9D762A40-40F8-4E6A-90FC-8137775E980E}" srcOrd="0" destOrd="0" parTransId="{98ED9A43-C789-4C95-9284-E7CCA252C0AD}" sibTransId="{1B542907-3141-4565-9BE2-D7690F9A9596}"/>
    <dgm:cxn modelId="{E646DD08-03F5-42C5-B225-5C08E599E3C0}" type="presOf" srcId="{9D762A40-40F8-4E6A-90FC-8137775E980E}" destId="{415C2E62-EF34-432E-979C-04842F2228B9}" srcOrd="0" destOrd="0" presId="urn:microsoft.com/office/officeart/2009/3/layout/StepUpProcess"/>
    <dgm:cxn modelId="{A73DD31E-EC12-4B27-90E3-8478750A9802}" type="presOf" srcId="{B2A2EEA0-15AB-4886-86DB-C6A235FA39DB}" destId="{415C2E62-EF34-432E-979C-04842F2228B9}" srcOrd="0" destOrd="1" presId="urn:microsoft.com/office/officeart/2009/3/layout/StepUpProcess"/>
    <dgm:cxn modelId="{AC9E532C-BA90-44EC-B260-5526B6672867}" srcId="{CA1A6013-E379-4205-8B52-BF7418D9B975}" destId="{45353C7F-2766-476E-B157-B4727E02548B}" srcOrd="1" destOrd="0" parTransId="{C2B86D7E-7711-4F0C-A679-03ED45B5B51D}" sibTransId="{01FEDD61-BD2C-42B4-9525-DE6E31AD1702}"/>
    <dgm:cxn modelId="{2689DA32-4CF6-4D8C-AA90-755673889A83}" type="presOf" srcId="{B9105F78-2A6A-4B5F-A311-847F21A51F8B}" destId="{FB142B20-961F-49B6-936D-6E7B2A8EDE18}" srcOrd="0" destOrd="0" presId="urn:microsoft.com/office/officeart/2009/3/layout/StepUpProcess"/>
    <dgm:cxn modelId="{ABB56560-9090-4FC3-AFBA-17386CC02F1A}" type="presOf" srcId="{434E3B3F-82A6-4A69-811F-B8091F1567CB}" destId="{DB7F5236-5E12-47F3-B64E-EF4E7D7E6980}" srcOrd="0" destOrd="0" presId="urn:microsoft.com/office/officeart/2009/3/layout/StepUpProcess"/>
    <dgm:cxn modelId="{350DE062-72F5-40D7-8DBA-54A4F091BF7D}" type="presOf" srcId="{CA1A6013-E379-4205-8B52-BF7418D9B975}" destId="{C5FBACE8-F32D-4923-8E33-862245004B54}" srcOrd="0" destOrd="0" presId="urn:microsoft.com/office/officeart/2009/3/layout/StepUpProcess"/>
    <dgm:cxn modelId="{CC23596F-1606-4AC8-97DD-76C2523F1F33}" srcId="{CA1A6013-E379-4205-8B52-BF7418D9B975}" destId="{434E3B3F-82A6-4A69-811F-B8091F1567CB}" srcOrd="5" destOrd="0" parTransId="{7A72D361-7970-4E22-B335-F4A010D0537F}" sibTransId="{81C767B4-D63C-4DBB-B3AC-1E90D47F9A51}"/>
    <dgm:cxn modelId="{779C8E85-BB91-4234-AADD-EFC1C8384C48}" type="presOf" srcId="{A2747A33-486E-468C-B85B-2B372C27051B}" destId="{E91B02A9-A195-4E79-8748-ACDDD303B412}" srcOrd="0" destOrd="0" presId="urn:microsoft.com/office/officeart/2009/3/layout/StepUpProcess"/>
    <dgm:cxn modelId="{002C1F8B-B9E1-4666-89C1-06FB181FFCB4}" srcId="{A2747A33-486E-468C-B85B-2B372C27051B}" destId="{62CCDB40-8498-4F7E-9173-79D09214D5E4}" srcOrd="0" destOrd="0" parTransId="{60848413-F28B-4650-8312-0091022E5E64}" sibTransId="{7FFC12DE-EF03-4128-89A7-106C8FA06FC7}"/>
    <dgm:cxn modelId="{BB749590-88B2-4E47-A95D-952C327662FA}" type="presOf" srcId="{7C0B64C8-E874-4592-95EC-6C4F31E31446}" destId="{DA435C49-DBF5-4B95-8A27-D60785C57D5B}" srcOrd="0" destOrd="1" presId="urn:microsoft.com/office/officeart/2009/3/layout/StepUpProcess"/>
    <dgm:cxn modelId="{48CE3693-D411-4981-81E9-073B4FBF5199}" type="presOf" srcId="{62CCDB40-8498-4F7E-9173-79D09214D5E4}" destId="{E91B02A9-A195-4E79-8748-ACDDD303B412}" srcOrd="0" destOrd="1" presId="urn:microsoft.com/office/officeart/2009/3/layout/StepUpProcess"/>
    <dgm:cxn modelId="{EFCF3C94-E927-426B-A3D4-4B1AFAF13FCD}" srcId="{CA1A6013-E379-4205-8B52-BF7418D9B975}" destId="{47D7E188-B839-46E7-9C1F-0929408BA4B6}" srcOrd="2" destOrd="0" parTransId="{29AF0490-B2C7-4185-B881-3610A51FF7DB}" sibTransId="{971B158E-F5BD-4345-AE55-785E061A5FF1}"/>
    <dgm:cxn modelId="{FB56259A-0D61-4B46-94A0-26092FCE0A7E}" srcId="{45353C7F-2766-476E-B157-B4727E02548B}" destId="{C80A050D-DB5C-4B44-A617-7629D7442750}" srcOrd="0" destOrd="0" parTransId="{A50F058F-0F3C-40C7-9B86-158449DF05CB}" sibTransId="{9CAD0CF0-359F-4EB7-B6C9-F249AA919872}"/>
    <dgm:cxn modelId="{60FAD3AB-AC32-41DF-A66B-122F97A4A7D4}" srcId="{B9105F78-2A6A-4B5F-A311-847F21A51F8B}" destId="{4ADC092A-F1D3-4A0E-B30D-0A0DC6BADF8B}" srcOrd="0" destOrd="0" parTransId="{AC112CE0-03FD-4563-9908-AEE7C3EBF4F3}" sibTransId="{5457BC03-3E28-497D-A2D5-8AA210E8D1D2}"/>
    <dgm:cxn modelId="{C84056BC-AAC3-4F92-B436-72B1F3E82CE0}" type="presOf" srcId="{6E6ABDD3-C8F4-48AB-80FC-8EA1A59D24CF}" destId="{DB7F5236-5E12-47F3-B64E-EF4E7D7E6980}" srcOrd="0" destOrd="1" presId="urn:microsoft.com/office/officeart/2009/3/layout/StepUpProcess"/>
    <dgm:cxn modelId="{C88E68BF-280E-4938-ACBB-92CCB2D0541B}" srcId="{9D762A40-40F8-4E6A-90FC-8137775E980E}" destId="{B2A2EEA0-15AB-4886-86DB-C6A235FA39DB}" srcOrd="0" destOrd="0" parTransId="{E104CBB9-720F-43AF-8E93-3F34740E0B77}" sibTransId="{60526657-284E-4F75-86E6-80251138715E}"/>
    <dgm:cxn modelId="{A71D12C5-BF24-4DBC-B4C4-9EB7B342680A}" type="presOf" srcId="{47D7E188-B839-46E7-9C1F-0929408BA4B6}" destId="{DA435C49-DBF5-4B95-8A27-D60785C57D5B}" srcOrd="0" destOrd="0" presId="urn:microsoft.com/office/officeart/2009/3/layout/StepUpProcess"/>
    <dgm:cxn modelId="{0AB4BCC6-BFAE-4018-A6BB-A8EDBA0BEAB3}" type="presOf" srcId="{45353C7F-2766-476E-B157-B4727E02548B}" destId="{ECD0FC87-E274-4530-9073-9C8A27E80A9B}" srcOrd="0" destOrd="0" presId="urn:microsoft.com/office/officeart/2009/3/layout/StepUpProcess"/>
    <dgm:cxn modelId="{4ABADBC7-445D-4B66-BB3B-459275337FA6}" srcId="{CA1A6013-E379-4205-8B52-BF7418D9B975}" destId="{A2747A33-486E-468C-B85B-2B372C27051B}" srcOrd="4" destOrd="0" parTransId="{74F25104-C2F8-479F-B577-54E5BA368B6F}" sibTransId="{A7F9C5E9-6A81-44B7-B045-5CCE1C493EBB}"/>
    <dgm:cxn modelId="{5D7787CB-F3FF-40D2-9F42-4D143BDCFBFD}" srcId="{434E3B3F-82A6-4A69-811F-B8091F1567CB}" destId="{6E6ABDD3-C8F4-48AB-80FC-8EA1A59D24CF}" srcOrd="0" destOrd="0" parTransId="{7407192C-BDAB-4E88-AC74-84FCA8596B20}" sibTransId="{25FA3305-E7C7-4162-9F39-760C39AD79A9}"/>
    <dgm:cxn modelId="{12CCF9D8-BBE2-4D46-BAC3-F6C4249CCBD1}" type="presOf" srcId="{4ADC092A-F1D3-4A0E-B30D-0A0DC6BADF8B}" destId="{FB142B20-961F-49B6-936D-6E7B2A8EDE18}" srcOrd="0" destOrd="1" presId="urn:microsoft.com/office/officeart/2009/3/layout/StepUpProcess"/>
    <dgm:cxn modelId="{CC550EDA-AE3A-4F99-B1F2-90865A66944A}" type="presOf" srcId="{C80A050D-DB5C-4B44-A617-7629D7442750}" destId="{ECD0FC87-E274-4530-9073-9C8A27E80A9B}" srcOrd="0" destOrd="1" presId="urn:microsoft.com/office/officeart/2009/3/layout/StepUpProcess"/>
    <dgm:cxn modelId="{B590B2E7-72CF-4530-986B-9409FD82C4E2}" srcId="{47D7E188-B839-46E7-9C1F-0929408BA4B6}" destId="{7C0B64C8-E874-4592-95EC-6C4F31E31446}" srcOrd="0" destOrd="0" parTransId="{8036A531-112F-4922-BBFB-E075370FB732}" sibTransId="{9CD72F37-38E7-4226-900C-0988E88C49DF}"/>
    <dgm:cxn modelId="{822F87EF-69C6-4F83-BB61-4EB719DDC37D}" srcId="{CA1A6013-E379-4205-8B52-BF7418D9B975}" destId="{B9105F78-2A6A-4B5F-A311-847F21A51F8B}" srcOrd="3" destOrd="0" parTransId="{053A2D1B-5A86-4E4A-B77C-FE11591A3CDB}" sibTransId="{82875808-88AC-44AF-92A0-88DEBE0A6414}"/>
    <dgm:cxn modelId="{3EDECE56-C651-422E-8D9B-D7D2E0BDC8E2}" type="presParOf" srcId="{C5FBACE8-F32D-4923-8E33-862245004B54}" destId="{582872C1-D52E-40BF-AA2D-4EEB9BC69BDE}" srcOrd="0" destOrd="0" presId="urn:microsoft.com/office/officeart/2009/3/layout/StepUpProcess"/>
    <dgm:cxn modelId="{40EE3DB5-1A43-47FF-B131-FA3234CA8544}" type="presParOf" srcId="{582872C1-D52E-40BF-AA2D-4EEB9BC69BDE}" destId="{BF272066-F24C-400B-AA49-EBA58FD5A699}" srcOrd="0" destOrd="0" presId="urn:microsoft.com/office/officeart/2009/3/layout/StepUpProcess"/>
    <dgm:cxn modelId="{13D8495D-0ED2-4059-9964-CE651F31CF5E}" type="presParOf" srcId="{582872C1-D52E-40BF-AA2D-4EEB9BC69BDE}" destId="{415C2E62-EF34-432E-979C-04842F2228B9}" srcOrd="1" destOrd="0" presId="urn:microsoft.com/office/officeart/2009/3/layout/StepUpProcess"/>
    <dgm:cxn modelId="{DFD54A81-1756-454A-B79D-9A422DDBE50D}" type="presParOf" srcId="{582872C1-D52E-40BF-AA2D-4EEB9BC69BDE}" destId="{869A5845-4F9C-4799-A6E9-544FB59DE1E4}" srcOrd="2" destOrd="0" presId="urn:microsoft.com/office/officeart/2009/3/layout/StepUpProcess"/>
    <dgm:cxn modelId="{B566F02C-188D-43E3-87A4-EBA606DA5508}" type="presParOf" srcId="{C5FBACE8-F32D-4923-8E33-862245004B54}" destId="{9207335E-F1CE-4B6E-8F1A-8A55F5D1E1FC}" srcOrd="1" destOrd="0" presId="urn:microsoft.com/office/officeart/2009/3/layout/StepUpProcess"/>
    <dgm:cxn modelId="{6C929CA9-70A8-4281-9A6D-0737CB837C78}" type="presParOf" srcId="{9207335E-F1CE-4B6E-8F1A-8A55F5D1E1FC}" destId="{6742B4F3-0ABE-4BE9-A3F6-1801E57AFA33}" srcOrd="0" destOrd="0" presId="urn:microsoft.com/office/officeart/2009/3/layout/StepUpProcess"/>
    <dgm:cxn modelId="{9982CB36-9AAB-415C-9CD5-AB4491B0D41E}" type="presParOf" srcId="{C5FBACE8-F32D-4923-8E33-862245004B54}" destId="{C8D9B4A8-303B-4BBE-BB6D-F66E7A5B9967}" srcOrd="2" destOrd="0" presId="urn:microsoft.com/office/officeart/2009/3/layout/StepUpProcess"/>
    <dgm:cxn modelId="{B1A9FB84-DA3A-4413-B7B0-84CE99250BD4}" type="presParOf" srcId="{C8D9B4A8-303B-4BBE-BB6D-F66E7A5B9967}" destId="{F94D4384-5F67-4441-8598-748336418CAA}" srcOrd="0" destOrd="0" presId="urn:microsoft.com/office/officeart/2009/3/layout/StepUpProcess"/>
    <dgm:cxn modelId="{A5B834D0-0DE5-484F-AF7F-077261D503C3}" type="presParOf" srcId="{C8D9B4A8-303B-4BBE-BB6D-F66E7A5B9967}" destId="{ECD0FC87-E274-4530-9073-9C8A27E80A9B}" srcOrd="1" destOrd="0" presId="urn:microsoft.com/office/officeart/2009/3/layout/StepUpProcess"/>
    <dgm:cxn modelId="{612DD32E-B4EB-4F3A-9836-19BD64D57501}" type="presParOf" srcId="{C8D9B4A8-303B-4BBE-BB6D-F66E7A5B9967}" destId="{122E33B1-D937-4E3F-B496-3C9100D8DDFD}" srcOrd="2" destOrd="0" presId="urn:microsoft.com/office/officeart/2009/3/layout/StepUpProcess"/>
    <dgm:cxn modelId="{3869802F-99D5-4266-B570-D88346F5D132}" type="presParOf" srcId="{C5FBACE8-F32D-4923-8E33-862245004B54}" destId="{7FB04C8E-D8C3-4933-A816-E1C8605E1E0A}" srcOrd="3" destOrd="0" presId="urn:microsoft.com/office/officeart/2009/3/layout/StepUpProcess"/>
    <dgm:cxn modelId="{7EE550AC-89F5-418A-AE02-D4BFA8339717}" type="presParOf" srcId="{7FB04C8E-D8C3-4933-A816-E1C8605E1E0A}" destId="{93B03ECD-5FD5-4744-8A07-C7E158008060}" srcOrd="0" destOrd="0" presId="urn:microsoft.com/office/officeart/2009/3/layout/StepUpProcess"/>
    <dgm:cxn modelId="{9C979395-9C92-4D34-80B6-C66FE5AF4B44}" type="presParOf" srcId="{C5FBACE8-F32D-4923-8E33-862245004B54}" destId="{BD7ECCBD-6694-4C3F-AAF7-F0009551A54E}" srcOrd="4" destOrd="0" presId="urn:microsoft.com/office/officeart/2009/3/layout/StepUpProcess"/>
    <dgm:cxn modelId="{7BB317B8-DE34-4F61-A938-40EC0FBF92F9}" type="presParOf" srcId="{BD7ECCBD-6694-4C3F-AAF7-F0009551A54E}" destId="{AEDC695D-3B76-434F-BF52-2CB85053E323}" srcOrd="0" destOrd="0" presId="urn:microsoft.com/office/officeart/2009/3/layout/StepUpProcess"/>
    <dgm:cxn modelId="{DC8C7F5A-A530-47D1-9B90-BCC73C09237C}" type="presParOf" srcId="{BD7ECCBD-6694-4C3F-AAF7-F0009551A54E}" destId="{DA435C49-DBF5-4B95-8A27-D60785C57D5B}" srcOrd="1" destOrd="0" presId="urn:microsoft.com/office/officeart/2009/3/layout/StepUpProcess"/>
    <dgm:cxn modelId="{85F1AC95-F1DC-42D5-BF41-5907947EC0C6}" type="presParOf" srcId="{BD7ECCBD-6694-4C3F-AAF7-F0009551A54E}" destId="{E2BF39D7-3593-435B-ACEA-902F118EA953}" srcOrd="2" destOrd="0" presId="urn:microsoft.com/office/officeart/2009/3/layout/StepUpProcess"/>
    <dgm:cxn modelId="{1A3F9F65-BE35-421A-885F-58B17B35600E}" type="presParOf" srcId="{C5FBACE8-F32D-4923-8E33-862245004B54}" destId="{4DA1AF1D-E1D8-489E-94F6-F4768389527F}" srcOrd="5" destOrd="0" presId="urn:microsoft.com/office/officeart/2009/3/layout/StepUpProcess"/>
    <dgm:cxn modelId="{823439D3-7562-49D9-BDAC-6AA73A63CB6C}" type="presParOf" srcId="{4DA1AF1D-E1D8-489E-94F6-F4768389527F}" destId="{E09DA2D3-1358-47C6-9CB9-DA5D5A16F906}" srcOrd="0" destOrd="0" presId="urn:microsoft.com/office/officeart/2009/3/layout/StepUpProcess"/>
    <dgm:cxn modelId="{F51FB4D4-9044-4B1A-82EF-2FA2B514E0CC}" type="presParOf" srcId="{C5FBACE8-F32D-4923-8E33-862245004B54}" destId="{BAFE7CE7-A0E4-4CF3-B37F-D840B09387A2}" srcOrd="6" destOrd="0" presId="urn:microsoft.com/office/officeart/2009/3/layout/StepUpProcess"/>
    <dgm:cxn modelId="{867481E9-C3CE-45C8-A03F-8BF50E62B02F}" type="presParOf" srcId="{BAFE7CE7-A0E4-4CF3-B37F-D840B09387A2}" destId="{E20CE786-C978-4815-B386-67EB6FC2F974}" srcOrd="0" destOrd="0" presId="urn:microsoft.com/office/officeart/2009/3/layout/StepUpProcess"/>
    <dgm:cxn modelId="{93816B9F-57D0-4D5D-AA57-0363AB65DC57}" type="presParOf" srcId="{BAFE7CE7-A0E4-4CF3-B37F-D840B09387A2}" destId="{FB142B20-961F-49B6-936D-6E7B2A8EDE18}" srcOrd="1" destOrd="0" presId="urn:microsoft.com/office/officeart/2009/3/layout/StepUpProcess"/>
    <dgm:cxn modelId="{46F2587D-188D-427F-8C80-2C8161F7E6CA}" type="presParOf" srcId="{BAFE7CE7-A0E4-4CF3-B37F-D840B09387A2}" destId="{A18E76BC-FAB8-4100-94F3-D0D3C9C1006F}" srcOrd="2" destOrd="0" presId="urn:microsoft.com/office/officeart/2009/3/layout/StepUpProcess"/>
    <dgm:cxn modelId="{72E4245E-6F37-4907-83E6-257F7A3FAE86}" type="presParOf" srcId="{C5FBACE8-F32D-4923-8E33-862245004B54}" destId="{0F128613-E83B-44C8-856A-3CA5D19919D8}" srcOrd="7" destOrd="0" presId="urn:microsoft.com/office/officeart/2009/3/layout/StepUpProcess"/>
    <dgm:cxn modelId="{39F420F8-D02E-4324-9A5F-38C0B6DD1B93}" type="presParOf" srcId="{0F128613-E83B-44C8-856A-3CA5D19919D8}" destId="{5CFB4343-E1CB-47D1-BA1D-5D7EB2ACBE11}" srcOrd="0" destOrd="0" presId="urn:microsoft.com/office/officeart/2009/3/layout/StepUpProcess"/>
    <dgm:cxn modelId="{E17CEE1F-5301-4D5F-BD52-386F8F330180}" type="presParOf" srcId="{C5FBACE8-F32D-4923-8E33-862245004B54}" destId="{35CC5C81-C1DC-451E-953F-FA52419035A9}" srcOrd="8" destOrd="0" presId="urn:microsoft.com/office/officeart/2009/3/layout/StepUpProcess"/>
    <dgm:cxn modelId="{B48DBA4E-621D-4CEA-9D7F-DB28EF5E73F7}" type="presParOf" srcId="{35CC5C81-C1DC-451E-953F-FA52419035A9}" destId="{B1F7BD16-F5A8-4765-A62B-C142230E26EE}" srcOrd="0" destOrd="0" presId="urn:microsoft.com/office/officeart/2009/3/layout/StepUpProcess"/>
    <dgm:cxn modelId="{AA3C1837-08E4-4D4E-8467-EAB8532BBDF7}" type="presParOf" srcId="{35CC5C81-C1DC-451E-953F-FA52419035A9}" destId="{E91B02A9-A195-4E79-8748-ACDDD303B412}" srcOrd="1" destOrd="0" presId="urn:microsoft.com/office/officeart/2009/3/layout/StepUpProcess"/>
    <dgm:cxn modelId="{63E92E43-4C97-4F87-8A87-7EE5E50A9BE8}" type="presParOf" srcId="{35CC5C81-C1DC-451E-953F-FA52419035A9}" destId="{4D521A37-25D1-45D8-955F-B04F859F3BC8}" srcOrd="2" destOrd="0" presId="urn:microsoft.com/office/officeart/2009/3/layout/StepUpProcess"/>
    <dgm:cxn modelId="{3D6705F7-71F4-4A4A-B63B-85807F1F27C4}" type="presParOf" srcId="{C5FBACE8-F32D-4923-8E33-862245004B54}" destId="{3EA25D35-46E5-4634-9B2B-DEFC208B7A2D}" srcOrd="9" destOrd="0" presId="urn:microsoft.com/office/officeart/2009/3/layout/StepUpProcess"/>
    <dgm:cxn modelId="{C16CD0E3-0923-4509-B75C-DD874F5DC82C}" type="presParOf" srcId="{3EA25D35-46E5-4634-9B2B-DEFC208B7A2D}" destId="{4E35FE63-6814-4431-9DF1-D6327A64AA19}" srcOrd="0" destOrd="0" presId="urn:microsoft.com/office/officeart/2009/3/layout/StepUpProcess"/>
    <dgm:cxn modelId="{809CDBF6-6A16-44BC-99DC-7D9E085317E5}" type="presParOf" srcId="{C5FBACE8-F32D-4923-8E33-862245004B54}" destId="{5DDA0D57-84F7-4F00-9AC6-3716271DF170}" srcOrd="10" destOrd="0" presId="urn:microsoft.com/office/officeart/2009/3/layout/StepUpProcess"/>
    <dgm:cxn modelId="{2FE3298D-3894-4F84-A8C5-53F340EC4EDF}" type="presParOf" srcId="{5DDA0D57-84F7-4F00-9AC6-3716271DF170}" destId="{9A3F151E-70E2-47A1-8C21-11D5018C28B5}" srcOrd="0" destOrd="0" presId="urn:microsoft.com/office/officeart/2009/3/layout/StepUpProcess"/>
    <dgm:cxn modelId="{3F5FD51E-61D4-4530-B083-1F07B88CA898}" type="presParOf" srcId="{5DDA0D57-84F7-4F00-9AC6-3716271DF170}" destId="{DB7F5236-5E12-47F3-B64E-EF4E7D7E6980}" srcOrd="1" destOrd="0" presId="urn:microsoft.com/office/officeart/2009/3/layout/StepUpProcess"/>
  </dgm:cxnLst>
  <dgm:bg>
    <a:solidFill>
      <a:schemeClr val="bg1">
        <a:lumMod val="95000"/>
      </a:schemeClr>
    </a:solidFill>
    <a:effectLst/>
  </dgm:bg>
  <dgm:whole>
    <a:ln w="12700"/>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72066-F24C-400B-AA49-EBA58FD5A699}">
      <dsp:nvSpPr>
        <dsp:cNvPr id="0" name=""/>
        <dsp:cNvSpPr/>
      </dsp:nvSpPr>
      <dsp:spPr>
        <a:xfrm rot="5400000">
          <a:off x="273687" y="2391340"/>
          <a:ext cx="817241" cy="1359871"/>
        </a:xfrm>
        <a:prstGeom prst="corner">
          <a:avLst>
            <a:gd name="adj1" fmla="val 16120"/>
            <a:gd name="adj2" fmla="val 16110"/>
          </a:avLst>
        </a:prstGeom>
        <a:gradFill rotWithShape="0">
          <a:gsLst>
            <a:gs pos="0">
              <a:schemeClr val="accent6">
                <a:shade val="50000"/>
                <a:hueOff val="0"/>
                <a:satOff val="0"/>
                <a:lumOff val="0"/>
                <a:alphaOff val="0"/>
                <a:tint val="100000"/>
                <a:shade val="100000"/>
                <a:satMod val="130000"/>
              </a:schemeClr>
            </a:gs>
            <a:gs pos="100000">
              <a:schemeClr val="accent6">
                <a:shade val="50000"/>
                <a:hueOff val="0"/>
                <a:satOff val="0"/>
                <a:lumOff val="0"/>
                <a:alphaOff val="0"/>
                <a:tint val="50000"/>
                <a:shade val="100000"/>
                <a:satMod val="350000"/>
              </a:schemeClr>
            </a:gs>
          </a:gsLst>
          <a:lin ang="16200000" scaled="0"/>
        </a:gradFill>
        <a:ln w="9525" cap="flat" cmpd="sng" algn="ctr">
          <a:solidFill>
            <a:schemeClr val="accent6">
              <a:shade val="5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415C2E62-EF34-432E-979C-04842F2228B9}">
      <dsp:nvSpPr>
        <dsp:cNvPr id="0" name=""/>
        <dsp:cNvSpPr/>
      </dsp:nvSpPr>
      <dsp:spPr>
        <a:xfrm>
          <a:off x="137269" y="2797649"/>
          <a:ext cx="1227699" cy="107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ZA" sz="1400" b="0" i="0" kern="1200" dirty="0">
              <a:latin typeface="+mn-lt"/>
            </a:rPr>
            <a:t>🧮 </a:t>
          </a:r>
          <a:r>
            <a:rPr lang="en-ZA" sz="1400" b="1" i="0" kern="1200" dirty="0">
              <a:latin typeface="+mn-lt"/>
            </a:rPr>
            <a:t>Data Handling</a:t>
          </a:r>
          <a:endParaRPr lang="en-ZA" sz="1400" b="0" i="0" kern="1200" dirty="0">
            <a:latin typeface="+mn-lt"/>
          </a:endParaRPr>
        </a:p>
        <a:p>
          <a:pPr marL="114300" lvl="1" indent="-114300" algn="l" defTabSz="622300">
            <a:lnSpc>
              <a:spcPct val="90000"/>
            </a:lnSpc>
            <a:spcBef>
              <a:spcPct val="0"/>
            </a:spcBef>
            <a:spcAft>
              <a:spcPct val="15000"/>
            </a:spcAft>
            <a:buFont typeface="Arial" panose="020B0604020202020204" pitchFamily="34" charset="0"/>
            <a:buChar char="•"/>
          </a:pPr>
          <a:r>
            <a:rPr lang="en-ZA" sz="1400" b="0" i="0" kern="1200" dirty="0">
              <a:latin typeface="+mn-lt"/>
            </a:rPr>
            <a:t>pandas, </a:t>
          </a:r>
          <a:r>
            <a:rPr lang="en-ZA" sz="1400" b="0" i="0" kern="1200" dirty="0" err="1">
              <a:latin typeface="+mn-lt"/>
            </a:rPr>
            <a:t>numpy</a:t>
          </a:r>
          <a:endParaRPr lang="en-ZA" sz="1400" b="0" i="0" kern="1200" dirty="0">
            <a:latin typeface="+mn-lt"/>
          </a:endParaRPr>
        </a:p>
      </dsp:txBody>
      <dsp:txXfrm>
        <a:off x="137269" y="2797649"/>
        <a:ext cx="1227699" cy="1076150"/>
      </dsp:txXfrm>
    </dsp:sp>
    <dsp:sp modelId="{869A5845-4F9C-4799-A6E9-544FB59DE1E4}">
      <dsp:nvSpPr>
        <dsp:cNvPr id="0" name=""/>
        <dsp:cNvSpPr/>
      </dsp:nvSpPr>
      <dsp:spPr>
        <a:xfrm>
          <a:off x="1133327" y="2291225"/>
          <a:ext cx="231641" cy="231641"/>
        </a:xfrm>
        <a:prstGeom prst="triangle">
          <a:avLst>
            <a:gd name="adj" fmla="val 100000"/>
          </a:avLst>
        </a:prstGeom>
        <a:gradFill rotWithShape="0">
          <a:gsLst>
            <a:gs pos="0">
              <a:schemeClr val="accent6">
                <a:shade val="50000"/>
                <a:hueOff val="-83945"/>
                <a:satOff val="5596"/>
                <a:lumOff val="7306"/>
                <a:alphaOff val="0"/>
                <a:tint val="100000"/>
                <a:shade val="100000"/>
                <a:satMod val="130000"/>
              </a:schemeClr>
            </a:gs>
            <a:gs pos="100000">
              <a:schemeClr val="accent6">
                <a:shade val="50000"/>
                <a:hueOff val="-83945"/>
                <a:satOff val="5596"/>
                <a:lumOff val="7306"/>
                <a:alphaOff val="0"/>
                <a:tint val="50000"/>
                <a:shade val="100000"/>
                <a:satMod val="350000"/>
              </a:schemeClr>
            </a:gs>
          </a:gsLst>
          <a:lin ang="16200000" scaled="0"/>
        </a:gradFill>
        <a:ln w="9525" cap="flat" cmpd="sng" algn="ctr">
          <a:solidFill>
            <a:schemeClr val="accent6">
              <a:shade val="50000"/>
              <a:hueOff val="-83945"/>
              <a:satOff val="5596"/>
              <a:lumOff val="730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94D4384-5F67-4441-8598-748336418CAA}">
      <dsp:nvSpPr>
        <dsp:cNvPr id="0" name=""/>
        <dsp:cNvSpPr/>
      </dsp:nvSpPr>
      <dsp:spPr>
        <a:xfrm rot="5400000">
          <a:off x="1776631" y="2019435"/>
          <a:ext cx="817241" cy="1359871"/>
        </a:xfrm>
        <a:prstGeom prst="corner">
          <a:avLst>
            <a:gd name="adj1" fmla="val 16120"/>
            <a:gd name="adj2" fmla="val 16110"/>
          </a:avLst>
        </a:prstGeom>
        <a:gradFill rotWithShape="0">
          <a:gsLst>
            <a:gs pos="0">
              <a:schemeClr val="accent6">
                <a:shade val="50000"/>
                <a:hueOff val="-167889"/>
                <a:satOff val="11193"/>
                <a:lumOff val="14613"/>
                <a:alphaOff val="0"/>
                <a:tint val="100000"/>
                <a:shade val="100000"/>
                <a:satMod val="130000"/>
              </a:schemeClr>
            </a:gs>
            <a:gs pos="100000">
              <a:schemeClr val="accent6">
                <a:shade val="50000"/>
                <a:hueOff val="-167889"/>
                <a:satOff val="11193"/>
                <a:lumOff val="14613"/>
                <a:alphaOff val="0"/>
                <a:tint val="50000"/>
                <a:shade val="100000"/>
                <a:satMod val="350000"/>
              </a:schemeClr>
            </a:gs>
          </a:gsLst>
          <a:lin ang="16200000" scaled="0"/>
        </a:gradFill>
        <a:ln w="9525" cap="flat" cmpd="sng" algn="ctr">
          <a:solidFill>
            <a:schemeClr val="accent6">
              <a:shade val="50000"/>
              <a:hueOff val="-167889"/>
              <a:satOff val="11193"/>
              <a:lumOff val="14613"/>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CD0FC87-E274-4530-9073-9C8A27E80A9B}">
      <dsp:nvSpPr>
        <dsp:cNvPr id="0" name=""/>
        <dsp:cNvSpPr/>
      </dsp:nvSpPr>
      <dsp:spPr>
        <a:xfrm>
          <a:off x="1640213" y="2425744"/>
          <a:ext cx="1227699" cy="107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ZA" sz="1400" b="0" i="0" kern="1200">
              <a:latin typeface="+mn-lt"/>
            </a:rPr>
            <a:t>📝 </a:t>
          </a:r>
          <a:r>
            <a:rPr lang="en-ZA" sz="1400" b="1" i="0" kern="1200">
              <a:latin typeface="+mn-lt"/>
            </a:rPr>
            <a:t>Text Processing</a:t>
          </a:r>
          <a:endParaRPr lang="en-ZA" sz="1400" b="0" i="0" kern="1200">
            <a:latin typeface="+mn-lt"/>
          </a:endParaRPr>
        </a:p>
        <a:p>
          <a:pPr marL="114300" lvl="1" indent="-114300" algn="l" defTabSz="622300">
            <a:lnSpc>
              <a:spcPct val="90000"/>
            </a:lnSpc>
            <a:spcBef>
              <a:spcPct val="0"/>
            </a:spcBef>
            <a:spcAft>
              <a:spcPct val="15000"/>
            </a:spcAft>
            <a:buFont typeface="Arial" panose="020B0604020202020204" pitchFamily="34" charset="0"/>
            <a:buChar char="•"/>
          </a:pPr>
          <a:r>
            <a:rPr lang="en-ZA" sz="1400" b="0" i="0" kern="1200" dirty="0">
              <a:latin typeface="+mn-lt"/>
            </a:rPr>
            <a:t>string, </a:t>
          </a:r>
          <a:r>
            <a:rPr lang="en-ZA" sz="1400" b="0" i="0" kern="1200" dirty="0" err="1">
              <a:latin typeface="+mn-lt"/>
            </a:rPr>
            <a:t>nltk</a:t>
          </a:r>
          <a:r>
            <a:rPr lang="en-ZA" sz="1400" b="0" i="0" kern="1200" dirty="0">
              <a:latin typeface="+mn-lt"/>
            </a:rPr>
            <a:t>, </a:t>
          </a:r>
          <a:r>
            <a:rPr lang="en-ZA" sz="1400" b="0" i="0" kern="1200" dirty="0" err="1">
              <a:latin typeface="+mn-lt"/>
            </a:rPr>
            <a:t>stopwords</a:t>
          </a:r>
          <a:r>
            <a:rPr lang="en-ZA" sz="1400" b="0" i="0" kern="1200" dirty="0">
              <a:latin typeface="+mn-lt"/>
            </a:rPr>
            <a:t>, </a:t>
          </a:r>
          <a:r>
            <a:rPr lang="en-ZA" sz="1400" b="0" i="0" kern="1200" dirty="0" err="1">
              <a:latin typeface="+mn-lt"/>
            </a:rPr>
            <a:t>PorterStemmer</a:t>
          </a:r>
          <a:r>
            <a:rPr lang="en-ZA" sz="1400" b="0" i="0" kern="1200" dirty="0">
              <a:latin typeface="+mn-lt"/>
            </a:rPr>
            <a:t>, Counter</a:t>
          </a:r>
        </a:p>
      </dsp:txBody>
      <dsp:txXfrm>
        <a:off x="1640213" y="2425744"/>
        <a:ext cx="1227699" cy="1076150"/>
      </dsp:txXfrm>
    </dsp:sp>
    <dsp:sp modelId="{122E33B1-D937-4E3F-B496-3C9100D8DDFD}">
      <dsp:nvSpPr>
        <dsp:cNvPr id="0" name=""/>
        <dsp:cNvSpPr/>
      </dsp:nvSpPr>
      <dsp:spPr>
        <a:xfrm>
          <a:off x="2636271" y="1919320"/>
          <a:ext cx="231641" cy="231641"/>
        </a:xfrm>
        <a:prstGeom prst="triangle">
          <a:avLst>
            <a:gd name="adj" fmla="val 100000"/>
          </a:avLst>
        </a:prstGeom>
        <a:gradFill rotWithShape="0">
          <a:gsLst>
            <a:gs pos="0">
              <a:schemeClr val="accent6">
                <a:shade val="50000"/>
                <a:hueOff val="-251834"/>
                <a:satOff val="16789"/>
                <a:lumOff val="21919"/>
                <a:alphaOff val="0"/>
                <a:tint val="100000"/>
                <a:shade val="100000"/>
                <a:satMod val="130000"/>
              </a:schemeClr>
            </a:gs>
            <a:gs pos="100000">
              <a:schemeClr val="accent6">
                <a:shade val="50000"/>
                <a:hueOff val="-251834"/>
                <a:satOff val="16789"/>
                <a:lumOff val="21919"/>
                <a:alphaOff val="0"/>
                <a:tint val="50000"/>
                <a:shade val="100000"/>
                <a:satMod val="350000"/>
              </a:schemeClr>
            </a:gs>
          </a:gsLst>
          <a:lin ang="16200000" scaled="0"/>
        </a:gradFill>
        <a:ln w="9525" cap="flat" cmpd="sng" algn="ctr">
          <a:solidFill>
            <a:schemeClr val="accent6">
              <a:shade val="50000"/>
              <a:hueOff val="-251834"/>
              <a:satOff val="16789"/>
              <a:lumOff val="2191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EDC695D-3B76-434F-BF52-2CB85053E323}">
      <dsp:nvSpPr>
        <dsp:cNvPr id="0" name=""/>
        <dsp:cNvSpPr/>
      </dsp:nvSpPr>
      <dsp:spPr>
        <a:xfrm rot="5400000">
          <a:off x="3279575" y="1647530"/>
          <a:ext cx="817241" cy="1359871"/>
        </a:xfrm>
        <a:prstGeom prst="corner">
          <a:avLst>
            <a:gd name="adj1" fmla="val 16120"/>
            <a:gd name="adj2" fmla="val 16110"/>
          </a:avLst>
        </a:prstGeom>
        <a:gradFill rotWithShape="0">
          <a:gsLst>
            <a:gs pos="0">
              <a:schemeClr val="accent6">
                <a:shade val="50000"/>
                <a:hueOff val="-335778"/>
                <a:satOff val="22385"/>
                <a:lumOff val="29225"/>
                <a:alphaOff val="0"/>
                <a:tint val="100000"/>
                <a:shade val="100000"/>
                <a:satMod val="130000"/>
              </a:schemeClr>
            </a:gs>
            <a:gs pos="100000">
              <a:schemeClr val="accent6">
                <a:shade val="50000"/>
                <a:hueOff val="-335778"/>
                <a:satOff val="22385"/>
                <a:lumOff val="29225"/>
                <a:alphaOff val="0"/>
                <a:tint val="50000"/>
                <a:shade val="100000"/>
                <a:satMod val="350000"/>
              </a:schemeClr>
            </a:gs>
          </a:gsLst>
          <a:lin ang="16200000" scaled="0"/>
        </a:gradFill>
        <a:ln w="9525" cap="flat" cmpd="sng" algn="ctr">
          <a:solidFill>
            <a:schemeClr val="accent6">
              <a:shade val="50000"/>
              <a:hueOff val="-335778"/>
              <a:satOff val="22385"/>
              <a:lumOff val="2922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A435C49-DBF5-4B95-8A27-D60785C57D5B}">
      <dsp:nvSpPr>
        <dsp:cNvPr id="0" name=""/>
        <dsp:cNvSpPr/>
      </dsp:nvSpPr>
      <dsp:spPr>
        <a:xfrm>
          <a:off x="3143157" y="2053839"/>
          <a:ext cx="1227699" cy="107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ZA" sz="1400" b="0" i="0" kern="1200">
              <a:latin typeface="+mn-lt"/>
            </a:rPr>
            <a:t>🤖 </a:t>
          </a:r>
          <a:r>
            <a:rPr lang="en-ZA" sz="1400" b="1" i="0" kern="1200">
              <a:latin typeface="+mn-lt"/>
            </a:rPr>
            <a:t>Machine Learning &amp; Feature Extraction</a:t>
          </a:r>
          <a:endParaRPr lang="en-ZA" sz="1400" b="0" i="0" kern="1200">
            <a:latin typeface="+mn-lt"/>
          </a:endParaRPr>
        </a:p>
        <a:p>
          <a:pPr marL="114300" lvl="1" indent="-114300" algn="l" defTabSz="622300">
            <a:lnSpc>
              <a:spcPct val="90000"/>
            </a:lnSpc>
            <a:spcBef>
              <a:spcPct val="0"/>
            </a:spcBef>
            <a:spcAft>
              <a:spcPct val="15000"/>
            </a:spcAft>
            <a:buFont typeface="Arial" panose="020B0604020202020204" pitchFamily="34" charset="0"/>
            <a:buChar char="•"/>
          </a:pPr>
          <a:r>
            <a:rPr lang="en-ZA" sz="1400" b="0" i="0" kern="1200">
              <a:latin typeface="+mn-lt"/>
            </a:rPr>
            <a:t>TfidfVectorizer, LogisticRegression, SVC, MultinomialNB, NMF, StandardScaler</a:t>
          </a:r>
        </a:p>
      </dsp:txBody>
      <dsp:txXfrm>
        <a:off x="3143157" y="2053839"/>
        <a:ext cx="1227699" cy="1076150"/>
      </dsp:txXfrm>
    </dsp:sp>
    <dsp:sp modelId="{E2BF39D7-3593-435B-ACEA-902F118EA953}">
      <dsp:nvSpPr>
        <dsp:cNvPr id="0" name=""/>
        <dsp:cNvSpPr/>
      </dsp:nvSpPr>
      <dsp:spPr>
        <a:xfrm>
          <a:off x="4139216" y="1547415"/>
          <a:ext cx="231641" cy="231641"/>
        </a:xfrm>
        <a:prstGeom prst="triangle">
          <a:avLst>
            <a:gd name="adj" fmla="val 100000"/>
          </a:avLst>
        </a:prstGeom>
        <a:gradFill rotWithShape="0">
          <a:gsLst>
            <a:gs pos="0">
              <a:schemeClr val="accent6">
                <a:shade val="50000"/>
                <a:hueOff val="-419723"/>
                <a:satOff val="27982"/>
                <a:lumOff val="36532"/>
                <a:alphaOff val="0"/>
                <a:tint val="100000"/>
                <a:shade val="100000"/>
                <a:satMod val="130000"/>
              </a:schemeClr>
            </a:gs>
            <a:gs pos="100000">
              <a:schemeClr val="accent6">
                <a:shade val="50000"/>
                <a:hueOff val="-419723"/>
                <a:satOff val="27982"/>
                <a:lumOff val="36532"/>
                <a:alphaOff val="0"/>
                <a:tint val="50000"/>
                <a:shade val="100000"/>
                <a:satMod val="350000"/>
              </a:schemeClr>
            </a:gs>
          </a:gsLst>
          <a:lin ang="16200000" scaled="0"/>
        </a:gradFill>
        <a:ln w="9525" cap="flat" cmpd="sng" algn="ctr">
          <a:solidFill>
            <a:schemeClr val="accent6">
              <a:shade val="50000"/>
              <a:hueOff val="-419723"/>
              <a:satOff val="27982"/>
              <a:lumOff val="36532"/>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20CE786-C978-4815-B386-67EB6FC2F974}">
      <dsp:nvSpPr>
        <dsp:cNvPr id="0" name=""/>
        <dsp:cNvSpPr/>
      </dsp:nvSpPr>
      <dsp:spPr>
        <a:xfrm rot="5400000">
          <a:off x="4782520" y="1275625"/>
          <a:ext cx="817241" cy="1359871"/>
        </a:xfrm>
        <a:prstGeom prst="corner">
          <a:avLst>
            <a:gd name="adj1" fmla="val 16120"/>
            <a:gd name="adj2" fmla="val 16110"/>
          </a:avLst>
        </a:prstGeom>
        <a:gradFill rotWithShape="0">
          <a:gsLst>
            <a:gs pos="0">
              <a:schemeClr val="accent6">
                <a:shade val="50000"/>
                <a:hueOff val="-419723"/>
                <a:satOff val="27982"/>
                <a:lumOff val="36532"/>
                <a:alphaOff val="0"/>
                <a:tint val="100000"/>
                <a:shade val="100000"/>
                <a:satMod val="130000"/>
              </a:schemeClr>
            </a:gs>
            <a:gs pos="100000">
              <a:schemeClr val="accent6">
                <a:shade val="50000"/>
                <a:hueOff val="-419723"/>
                <a:satOff val="27982"/>
                <a:lumOff val="36532"/>
                <a:alphaOff val="0"/>
                <a:tint val="50000"/>
                <a:shade val="100000"/>
                <a:satMod val="350000"/>
              </a:schemeClr>
            </a:gs>
          </a:gsLst>
          <a:lin ang="16200000" scaled="0"/>
        </a:gradFill>
        <a:ln w="9525" cap="flat" cmpd="sng" algn="ctr">
          <a:solidFill>
            <a:schemeClr val="accent6">
              <a:shade val="50000"/>
              <a:hueOff val="-419723"/>
              <a:satOff val="27982"/>
              <a:lumOff val="36532"/>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FB142B20-961F-49B6-936D-6E7B2A8EDE18}">
      <dsp:nvSpPr>
        <dsp:cNvPr id="0" name=""/>
        <dsp:cNvSpPr/>
      </dsp:nvSpPr>
      <dsp:spPr>
        <a:xfrm>
          <a:off x="4646102" y="1681934"/>
          <a:ext cx="1227699" cy="107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ZA" sz="1400" b="0" i="0" kern="1200">
              <a:latin typeface="+mn-lt"/>
            </a:rPr>
            <a:t>📊 </a:t>
          </a:r>
          <a:r>
            <a:rPr lang="en-ZA" sz="1400" b="1" i="0" kern="1200">
              <a:latin typeface="+mn-lt"/>
            </a:rPr>
            <a:t>Evaluation</a:t>
          </a:r>
          <a:endParaRPr lang="en-ZA" sz="1400" b="0" i="0" kern="1200">
            <a:latin typeface="+mn-lt"/>
          </a:endParaRPr>
        </a:p>
        <a:p>
          <a:pPr marL="114300" lvl="1" indent="-114300" algn="l" defTabSz="622300">
            <a:lnSpc>
              <a:spcPct val="90000"/>
            </a:lnSpc>
            <a:spcBef>
              <a:spcPct val="0"/>
            </a:spcBef>
            <a:spcAft>
              <a:spcPct val="15000"/>
            </a:spcAft>
            <a:buFont typeface="Arial" panose="020B0604020202020204" pitchFamily="34" charset="0"/>
            <a:buChar char="•"/>
          </a:pPr>
          <a:r>
            <a:rPr lang="fr-FR" sz="1400" b="0" i="0" kern="1200" dirty="0" err="1">
              <a:latin typeface="+mn-lt"/>
            </a:rPr>
            <a:t>accuracy_score</a:t>
          </a:r>
          <a:r>
            <a:rPr lang="fr-FR" sz="1400" b="0" i="0" kern="1200" dirty="0">
              <a:latin typeface="+mn-lt"/>
            </a:rPr>
            <a:t>, </a:t>
          </a:r>
          <a:r>
            <a:rPr lang="fr-FR" sz="1400" b="0" i="0" kern="1200" dirty="0" err="1">
              <a:latin typeface="+mn-lt"/>
            </a:rPr>
            <a:t>confusion_matrix</a:t>
          </a:r>
          <a:r>
            <a:rPr lang="fr-FR" sz="1400" b="0" i="0" kern="1200" dirty="0">
              <a:latin typeface="+mn-lt"/>
            </a:rPr>
            <a:t>, </a:t>
          </a:r>
          <a:r>
            <a:rPr lang="fr-FR" sz="1400" b="0" i="0" kern="1200" dirty="0" err="1">
              <a:latin typeface="+mn-lt"/>
            </a:rPr>
            <a:t>classification_report</a:t>
          </a:r>
          <a:r>
            <a:rPr lang="fr-FR" sz="1400" b="0" i="0" kern="1200" dirty="0">
              <a:latin typeface="+mn-lt"/>
            </a:rPr>
            <a:t>, </a:t>
          </a:r>
          <a:r>
            <a:rPr lang="fr-FR" sz="1400" b="0" i="0" kern="1200" dirty="0" err="1">
              <a:latin typeface="+mn-lt"/>
            </a:rPr>
            <a:t>cross_val_score</a:t>
          </a:r>
          <a:endParaRPr lang="fr-FR" sz="1400" b="0" i="0" kern="1200" dirty="0">
            <a:latin typeface="+mn-lt"/>
          </a:endParaRPr>
        </a:p>
      </dsp:txBody>
      <dsp:txXfrm>
        <a:off x="4646102" y="1681934"/>
        <a:ext cx="1227699" cy="1076150"/>
      </dsp:txXfrm>
    </dsp:sp>
    <dsp:sp modelId="{A18E76BC-FAB8-4100-94F3-D0D3C9C1006F}">
      <dsp:nvSpPr>
        <dsp:cNvPr id="0" name=""/>
        <dsp:cNvSpPr/>
      </dsp:nvSpPr>
      <dsp:spPr>
        <a:xfrm>
          <a:off x="5642160" y="1175510"/>
          <a:ext cx="231641" cy="231641"/>
        </a:xfrm>
        <a:prstGeom prst="triangle">
          <a:avLst>
            <a:gd name="adj" fmla="val 100000"/>
          </a:avLst>
        </a:prstGeom>
        <a:gradFill rotWithShape="0">
          <a:gsLst>
            <a:gs pos="0">
              <a:schemeClr val="accent6">
                <a:shade val="50000"/>
                <a:hueOff val="-335778"/>
                <a:satOff val="22385"/>
                <a:lumOff val="29225"/>
                <a:alphaOff val="0"/>
                <a:tint val="100000"/>
                <a:shade val="100000"/>
                <a:satMod val="130000"/>
              </a:schemeClr>
            </a:gs>
            <a:gs pos="100000">
              <a:schemeClr val="accent6">
                <a:shade val="50000"/>
                <a:hueOff val="-335778"/>
                <a:satOff val="22385"/>
                <a:lumOff val="29225"/>
                <a:alphaOff val="0"/>
                <a:tint val="50000"/>
                <a:shade val="100000"/>
                <a:satMod val="350000"/>
              </a:schemeClr>
            </a:gs>
          </a:gsLst>
          <a:lin ang="16200000" scaled="0"/>
        </a:gradFill>
        <a:ln w="9525" cap="flat" cmpd="sng" algn="ctr">
          <a:solidFill>
            <a:schemeClr val="accent6">
              <a:shade val="50000"/>
              <a:hueOff val="-335778"/>
              <a:satOff val="22385"/>
              <a:lumOff val="29225"/>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B1F7BD16-F5A8-4765-A62B-C142230E26EE}">
      <dsp:nvSpPr>
        <dsp:cNvPr id="0" name=""/>
        <dsp:cNvSpPr/>
      </dsp:nvSpPr>
      <dsp:spPr>
        <a:xfrm rot="5400000">
          <a:off x="6285464" y="903720"/>
          <a:ext cx="817241" cy="1359871"/>
        </a:xfrm>
        <a:prstGeom prst="corner">
          <a:avLst>
            <a:gd name="adj1" fmla="val 16120"/>
            <a:gd name="adj2" fmla="val 16110"/>
          </a:avLst>
        </a:prstGeom>
        <a:gradFill rotWithShape="0">
          <a:gsLst>
            <a:gs pos="0">
              <a:schemeClr val="accent6">
                <a:shade val="50000"/>
                <a:hueOff val="-251834"/>
                <a:satOff val="16789"/>
                <a:lumOff val="21919"/>
                <a:alphaOff val="0"/>
                <a:tint val="100000"/>
                <a:shade val="100000"/>
                <a:satMod val="130000"/>
              </a:schemeClr>
            </a:gs>
            <a:gs pos="100000">
              <a:schemeClr val="accent6">
                <a:shade val="50000"/>
                <a:hueOff val="-251834"/>
                <a:satOff val="16789"/>
                <a:lumOff val="21919"/>
                <a:alphaOff val="0"/>
                <a:tint val="50000"/>
                <a:shade val="100000"/>
                <a:satMod val="350000"/>
              </a:schemeClr>
            </a:gs>
          </a:gsLst>
          <a:lin ang="16200000" scaled="0"/>
        </a:gradFill>
        <a:ln w="9525" cap="flat" cmpd="sng" algn="ctr">
          <a:solidFill>
            <a:schemeClr val="accent6">
              <a:shade val="50000"/>
              <a:hueOff val="-251834"/>
              <a:satOff val="16789"/>
              <a:lumOff val="21919"/>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91B02A9-A195-4E79-8748-ACDDD303B412}">
      <dsp:nvSpPr>
        <dsp:cNvPr id="0" name=""/>
        <dsp:cNvSpPr/>
      </dsp:nvSpPr>
      <dsp:spPr>
        <a:xfrm>
          <a:off x="6149046" y="1310029"/>
          <a:ext cx="1227699" cy="107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ZA" sz="1400" b="0" i="0" kern="1200">
              <a:latin typeface="+mn-lt"/>
            </a:rPr>
            <a:t>📈 </a:t>
          </a:r>
          <a:r>
            <a:rPr lang="en-ZA" sz="1400" b="1" i="0" kern="1200">
              <a:latin typeface="+mn-lt"/>
            </a:rPr>
            <a:t>Visualization</a:t>
          </a:r>
          <a:endParaRPr lang="en-ZA" sz="1400" b="0" i="0" kern="1200">
            <a:latin typeface="+mn-lt"/>
          </a:endParaRPr>
        </a:p>
        <a:p>
          <a:pPr marL="114300" lvl="1" indent="-114300" algn="l" defTabSz="622300">
            <a:lnSpc>
              <a:spcPct val="90000"/>
            </a:lnSpc>
            <a:spcBef>
              <a:spcPct val="0"/>
            </a:spcBef>
            <a:spcAft>
              <a:spcPct val="15000"/>
            </a:spcAft>
            <a:buFont typeface="Arial" panose="020B0604020202020204" pitchFamily="34" charset="0"/>
            <a:buChar char="•"/>
          </a:pPr>
          <a:r>
            <a:rPr lang="en-ZA" sz="1400" b="0" i="0" kern="1200" dirty="0">
              <a:latin typeface="+mn-lt"/>
            </a:rPr>
            <a:t>%matplotlib inline, matplotlib, seaborn</a:t>
          </a:r>
        </a:p>
      </dsp:txBody>
      <dsp:txXfrm>
        <a:off x="6149046" y="1310029"/>
        <a:ext cx="1227699" cy="1076150"/>
      </dsp:txXfrm>
    </dsp:sp>
    <dsp:sp modelId="{4D521A37-25D1-45D8-955F-B04F859F3BC8}">
      <dsp:nvSpPr>
        <dsp:cNvPr id="0" name=""/>
        <dsp:cNvSpPr/>
      </dsp:nvSpPr>
      <dsp:spPr>
        <a:xfrm>
          <a:off x="7145105" y="803605"/>
          <a:ext cx="231641" cy="231641"/>
        </a:xfrm>
        <a:prstGeom prst="triangle">
          <a:avLst>
            <a:gd name="adj" fmla="val 100000"/>
          </a:avLst>
        </a:prstGeom>
        <a:gradFill rotWithShape="0">
          <a:gsLst>
            <a:gs pos="0">
              <a:schemeClr val="accent6">
                <a:shade val="50000"/>
                <a:hueOff val="-167889"/>
                <a:satOff val="11193"/>
                <a:lumOff val="14613"/>
                <a:alphaOff val="0"/>
                <a:tint val="100000"/>
                <a:shade val="100000"/>
                <a:satMod val="130000"/>
              </a:schemeClr>
            </a:gs>
            <a:gs pos="100000">
              <a:schemeClr val="accent6">
                <a:shade val="50000"/>
                <a:hueOff val="-167889"/>
                <a:satOff val="11193"/>
                <a:lumOff val="14613"/>
                <a:alphaOff val="0"/>
                <a:tint val="50000"/>
                <a:shade val="100000"/>
                <a:satMod val="350000"/>
              </a:schemeClr>
            </a:gs>
          </a:gsLst>
          <a:lin ang="16200000" scaled="0"/>
        </a:gradFill>
        <a:ln w="9525" cap="flat" cmpd="sng" algn="ctr">
          <a:solidFill>
            <a:schemeClr val="accent6">
              <a:shade val="50000"/>
              <a:hueOff val="-167889"/>
              <a:satOff val="11193"/>
              <a:lumOff val="14613"/>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9A3F151E-70E2-47A1-8C21-11D5018C28B5}">
      <dsp:nvSpPr>
        <dsp:cNvPr id="0" name=""/>
        <dsp:cNvSpPr/>
      </dsp:nvSpPr>
      <dsp:spPr>
        <a:xfrm rot="5400000">
          <a:off x="7788409" y="531815"/>
          <a:ext cx="817241" cy="1359871"/>
        </a:xfrm>
        <a:prstGeom prst="corner">
          <a:avLst>
            <a:gd name="adj1" fmla="val 16120"/>
            <a:gd name="adj2" fmla="val 16110"/>
          </a:avLst>
        </a:prstGeom>
        <a:gradFill rotWithShape="0">
          <a:gsLst>
            <a:gs pos="0">
              <a:schemeClr val="accent6">
                <a:shade val="50000"/>
                <a:hueOff val="-83945"/>
                <a:satOff val="5596"/>
                <a:lumOff val="7306"/>
                <a:alphaOff val="0"/>
                <a:tint val="100000"/>
                <a:shade val="100000"/>
                <a:satMod val="130000"/>
              </a:schemeClr>
            </a:gs>
            <a:gs pos="100000">
              <a:schemeClr val="accent6">
                <a:shade val="50000"/>
                <a:hueOff val="-83945"/>
                <a:satOff val="5596"/>
                <a:lumOff val="7306"/>
                <a:alphaOff val="0"/>
                <a:tint val="50000"/>
                <a:shade val="100000"/>
                <a:satMod val="350000"/>
              </a:schemeClr>
            </a:gs>
          </a:gsLst>
          <a:lin ang="16200000" scaled="0"/>
        </a:gradFill>
        <a:ln w="9525" cap="flat" cmpd="sng" algn="ctr">
          <a:solidFill>
            <a:schemeClr val="accent6">
              <a:shade val="50000"/>
              <a:hueOff val="-83945"/>
              <a:satOff val="5596"/>
              <a:lumOff val="7306"/>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DB7F5236-5E12-47F3-B64E-EF4E7D7E6980}">
      <dsp:nvSpPr>
        <dsp:cNvPr id="0" name=""/>
        <dsp:cNvSpPr/>
      </dsp:nvSpPr>
      <dsp:spPr>
        <a:xfrm>
          <a:off x="7651991" y="938124"/>
          <a:ext cx="1227699" cy="1076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Font typeface="Arial" panose="020B0604020202020204" pitchFamily="34" charset="0"/>
            <a:buNone/>
          </a:pPr>
          <a:r>
            <a:rPr lang="en-ZA" sz="1400" b="0" i="0" kern="1200">
              <a:latin typeface="+mn-lt"/>
            </a:rPr>
            <a:t>⚙️ </a:t>
          </a:r>
          <a:r>
            <a:rPr lang="en-ZA" sz="1400" b="1" i="0" kern="1200">
              <a:latin typeface="+mn-lt"/>
            </a:rPr>
            <a:t>Installation</a:t>
          </a:r>
          <a:endParaRPr lang="en-ZA" sz="1400" b="0" i="0" kern="1200">
            <a:latin typeface="+mn-lt"/>
          </a:endParaRPr>
        </a:p>
        <a:p>
          <a:pPr marL="114300" lvl="1" indent="-114300" algn="l" defTabSz="622300">
            <a:lnSpc>
              <a:spcPct val="90000"/>
            </a:lnSpc>
            <a:spcBef>
              <a:spcPct val="0"/>
            </a:spcBef>
            <a:spcAft>
              <a:spcPct val="15000"/>
            </a:spcAft>
            <a:buFont typeface="Arial" panose="020B0604020202020204" pitchFamily="34" charset="0"/>
            <a:buChar char="•"/>
          </a:pPr>
          <a:r>
            <a:rPr lang="en-ZA" sz="1400" b="0" i="0" kern="1200" dirty="0">
              <a:latin typeface="+mn-lt"/>
            </a:rPr>
            <a:t>!pip install </a:t>
          </a:r>
          <a:r>
            <a:rPr lang="en-ZA" sz="1400" b="0" i="0" kern="1200" dirty="0" err="1">
              <a:latin typeface="+mn-lt"/>
            </a:rPr>
            <a:t>nltk</a:t>
          </a:r>
          <a:endParaRPr lang="en-ZA" sz="1400" b="0" i="0" kern="1200" dirty="0">
            <a:latin typeface="+mn-lt"/>
          </a:endParaRPr>
        </a:p>
      </dsp:txBody>
      <dsp:txXfrm>
        <a:off x="7651991" y="938124"/>
        <a:ext cx="1227699" cy="1076150"/>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0040" y="4685833"/>
            <a:ext cx="7779538" cy="703936"/>
          </a:xfrm>
        </p:spPr>
        <p:txBody>
          <a:bodyPr anchor="t">
            <a:normAutofit/>
          </a:bodyPr>
          <a:lstStyle/>
          <a:p>
            <a:pPr algn="l"/>
            <a:r>
              <a:rPr lang="en-ZA" sz="3500" dirty="0">
                <a:solidFill>
                  <a:schemeClr val="tx2"/>
                </a:solidFill>
              </a:rPr>
              <a:t>NLP Classification Project</a:t>
            </a:r>
          </a:p>
        </p:txBody>
      </p:sp>
      <p:pic>
        <p:nvPicPr>
          <p:cNvPr id="5" name="Picture 4" descr="A close up of a logo&#10;&#10;AI-generated content may be incorrect.">
            <a:extLst>
              <a:ext uri="{FF2B5EF4-FFF2-40B4-BE49-F238E27FC236}">
                <a16:creationId xmlns:a16="http://schemas.microsoft.com/office/drawing/2014/main" id="{653CB980-E322-A610-1E61-090C60FDC9D1}"/>
              </a:ext>
            </a:extLst>
          </p:cNvPr>
          <p:cNvPicPr>
            <a:picLocks noChangeAspect="1"/>
          </p:cNvPicPr>
          <p:nvPr/>
        </p:nvPicPr>
        <p:blipFill>
          <a:blip r:embed="rId2"/>
          <a:srcRect t="26524" b="27529"/>
          <a:stretch>
            <a:fillRect/>
          </a:stretch>
        </p:blipFill>
        <p:spPr>
          <a:xfrm>
            <a:off x="20" y="10"/>
            <a:ext cx="9143980" cy="4201449"/>
          </a:xfrm>
          <a:prstGeom prst="rect">
            <a:avLst/>
          </a:prstGeom>
        </p:spPr>
      </p:pic>
      <p:grpSp>
        <p:nvGrpSpPr>
          <p:cNvPr id="12" name="Group 11">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13" name="Freeform: Shape 12">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p:cNvSpPr>
            <a:spLocks noGrp="1"/>
          </p:cNvSpPr>
          <p:nvPr>
            <p:ph type="subTitle" idx="1"/>
          </p:nvPr>
        </p:nvSpPr>
        <p:spPr>
          <a:xfrm>
            <a:off x="-229" y="6210790"/>
            <a:ext cx="7062673" cy="484374"/>
          </a:xfrm>
        </p:spPr>
        <p:txBody>
          <a:bodyPr anchor="b">
            <a:normAutofit fontScale="25000" lnSpcReduction="20000"/>
          </a:bodyPr>
          <a:lstStyle/>
          <a:p>
            <a:r>
              <a:rPr lang="en-ZA" sz="5600" b="1" dirty="0">
                <a:solidFill>
                  <a:schemeClr val="tx2"/>
                </a:solidFill>
              </a:rPr>
              <a:t> </a:t>
            </a:r>
          </a:p>
          <a:p>
            <a:r>
              <a:rPr lang="en-ZA" sz="5600" b="1" dirty="0">
                <a:solidFill>
                  <a:schemeClr val="tx2"/>
                </a:solidFill>
              </a:rPr>
              <a:t>Dembe Tsiwana</a:t>
            </a:r>
          </a:p>
          <a:p>
            <a:r>
              <a:rPr lang="en-ZA" sz="5600" b="1" dirty="0">
                <a:solidFill>
                  <a:schemeClr val="tx2"/>
                </a:solidFill>
              </a:rPr>
              <a:t>Khuthadzo Tshikovhele</a:t>
            </a:r>
          </a:p>
          <a:p>
            <a:r>
              <a:rPr lang="en-ZA" sz="5600" b="1" dirty="0">
                <a:solidFill>
                  <a:schemeClr val="tx2"/>
                </a:solidFill>
              </a:rPr>
              <a:t>Aston Greeves</a:t>
            </a:r>
          </a:p>
          <a:p>
            <a:endParaRPr lang="en-ZA" sz="1200" b="1" dirty="0"/>
          </a:p>
        </p:txBody>
      </p:sp>
      <p:sp>
        <p:nvSpPr>
          <p:cNvPr id="6" name="Subtitle 2">
            <a:extLst>
              <a:ext uri="{FF2B5EF4-FFF2-40B4-BE49-F238E27FC236}">
                <a16:creationId xmlns:a16="http://schemas.microsoft.com/office/drawing/2014/main" id="{4CFCAC57-DE92-3A73-FEDA-D1F069EBB30B}"/>
              </a:ext>
            </a:extLst>
          </p:cNvPr>
          <p:cNvSpPr txBox="1">
            <a:spLocks/>
          </p:cNvSpPr>
          <p:nvPr/>
        </p:nvSpPr>
        <p:spPr>
          <a:xfrm>
            <a:off x="402336" y="5353875"/>
            <a:ext cx="7062673" cy="484374"/>
          </a:xfrm>
          <a:prstGeom prst="rect">
            <a:avLst/>
          </a:prstGeom>
        </p:spPr>
        <p:txBody>
          <a:bodyPr vert="horz" lIns="91440" tIns="45720" rIns="91440" bIns="45720" rtlCol="0" anchor="b">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pPr>
            <a:r>
              <a:rPr lang="en-ZA" sz="1200" dirty="0">
                <a:solidFill>
                  <a:schemeClr val="tx2"/>
                </a:solidFill>
              </a:rPr>
              <a:t>Categorizing News Articles Using Machine Learning</a:t>
            </a:r>
          </a:p>
          <a:p>
            <a:pPr algn="l">
              <a:lnSpc>
                <a:spcPct val="90000"/>
              </a:lnSpc>
            </a:pPr>
            <a:r>
              <a:rPr lang="en-ZA" sz="1200" dirty="0">
                <a:solidFill>
                  <a:schemeClr val="tx2"/>
                </a:solidFill>
              </a:rPr>
              <a:t>Group 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700"/>
                                        <p:tgtEl>
                                          <p:spTgt spid="3">
                                            <p:txEl>
                                              <p:pRg st="1" end="1"/>
                                            </p:txEl>
                                          </p:spTgt>
                                        </p:tgtEl>
                                      </p:cBhvr>
                                    </p:animEffect>
                                  </p:childTnLst>
                                </p:cTn>
                              </p:par>
                              <p:par>
                                <p:cTn id="14" presetID="10" presetClass="entr" presetSubtype="0" fill="hold" grpId="0" nodeType="withEffect">
                                  <p:stCondLst>
                                    <p:cond delay="1500"/>
                                  </p:stCondLst>
                                  <p:iterate>
                                    <p:tmPct val="1000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700"/>
                                        <p:tgtEl>
                                          <p:spTgt spid="3">
                                            <p:txEl>
                                              <p:pRg st="2" end="2"/>
                                            </p:txEl>
                                          </p:spTgt>
                                        </p:tgtEl>
                                      </p:cBhvr>
                                    </p:animEffect>
                                  </p:childTnLst>
                                </p:cTn>
                              </p:par>
                              <p:par>
                                <p:cTn id="17" presetID="10" presetClass="entr" presetSubtype="0" fill="hold" grpId="0" nodeType="withEffect">
                                  <p:stCondLst>
                                    <p:cond delay="1500"/>
                                  </p:stCondLst>
                                  <p:iterate>
                                    <p:tmPct val="10000"/>
                                  </p:iterate>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700"/>
                                        <p:tgtEl>
                                          <p:spTgt spid="3">
                                            <p:txEl>
                                              <p:pRg st="3" end="3"/>
                                            </p:txEl>
                                          </p:spTgt>
                                        </p:tgtEl>
                                      </p:cBhvr>
                                    </p:animEffect>
                                  </p:childTnLst>
                                </p:cTn>
                              </p:par>
                              <p:par>
                                <p:cTn id="20" presetID="10" presetClass="entr" presetSubtype="0" fill="hold" grpId="0" nodeType="withEffect">
                                  <p:stCondLst>
                                    <p:cond delay="1500"/>
                                  </p:stCondLst>
                                  <p:iterate>
                                    <p:tmPct val="10000"/>
                                  </p:iterate>
                                  <p:childTnLst>
                                    <p:set>
                                      <p:cBhvr>
                                        <p:cTn id="21" dur="1" fill="hold">
                                          <p:stCondLst>
                                            <p:cond delay="0"/>
                                          </p:stCondLst>
                                        </p:cTn>
                                        <p:tgtEl>
                                          <p:spTgt spid="6">
                                            <p:txEl>
                                              <p:pRg st="0" end="0"/>
                                            </p:txEl>
                                          </p:spTgt>
                                        </p:tgtEl>
                                        <p:attrNameLst>
                                          <p:attrName>style.visibility</p:attrName>
                                        </p:attrNameLst>
                                      </p:cBhvr>
                                      <p:to>
                                        <p:strVal val="visible"/>
                                      </p:to>
                                    </p:set>
                                    <p:animEffect transition="in" filter="fade">
                                      <p:cBhvr>
                                        <p:cTn id="22" dur="7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1500"/>
                                  </p:stCondLst>
                                  <p:iterate>
                                    <p:tmPct val="10000"/>
                                  </p:iterate>
                                  <p:childTnLst>
                                    <p:set>
                                      <p:cBhvr>
                                        <p:cTn id="26" dur="1" fill="hold">
                                          <p:stCondLst>
                                            <p:cond delay="0"/>
                                          </p:stCondLst>
                                        </p:cTn>
                                        <p:tgtEl>
                                          <p:spTgt spid="6">
                                            <p:txEl>
                                              <p:pRg st="1" end="1"/>
                                            </p:txEl>
                                          </p:spTgt>
                                        </p:tgtEl>
                                        <p:attrNameLst>
                                          <p:attrName>style.visibility</p:attrName>
                                        </p:attrNameLst>
                                      </p:cBhvr>
                                      <p:to>
                                        <p:strVal val="visible"/>
                                      </p:to>
                                    </p:set>
                                    <p:animEffect transition="in" filter="fade">
                                      <p:cBhvr>
                                        <p:cTn id="27" dur="7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58E4B-6781-E799-A2FE-67CBA52EB903}"/>
              </a:ext>
            </a:extLst>
          </p:cNvPr>
          <p:cNvSpPr>
            <a:spLocks noGrp="1"/>
          </p:cNvSpPr>
          <p:nvPr>
            <p:ph type="title"/>
          </p:nvPr>
        </p:nvSpPr>
        <p:spPr/>
        <p:txBody>
          <a:bodyPr>
            <a:normAutofit fontScale="90000"/>
          </a:bodyPr>
          <a:lstStyle/>
          <a:p>
            <a:r>
              <a:rPr lang="en-ZA" b="1" dirty="0">
                <a:solidFill>
                  <a:srgbClr val="0070C0"/>
                </a:solidFill>
              </a:rPr>
              <a:t>Model Evaluation- Classification Report</a:t>
            </a:r>
          </a:p>
        </p:txBody>
      </p:sp>
      <p:pic>
        <p:nvPicPr>
          <p:cNvPr id="6" name="Content Placeholder 5">
            <a:extLst>
              <a:ext uri="{FF2B5EF4-FFF2-40B4-BE49-F238E27FC236}">
                <a16:creationId xmlns:a16="http://schemas.microsoft.com/office/drawing/2014/main" id="{B8373904-0F3B-8CEA-2B72-3EB6B2793A04}"/>
              </a:ext>
            </a:extLst>
          </p:cNvPr>
          <p:cNvPicPr>
            <a:picLocks noGrp="1" noChangeAspect="1"/>
          </p:cNvPicPr>
          <p:nvPr>
            <p:ph sz="half" idx="1"/>
          </p:nvPr>
        </p:nvPicPr>
        <p:blipFill>
          <a:blip r:embed="rId2"/>
          <a:stretch>
            <a:fillRect/>
          </a:stretch>
        </p:blipFill>
        <p:spPr>
          <a:xfrm>
            <a:off x="194872" y="2068643"/>
            <a:ext cx="4300928" cy="2983042"/>
          </a:xfrm>
        </p:spPr>
      </p:pic>
      <p:sp>
        <p:nvSpPr>
          <p:cNvPr id="4" name="Content Placeholder 3">
            <a:extLst>
              <a:ext uri="{FF2B5EF4-FFF2-40B4-BE49-F238E27FC236}">
                <a16:creationId xmlns:a16="http://schemas.microsoft.com/office/drawing/2014/main" id="{319399FF-E912-B805-1026-26DB8A7A562F}"/>
              </a:ext>
            </a:extLst>
          </p:cNvPr>
          <p:cNvSpPr>
            <a:spLocks noGrp="1"/>
          </p:cNvSpPr>
          <p:nvPr>
            <p:ph sz="half" idx="2"/>
          </p:nvPr>
        </p:nvSpPr>
        <p:spPr/>
        <p:txBody>
          <a:bodyPr>
            <a:normAutofit fontScale="92500" lnSpcReduction="20000"/>
          </a:bodyPr>
          <a:lstStyle/>
          <a:p>
            <a:pPr marL="0" indent="0">
              <a:lnSpc>
                <a:spcPct val="107000"/>
              </a:lnSpc>
              <a:spcAft>
                <a:spcPts val="800"/>
              </a:spcAft>
              <a:buNone/>
            </a:pPr>
            <a:r>
              <a:rPr lang="en-ZA" sz="1500" b="1"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Bullet Points:</a:t>
            </a:r>
            <a:endParaRPr lang="en-ZA" sz="1500" kern="100"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SzPts val="1000"/>
              <a:buNone/>
              <a:tabLst>
                <a:tab pos="4572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Overall Accuracy</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 95% on test data.</a:t>
            </a:r>
          </a:p>
          <a:p>
            <a:pPr marL="0" lvl="0" indent="0">
              <a:lnSpc>
                <a:spcPct val="107000"/>
              </a:lnSpc>
              <a:spcAft>
                <a:spcPts val="800"/>
              </a:spcAft>
              <a:buSzPts val="1000"/>
              <a:buNone/>
              <a:tabLst>
                <a:tab pos="4572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High Performance Across Classes</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9144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Technology</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 Precision = 1.00, F1-score = 0.96</a:t>
            </a:r>
          </a:p>
          <a:p>
            <a:pPr marL="742950" lvl="1" indent="-285750">
              <a:lnSpc>
                <a:spcPct val="107000"/>
              </a:lnSpc>
              <a:spcAft>
                <a:spcPts val="800"/>
              </a:spcAft>
              <a:buSzPts val="1000"/>
              <a:buFont typeface="Symbol" panose="05050102010706020507" pitchFamily="18" charset="2"/>
              <a:buChar char=""/>
              <a:tabLst>
                <a:tab pos="9144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Entertainment</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 Recall = 0.99, F1-score = 0.95</a:t>
            </a:r>
          </a:p>
          <a:p>
            <a:pPr marL="742950" lvl="1" indent="-285750">
              <a:lnSpc>
                <a:spcPct val="107000"/>
              </a:lnSpc>
              <a:spcAft>
                <a:spcPts val="800"/>
              </a:spcAft>
              <a:buSzPts val="1000"/>
              <a:buFont typeface="Symbol" panose="05050102010706020507" pitchFamily="18" charset="2"/>
              <a:buChar char=""/>
              <a:tabLst>
                <a:tab pos="9144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Education</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 Slightly lower recall (0.91)</a:t>
            </a:r>
          </a:p>
          <a:p>
            <a:pPr marL="0" lvl="0" indent="0">
              <a:lnSpc>
                <a:spcPct val="107000"/>
              </a:lnSpc>
              <a:spcAft>
                <a:spcPts val="800"/>
              </a:spcAft>
              <a:buSzPts val="1000"/>
              <a:buNone/>
              <a:tabLst>
                <a:tab pos="4572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Macro &amp; Weighted Averages</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07000"/>
              </a:lnSpc>
              <a:spcAft>
                <a:spcPts val="800"/>
              </a:spcAft>
              <a:buSzPts val="1000"/>
              <a:buFont typeface="Symbol" panose="05050102010706020507" pitchFamily="18" charset="2"/>
              <a:buChar char=""/>
              <a:tabLst>
                <a:tab pos="914400" algn="l"/>
              </a:tabLst>
            </a:pP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Precision = 0.97 (macro), 0.95 (weighted)</a:t>
            </a:r>
          </a:p>
          <a:p>
            <a:pPr marL="742950" lvl="1" indent="-285750">
              <a:lnSpc>
                <a:spcPct val="107000"/>
              </a:lnSpc>
              <a:spcAft>
                <a:spcPts val="800"/>
              </a:spcAft>
              <a:buSzPts val="1000"/>
              <a:buFont typeface="Symbol" panose="05050102010706020507" pitchFamily="18" charset="2"/>
              <a:buChar char=""/>
              <a:tabLst>
                <a:tab pos="914400" algn="l"/>
              </a:tabLst>
            </a:pP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Recall = 0.94 (macro), 0.95 (weighted)</a:t>
            </a:r>
          </a:p>
          <a:p>
            <a:pPr marL="742950" lvl="1" indent="-285750">
              <a:lnSpc>
                <a:spcPct val="107000"/>
              </a:lnSpc>
              <a:spcAft>
                <a:spcPts val="800"/>
              </a:spcAft>
              <a:buSzPts val="1000"/>
              <a:buFont typeface="Symbol" panose="05050102010706020507" pitchFamily="18" charset="2"/>
              <a:buChar char=""/>
              <a:tabLst>
                <a:tab pos="914400" algn="l"/>
              </a:tabLst>
            </a:pP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F1-score = 0.95 (both)</a:t>
            </a:r>
          </a:p>
          <a:p>
            <a:pPr marL="0" lvl="0" indent="0">
              <a:lnSpc>
                <a:spcPct val="107000"/>
              </a:lnSpc>
              <a:spcAft>
                <a:spcPts val="800"/>
              </a:spcAft>
              <a:buSzPts val="1000"/>
              <a:buNone/>
              <a:tabLst>
                <a:tab pos="457200" algn="l"/>
              </a:tabLst>
            </a:pPr>
            <a:r>
              <a:rPr lang="en-ZA" sz="1500" b="1" kern="100" dirty="0">
                <a:effectLst/>
                <a:latin typeface="Calibri" panose="020F0502020204030204" pitchFamily="34" charset="0"/>
                <a:ea typeface="Calibri" panose="020F0502020204030204" pitchFamily="34" charset="0"/>
                <a:cs typeface="Times New Roman" panose="02020603050405020304" pitchFamily="18" charset="0"/>
              </a:rPr>
              <a:t>Insight</a:t>
            </a:r>
            <a:r>
              <a:rPr lang="en-ZA" sz="1500" kern="100" dirty="0">
                <a:effectLst/>
                <a:latin typeface="Calibri" panose="020F0502020204030204" pitchFamily="34" charset="0"/>
                <a:ea typeface="Calibri" panose="020F0502020204030204" pitchFamily="34" charset="0"/>
                <a:cs typeface="Times New Roman" panose="02020603050405020304" pitchFamily="18" charset="0"/>
              </a:rPr>
              <a:t>: Model is well-balanced and generalizes effectively.</a:t>
            </a:r>
          </a:p>
          <a:p>
            <a:pPr marL="0" indent="0">
              <a:buNone/>
            </a:pPr>
            <a:endParaRPr lang="en-ZA" dirty="0"/>
          </a:p>
        </p:txBody>
      </p:sp>
    </p:spTree>
    <p:extLst>
      <p:ext uri="{BB962C8B-B14F-4D97-AF65-F5344CB8AC3E}">
        <p14:creationId xmlns:p14="http://schemas.microsoft.com/office/powerpoint/2010/main" val="228313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solidFill>
                  <a:schemeClr val="tx2"/>
                </a:solidFill>
              </a:rPr>
              <a:t>Model Performance</a:t>
            </a:r>
            <a:r>
              <a:rPr lang="en-ZA" b="1" dirty="0">
                <a:solidFill>
                  <a:schemeClr val="tx2"/>
                </a:solidFill>
              </a:rPr>
              <a:t> and Evaluation</a:t>
            </a:r>
            <a:endParaRPr b="1" dirty="0">
              <a:solidFill>
                <a:schemeClr val="tx2"/>
              </a:solidFill>
            </a:endParaRPr>
          </a:p>
        </p:txBody>
      </p:sp>
      <p:sp>
        <p:nvSpPr>
          <p:cNvPr id="3" name="Content Placeholder 2"/>
          <p:cNvSpPr>
            <a:spLocks noGrp="1"/>
          </p:cNvSpPr>
          <p:nvPr>
            <p:ph idx="1"/>
          </p:nvPr>
        </p:nvSpPr>
        <p:spPr/>
        <p:txBody>
          <a:bodyPr>
            <a:normAutofit/>
          </a:bodyPr>
          <a:lstStyle/>
          <a:p>
            <a:pPr marL="0" indent="0">
              <a:lnSpc>
                <a:spcPct val="107000"/>
              </a:lnSpc>
              <a:spcAft>
                <a:spcPts val="800"/>
              </a:spcAft>
              <a:buNone/>
            </a:pPr>
            <a:r>
              <a:rPr lang="en-ZA" sz="2000" kern="100" dirty="0">
                <a:effectLst/>
                <a:latin typeface="Calibri" panose="020F0502020204030204" pitchFamily="34" charset="0"/>
                <a:ea typeface="Calibri" panose="020F0502020204030204" pitchFamily="34" charset="0"/>
                <a:cs typeface="Times New Roman" panose="02020603050405020304" pitchFamily="18" charset="0"/>
              </a:rPr>
              <a:t>The classification report shows that the model performs strongly across all five categories, achieving an overall accuracy of 95%. Precision, recall, and F1-scores are consistently high, with Technology reaching perfect precision (1.00) and Entertainment showing the highest recall (0.99). Education has slightly lower recall (0.91), indicating some misclassifications. The macro and weighted averages are around 0.95, confirming balanced and reliable performance across all classes.</a:t>
            </a:r>
          </a:p>
          <a:p>
            <a:pPr marL="114300" indent="0">
              <a:lnSpc>
                <a:spcPct val="107000"/>
              </a:lnSpc>
              <a:spcAft>
                <a:spcPts val="800"/>
              </a:spcAft>
              <a:buNone/>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0" i="0" dirty="0">
                <a:effectLst/>
                <a:latin typeface="system-ui"/>
              </a:rPr>
              <a:t>📝 Conclusions</a:t>
            </a:r>
          </a:p>
        </p:txBody>
      </p:sp>
      <p:sp>
        <p:nvSpPr>
          <p:cNvPr id="3" name="Content Placeholder 2"/>
          <p:cNvSpPr>
            <a:spLocks noGrp="1"/>
          </p:cNvSpPr>
          <p:nvPr>
            <p:ph idx="1"/>
          </p:nvPr>
        </p:nvSpPr>
        <p:spPr/>
        <p:txBody>
          <a:bodyPr>
            <a:normAutofit fontScale="85000" lnSpcReduction="20000"/>
          </a:bodyPr>
          <a:lstStyle/>
          <a:p>
            <a:pPr algn="l">
              <a:buFont typeface="Arial" panose="020B0604020202020204" pitchFamily="34" charset="0"/>
              <a:buChar char="•"/>
            </a:pPr>
            <a:r>
              <a:rPr lang="en-ZA" b="0" i="0" dirty="0">
                <a:effectLst/>
                <a:latin typeface="system-ui"/>
              </a:rPr>
              <a:t>✅ </a:t>
            </a:r>
            <a:r>
              <a:rPr lang="en-ZA" b="1" i="0" dirty="0">
                <a:effectLst/>
                <a:latin typeface="system-ui"/>
              </a:rPr>
              <a:t>Accuracy</a:t>
            </a:r>
            <a:r>
              <a:rPr lang="en-ZA" b="0" i="0" dirty="0">
                <a:effectLst/>
                <a:latin typeface="system-ui"/>
              </a:rPr>
              <a:t>: The model achieves </a:t>
            </a:r>
            <a:r>
              <a:rPr lang="en-ZA" b="1" i="0" dirty="0">
                <a:effectLst/>
                <a:latin typeface="system-ui"/>
              </a:rPr>
              <a:t>97% accuracy</a:t>
            </a:r>
            <a:r>
              <a:rPr lang="en-ZA" b="0" i="0" dirty="0">
                <a:effectLst/>
                <a:latin typeface="system-ui"/>
              </a:rPr>
              <a:t>, correctly classifying 97% of the documents.</a:t>
            </a:r>
          </a:p>
          <a:p>
            <a:pPr algn="l">
              <a:buFont typeface="Arial" panose="020B0604020202020204" pitchFamily="34" charset="0"/>
              <a:buChar char="•"/>
            </a:pPr>
            <a:r>
              <a:rPr lang="en-ZA" b="0" i="0" dirty="0">
                <a:effectLst/>
                <a:latin typeface="system-ui"/>
              </a:rPr>
              <a:t>📊 </a:t>
            </a:r>
            <a:r>
              <a:rPr lang="en-ZA" b="1" i="0" dirty="0">
                <a:effectLst/>
                <a:latin typeface="system-ui"/>
              </a:rPr>
              <a:t>Macro and Weighted Averages</a:t>
            </a:r>
            <a:r>
              <a:rPr lang="en-ZA" b="0" i="0" dirty="0">
                <a:effectLst/>
                <a:latin typeface="system-ui"/>
              </a:rPr>
              <a:t>: All around </a:t>
            </a:r>
            <a:r>
              <a:rPr lang="en-ZA" b="1" i="0" dirty="0">
                <a:effectLst/>
                <a:latin typeface="system-ui"/>
              </a:rPr>
              <a:t>0.97</a:t>
            </a:r>
            <a:r>
              <a:rPr lang="en-ZA" b="0" i="0" dirty="0">
                <a:effectLst/>
                <a:latin typeface="system-ui"/>
              </a:rPr>
              <a:t>, indicating consistent performance across all categories.</a:t>
            </a:r>
          </a:p>
          <a:p>
            <a:pPr algn="l">
              <a:buFont typeface="Arial" panose="020B0604020202020204" pitchFamily="34" charset="0"/>
              <a:buChar char="•"/>
            </a:pPr>
            <a:r>
              <a:rPr lang="en-ZA" b="0" i="0" dirty="0">
                <a:effectLst/>
                <a:latin typeface="system-ui"/>
              </a:rPr>
              <a:t>🔍 </a:t>
            </a:r>
            <a:r>
              <a:rPr lang="en-ZA" b="1" i="0" dirty="0">
                <a:effectLst/>
                <a:latin typeface="system-ui"/>
              </a:rPr>
              <a:t>Individual Class Performance</a:t>
            </a:r>
            <a:r>
              <a:rPr lang="en-ZA" b="0" i="0" dirty="0">
                <a:effectLst/>
                <a:latin typeface="system-ui"/>
              </a:rPr>
              <a:t>:</a:t>
            </a:r>
          </a:p>
          <a:p>
            <a:pPr marL="742950" lvl="1" indent="-285750" algn="l">
              <a:buFont typeface="Arial" panose="020B0604020202020204" pitchFamily="34" charset="0"/>
              <a:buChar char="•"/>
            </a:pPr>
            <a:r>
              <a:rPr lang="en-ZA" b="0" i="0" dirty="0">
                <a:effectLst/>
                <a:latin typeface="system-ui"/>
              </a:rPr>
              <a:t>All categories show </a:t>
            </a:r>
            <a:r>
              <a:rPr lang="en-ZA" b="1" i="0" dirty="0">
                <a:effectLst/>
                <a:latin typeface="system-ui"/>
              </a:rPr>
              <a:t>precision, recall, and F1-score above 0.90</a:t>
            </a:r>
            <a:r>
              <a:rPr lang="en-ZA" b="0" i="0" dirty="0">
                <a:effectLst/>
                <a:latin typeface="system-ui"/>
              </a:rPr>
              <a:t>, reflecting strong performance.</a:t>
            </a:r>
          </a:p>
          <a:p>
            <a:pPr marL="742950" lvl="1" indent="-285750" algn="l">
              <a:buFont typeface="Arial" panose="020B0604020202020204" pitchFamily="34" charset="0"/>
              <a:buChar char="•"/>
            </a:pPr>
            <a:r>
              <a:rPr lang="en-ZA" b="0" i="0" dirty="0">
                <a:effectLst/>
                <a:latin typeface="system-ui"/>
              </a:rPr>
              <a:t>🏅 </a:t>
            </a:r>
            <a:r>
              <a:rPr lang="en-ZA" b="1" i="0" dirty="0">
                <a:effectLst/>
                <a:latin typeface="system-ui"/>
              </a:rPr>
              <a:t>Sports</a:t>
            </a:r>
            <a:r>
              <a:rPr lang="en-ZA" b="0" i="0" dirty="0">
                <a:effectLst/>
                <a:latin typeface="system-ui"/>
              </a:rPr>
              <a:t> has the </a:t>
            </a:r>
            <a:r>
              <a:rPr lang="en-ZA" b="1" i="0" dirty="0">
                <a:effectLst/>
                <a:latin typeface="system-ui"/>
              </a:rPr>
              <a:t>highest recall (1.00)</a:t>
            </a:r>
            <a:r>
              <a:rPr lang="en-ZA" b="0" i="0" dirty="0">
                <a:effectLst/>
                <a:latin typeface="system-ui"/>
              </a:rPr>
              <a:t>, meaning the model effectively identifies relevant sports articles.</a:t>
            </a:r>
          </a:p>
          <a:p>
            <a:pPr marL="742950" lvl="1" indent="-285750" algn="l">
              <a:buFont typeface="Arial" panose="020B0604020202020204" pitchFamily="34" charset="0"/>
              <a:buChar char="•"/>
            </a:pPr>
            <a:r>
              <a:rPr lang="en-ZA" b="0" i="0" dirty="0">
                <a:effectLst/>
                <a:latin typeface="system-ui"/>
              </a:rPr>
              <a:t>⚠️ </a:t>
            </a:r>
            <a:r>
              <a:rPr lang="en-ZA" b="1" i="0" dirty="0">
                <a:effectLst/>
                <a:latin typeface="system-ui"/>
              </a:rPr>
              <a:t>Technology</a:t>
            </a:r>
            <a:r>
              <a:rPr lang="en-ZA" b="0" i="0" dirty="0">
                <a:effectLst/>
                <a:latin typeface="system-ui"/>
              </a:rPr>
              <a:t> has the </a:t>
            </a:r>
            <a:r>
              <a:rPr lang="en-ZA" b="1" i="0" dirty="0">
                <a:effectLst/>
                <a:latin typeface="system-ui"/>
              </a:rPr>
              <a:t>lowest precision (0.94)</a:t>
            </a:r>
            <a:r>
              <a:rPr lang="en-ZA" b="0" i="0" dirty="0">
                <a:effectLst/>
                <a:latin typeface="system-ui"/>
              </a:rPr>
              <a:t>, suggesting some false positives in this category.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1600" b="1" dirty="0">
                <a:solidFill>
                  <a:srgbClr val="0070C0"/>
                </a:solidFill>
              </a:rPr>
              <a:t>The following presentation demonstrates models that were built using the Train.csv and Test.csv datasets where we will be able to input new articles and receive category predictions, demonstrating the model’s practical utility</a:t>
            </a:r>
            <a:endParaRPr sz="1600" b="1" dirty="0">
              <a:solidFill>
                <a:srgbClr val="0070C0"/>
              </a:solidFill>
            </a:endParaRPr>
          </a:p>
        </p:txBody>
      </p:sp>
      <p:sp>
        <p:nvSpPr>
          <p:cNvPr id="3" name="Content Placeholder 2"/>
          <p:cNvSpPr>
            <a:spLocks noGrp="1"/>
          </p:cNvSpPr>
          <p:nvPr>
            <p:ph idx="1"/>
          </p:nvPr>
        </p:nvSpPr>
        <p:spPr/>
        <p:txBody>
          <a:bodyPr>
            <a:normAutofit/>
          </a:bodyPr>
          <a:lstStyle/>
          <a:p>
            <a:r>
              <a:rPr sz="2800" dirty="0"/>
              <a:t>1. Introduction</a:t>
            </a:r>
          </a:p>
          <a:p>
            <a:r>
              <a:rPr sz="2800" dirty="0"/>
              <a:t>2. Dataset Overview</a:t>
            </a:r>
          </a:p>
          <a:p>
            <a:r>
              <a:rPr sz="2800" dirty="0"/>
              <a:t>3. Data Preprocessing</a:t>
            </a:r>
          </a:p>
          <a:p>
            <a:r>
              <a:rPr sz="2800" dirty="0"/>
              <a:t>4. Clustering and Topic Modeling</a:t>
            </a:r>
          </a:p>
          <a:p>
            <a:r>
              <a:rPr sz="2800" dirty="0"/>
              <a:t>5. Model Building</a:t>
            </a:r>
          </a:p>
          <a:p>
            <a:r>
              <a:rPr sz="2800" dirty="0"/>
              <a:t>6. Results &amp; Evaluation</a:t>
            </a:r>
          </a:p>
          <a:p>
            <a:r>
              <a:rPr sz="2800" dirty="0"/>
              <a:t>7. 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tx2"/>
                </a:solidFill>
              </a:rPr>
              <a:t>Introduction</a:t>
            </a:r>
          </a:p>
        </p:txBody>
      </p:sp>
      <p:sp>
        <p:nvSpPr>
          <p:cNvPr id="3" name="Content Placeholder 2"/>
          <p:cNvSpPr>
            <a:spLocks noGrp="1"/>
          </p:cNvSpPr>
          <p:nvPr>
            <p:ph idx="1"/>
          </p:nvPr>
        </p:nvSpPr>
        <p:spPr/>
        <p:txBody>
          <a:bodyPr/>
          <a:lstStyle/>
          <a:p>
            <a:r>
              <a:t>Objective: Classify news articles into Business, Technology, Sports, Education, and Entertainment.</a:t>
            </a:r>
          </a:p>
          <a:p>
            <a:endParaRPr/>
          </a:p>
          <a:p>
            <a:r>
              <a:t>Motivation: Automate classification to enhance information organization.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tx2"/>
                </a:solidFill>
              </a:rPr>
              <a:t>Dataset Overview</a:t>
            </a:r>
          </a:p>
        </p:txBody>
      </p:sp>
      <p:sp>
        <p:nvSpPr>
          <p:cNvPr id="3" name="Content Placeholder 2"/>
          <p:cNvSpPr>
            <a:spLocks noGrp="1"/>
          </p:cNvSpPr>
          <p:nvPr>
            <p:ph idx="1"/>
          </p:nvPr>
        </p:nvSpPr>
        <p:spPr/>
        <p:txBody>
          <a:bodyPr/>
          <a:lstStyle/>
          <a:p>
            <a:r>
              <a:rPr dirty="0"/>
              <a:t>Source: </a:t>
            </a:r>
            <a:r>
              <a:rPr lang="en-ZA" dirty="0"/>
              <a:t>Train and Test </a:t>
            </a:r>
            <a:r>
              <a:rPr dirty="0"/>
              <a:t>CSV file</a:t>
            </a:r>
            <a:r>
              <a:rPr lang="en-ZA" dirty="0"/>
              <a:t>s</a:t>
            </a:r>
            <a:r>
              <a:rPr dirty="0"/>
              <a:t> with article text and category label.</a:t>
            </a:r>
          </a:p>
          <a:p>
            <a:r>
              <a:rPr dirty="0"/>
              <a:t>Features:</a:t>
            </a:r>
          </a:p>
          <a:p>
            <a:r>
              <a:rPr dirty="0"/>
              <a:t>- text: Article content</a:t>
            </a:r>
          </a:p>
          <a:p>
            <a:r>
              <a:rPr dirty="0"/>
              <a:t>- label: Category (e.g., Business, Technology)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C68E-D7B0-E9FC-503A-29EF82BE3417}"/>
              </a:ext>
            </a:extLst>
          </p:cNvPr>
          <p:cNvSpPr>
            <a:spLocks noGrp="1"/>
          </p:cNvSpPr>
          <p:nvPr>
            <p:ph type="title"/>
          </p:nvPr>
        </p:nvSpPr>
        <p:spPr/>
        <p:txBody>
          <a:bodyPr>
            <a:normAutofit fontScale="90000"/>
          </a:bodyPr>
          <a:lstStyle/>
          <a:p>
            <a:r>
              <a:rPr lang="en-ZA" sz="2400" b="1" dirty="0">
                <a:solidFill>
                  <a:srgbClr val="0070C0"/>
                </a:solidFill>
              </a:rPr>
              <a:t>Summary of Data Handling,  Text Processing, Machine learning and feature extraction, Analysis, and Visualization and Installing.</a:t>
            </a:r>
            <a:br>
              <a:rPr lang="en-ZA" sz="1200" dirty="0"/>
            </a:br>
            <a:endParaRPr lang="en-ZA" sz="1200" dirty="0"/>
          </a:p>
        </p:txBody>
      </p:sp>
      <p:graphicFrame>
        <p:nvGraphicFramePr>
          <p:cNvPr id="9" name="Content Placeholder 8">
            <a:extLst>
              <a:ext uri="{FF2B5EF4-FFF2-40B4-BE49-F238E27FC236}">
                <a16:creationId xmlns:a16="http://schemas.microsoft.com/office/drawing/2014/main" id="{B9DB8F52-1DD8-C491-AEB6-E6336F4C70DD}"/>
              </a:ext>
            </a:extLst>
          </p:cNvPr>
          <p:cNvGraphicFramePr>
            <a:graphicFrameLocks noGrp="1"/>
          </p:cNvGraphicFramePr>
          <p:nvPr>
            <p:ph idx="1"/>
            <p:extLst>
              <p:ext uri="{D42A27DB-BD31-4B8C-83A1-F6EECF244321}">
                <p14:modId xmlns:p14="http://schemas.microsoft.com/office/powerpoint/2010/main" val="2986399575"/>
              </p:ext>
            </p:extLst>
          </p:nvPr>
        </p:nvGraphicFramePr>
        <p:xfrm>
          <a:off x="261937" y="1723869"/>
          <a:ext cx="8882063" cy="46769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8581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9391"/>
            <a:ext cx="8229600" cy="1794005"/>
          </a:xfrm>
        </p:spPr>
        <p:txBody>
          <a:bodyPr>
            <a:noAutofit/>
          </a:bodyPr>
          <a:lstStyle/>
          <a:p>
            <a:pPr algn="l"/>
            <a:r>
              <a:rPr lang="en-ZA" sz="4000" dirty="0">
                <a:solidFill>
                  <a:srgbClr val="0070C0"/>
                </a:solidFill>
              </a:rPr>
              <a:t>Data Preprocessing</a:t>
            </a:r>
            <a:br>
              <a:rPr lang="en-ZA" sz="1600" dirty="0"/>
            </a:br>
            <a:br>
              <a:rPr lang="en-ZA" sz="1600" dirty="0"/>
            </a:br>
            <a:r>
              <a:rPr lang="en-ZA" sz="1600" dirty="0">
                <a:latin typeface="+mn-lt"/>
                <a:ea typeface="+mn-ea"/>
                <a:cs typeface="+mn-cs"/>
              </a:rPr>
              <a:t>The text data was </a:t>
            </a:r>
            <a:r>
              <a:rPr lang="en-ZA" sz="1600" dirty="0" err="1">
                <a:latin typeface="+mn-lt"/>
                <a:ea typeface="+mn-ea"/>
                <a:cs typeface="+mn-cs"/>
              </a:rPr>
              <a:t>preprocessed</a:t>
            </a:r>
            <a:r>
              <a:rPr lang="en-ZA" sz="1600" dirty="0">
                <a:latin typeface="+mn-lt"/>
                <a:ea typeface="+mn-ea"/>
                <a:cs typeface="+mn-cs"/>
              </a:rPr>
              <a:t> by removing punctuation and </a:t>
            </a:r>
            <a:r>
              <a:rPr lang="en-ZA" sz="1600" dirty="0" err="1">
                <a:latin typeface="+mn-lt"/>
                <a:ea typeface="+mn-ea"/>
                <a:cs typeface="+mn-cs"/>
              </a:rPr>
              <a:t>stopwords</a:t>
            </a:r>
            <a:r>
              <a:rPr lang="en-ZA" sz="1600" dirty="0">
                <a:latin typeface="+mn-lt"/>
                <a:ea typeface="+mn-ea"/>
                <a:cs typeface="+mn-cs"/>
              </a:rPr>
              <a:t>, converting all characters to lowercase, and applying stemming using the </a:t>
            </a:r>
            <a:r>
              <a:rPr lang="en-ZA" sz="1600" dirty="0" err="1">
                <a:latin typeface="+mn-lt"/>
                <a:ea typeface="+mn-ea"/>
                <a:cs typeface="+mn-cs"/>
              </a:rPr>
              <a:t>PorterStemmer</a:t>
            </a:r>
            <a:r>
              <a:rPr lang="en-ZA" sz="1600" dirty="0">
                <a:latin typeface="+mn-lt"/>
                <a:ea typeface="+mn-ea"/>
                <a:cs typeface="+mn-cs"/>
              </a:rPr>
              <a:t> to reduce words to their root forms. For feature extraction, the TF-IDF vectorizer was employed to transform the cleaned text into numerical representations suitable for machine learning models.</a:t>
            </a:r>
            <a:br>
              <a:rPr lang="en-ZA" sz="1600" dirty="0">
                <a:latin typeface="+mn-lt"/>
                <a:ea typeface="+mn-ea"/>
                <a:cs typeface="+mn-cs"/>
              </a:rPr>
            </a:br>
            <a:endParaRPr lang="en-ZA" sz="1600" dirty="0">
              <a:latin typeface="+mn-lt"/>
              <a:ea typeface="+mn-ea"/>
              <a:cs typeface="+mn-cs"/>
            </a:endParaRPr>
          </a:p>
        </p:txBody>
      </p:sp>
      <p:sp>
        <p:nvSpPr>
          <p:cNvPr id="3" name="Content Placeholder 2"/>
          <p:cNvSpPr>
            <a:spLocks noGrp="1"/>
          </p:cNvSpPr>
          <p:nvPr>
            <p:ph idx="1"/>
          </p:nvPr>
        </p:nvSpPr>
        <p:spPr>
          <a:xfrm>
            <a:off x="577122" y="2574561"/>
            <a:ext cx="8229600" cy="2911839"/>
          </a:xfrm>
        </p:spPr>
        <p:txBody>
          <a:bodyPr>
            <a:normAutofit fontScale="55000" lnSpcReduction="20000"/>
          </a:bodyPr>
          <a:lstStyle/>
          <a:p>
            <a:pPr marL="0" indent="0">
              <a:lnSpc>
                <a:spcPct val="107000"/>
              </a:lnSpc>
              <a:spcAft>
                <a:spcPts val="800"/>
              </a:spcAft>
              <a:buNone/>
            </a:pPr>
            <a:r>
              <a:rPr lang="en-ZA" sz="2300" b="1" kern="100" dirty="0">
                <a:effectLst/>
                <a:ea typeface="Calibri" panose="020F0502020204030204" pitchFamily="34" charset="0"/>
                <a:cs typeface="Times New Roman" panose="02020603050405020304" pitchFamily="18" charset="0"/>
              </a:rPr>
              <a:t>Data Pre-Processing</a:t>
            </a:r>
            <a:endParaRPr lang="en-ZA" sz="23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Category Encoding</a:t>
            </a:r>
            <a:r>
              <a:rPr lang="en-ZA" sz="2300" kern="100" dirty="0">
                <a:effectLst/>
                <a:ea typeface="Calibri" panose="020F0502020204030204" pitchFamily="34" charset="0"/>
                <a:cs typeface="Times New Roman" panose="02020603050405020304" pitchFamily="18" charset="0"/>
              </a:rPr>
              <a:t>: Convert categories into integers using </a:t>
            </a:r>
            <a:r>
              <a:rPr lang="en-ZA" sz="2300" kern="100" dirty="0" err="1">
                <a:effectLst/>
                <a:ea typeface="Calibri" panose="020F0502020204030204" pitchFamily="34" charset="0"/>
                <a:cs typeface="Times New Roman" panose="02020603050405020304" pitchFamily="18" charset="0"/>
              </a:rPr>
              <a:t>LabelEncoder</a:t>
            </a:r>
            <a:r>
              <a:rPr lang="en-ZA" sz="2300" kern="100" dirty="0">
                <a:effectLst/>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Text Vectorization</a:t>
            </a:r>
            <a:r>
              <a:rPr lang="en-ZA" sz="2300" kern="100" dirty="0">
                <a:effectLst/>
                <a:ea typeface="Calibri" panose="020F0502020204030204" pitchFamily="34" charset="0"/>
                <a:cs typeface="Times New Roman" panose="02020603050405020304" pitchFamily="18" charset="0"/>
              </a:rPr>
              <a:t>: Use </a:t>
            </a:r>
            <a:r>
              <a:rPr lang="en-ZA" sz="2300" kern="100" dirty="0" err="1">
                <a:effectLst/>
                <a:ea typeface="Calibri" panose="020F0502020204030204" pitchFamily="34" charset="0"/>
                <a:cs typeface="Times New Roman" panose="02020603050405020304" pitchFamily="18" charset="0"/>
              </a:rPr>
              <a:t>TfidfVectorizer</a:t>
            </a:r>
            <a:r>
              <a:rPr lang="en-ZA" sz="2300" kern="100" dirty="0">
                <a:effectLst/>
                <a:ea typeface="Calibri" panose="020F0502020204030204" pitchFamily="34" charset="0"/>
                <a:cs typeface="Times New Roman" panose="02020603050405020304" pitchFamily="18" charset="0"/>
              </a:rPr>
              <a:t> to transform text into numerical format.</a:t>
            </a: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Purpose</a:t>
            </a:r>
            <a:r>
              <a:rPr lang="en-ZA" sz="2300" kern="100" dirty="0">
                <a:effectLst/>
                <a:ea typeface="Calibri" panose="020F0502020204030204" pitchFamily="34" charset="0"/>
                <a:cs typeface="Times New Roman" panose="02020603050405020304" pitchFamily="18" charset="0"/>
              </a:rPr>
              <a:t>: Prepare data for model training to predict news category from article content.</a:t>
            </a:r>
          </a:p>
          <a:p>
            <a:pPr marL="0" indent="0">
              <a:lnSpc>
                <a:spcPct val="107000"/>
              </a:lnSpc>
              <a:spcAft>
                <a:spcPts val="800"/>
              </a:spcAft>
              <a:buNone/>
            </a:pPr>
            <a:r>
              <a:rPr lang="en-ZA" sz="2300" b="1" kern="100" dirty="0">
                <a:effectLst/>
                <a:ea typeface="Calibri" panose="020F0502020204030204" pitchFamily="34" charset="0"/>
                <a:cs typeface="Times New Roman" panose="02020603050405020304" pitchFamily="18" charset="0"/>
              </a:rPr>
              <a:t>Data Inspection</a:t>
            </a:r>
            <a:endParaRPr lang="en-ZA" sz="2300" kern="100" dirty="0">
              <a:effectLst/>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Check for Missing Values</a:t>
            </a:r>
            <a:r>
              <a:rPr lang="en-ZA" sz="2300" kern="100" dirty="0">
                <a:effectLst/>
                <a:ea typeface="Calibri" panose="020F0502020204030204" pitchFamily="34" charset="0"/>
                <a:cs typeface="Times New Roman" panose="02020603050405020304" pitchFamily="18" charset="0"/>
              </a:rPr>
              <a:t>: Ensure no missing text or category data.</a:t>
            </a: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Category Distribution</a:t>
            </a:r>
            <a:r>
              <a:rPr lang="en-ZA" sz="2300" kern="100" dirty="0">
                <a:effectLst/>
                <a:ea typeface="Calibri" panose="020F0502020204030204" pitchFamily="34" charset="0"/>
                <a:cs typeface="Times New Roman" panose="02020603050405020304" pitchFamily="18" charset="0"/>
              </a:rPr>
              <a:t>: Visualize article counts per category.</a:t>
            </a: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Text Length Analysis</a:t>
            </a:r>
            <a:r>
              <a:rPr lang="en-ZA" sz="2300" kern="100" dirty="0">
                <a:effectLst/>
                <a:ea typeface="Calibri" panose="020F0502020204030204" pitchFamily="34" charset="0"/>
                <a:cs typeface="Times New Roman" panose="02020603050405020304" pitchFamily="18" charset="0"/>
              </a:rPr>
              <a:t>: Identify outliers in article lengths.</a:t>
            </a:r>
          </a:p>
          <a:p>
            <a:pPr marL="342900" lvl="0" indent="-342900">
              <a:lnSpc>
                <a:spcPct val="107000"/>
              </a:lnSpc>
              <a:spcAft>
                <a:spcPts val="800"/>
              </a:spcAft>
              <a:buSzPts val="1000"/>
              <a:buFont typeface="Symbol" panose="05050102010706020507" pitchFamily="18" charset="2"/>
              <a:buChar char=""/>
              <a:tabLst>
                <a:tab pos="457200" algn="l"/>
              </a:tabLst>
            </a:pPr>
            <a:r>
              <a:rPr lang="en-ZA" sz="2300" b="1" kern="100" dirty="0">
                <a:effectLst/>
                <a:ea typeface="Calibri" panose="020F0502020204030204" pitchFamily="34" charset="0"/>
                <a:cs typeface="Times New Roman" panose="02020603050405020304" pitchFamily="18" charset="0"/>
              </a:rPr>
              <a:t>Sample Review</a:t>
            </a:r>
            <a:r>
              <a:rPr lang="en-ZA" sz="2300" kern="100" dirty="0">
                <a:effectLst/>
                <a:ea typeface="Calibri" panose="020F0502020204030204" pitchFamily="34" charset="0"/>
                <a:cs typeface="Times New Roman" panose="02020603050405020304" pitchFamily="18" charset="0"/>
              </a:rPr>
              <a:t>: Inspect random samples for correctness.</a:t>
            </a:r>
          </a:p>
          <a:p>
            <a:pPr marL="0" indent="0">
              <a:lnSpc>
                <a:spcPct val="107000"/>
              </a:lnSpc>
              <a:spcAft>
                <a:spcPts val="800"/>
              </a:spcAft>
              <a:buNone/>
            </a:pPr>
            <a:endParaRPr lang="en-ZA"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F02019-9A7D-1C68-074C-35D723AAC259}"/>
              </a:ext>
            </a:extLst>
          </p:cNvPr>
          <p:cNvSpPr>
            <a:spLocks noGrp="1"/>
          </p:cNvSpPr>
          <p:nvPr>
            <p:ph type="title"/>
          </p:nvPr>
        </p:nvSpPr>
        <p:spPr>
          <a:xfrm>
            <a:off x="457200" y="274638"/>
            <a:ext cx="8229600" cy="1340330"/>
          </a:xfrm>
        </p:spPr>
        <p:txBody>
          <a:bodyPr>
            <a:noAutofit/>
          </a:bodyPr>
          <a:lstStyle/>
          <a:p>
            <a:pPr marL="342900" lvl="0" indent="-342900">
              <a:lnSpc>
                <a:spcPct val="107000"/>
              </a:lnSpc>
              <a:spcAft>
                <a:spcPts val="800"/>
              </a:spcAft>
              <a:tabLst>
                <a:tab pos="457200" algn="l"/>
              </a:tabLst>
            </a:pPr>
            <a:br>
              <a:rPr lang="en-ZA" sz="1200" b="1" kern="100" dirty="0">
                <a:effectLst/>
                <a:latin typeface="+mn-lt"/>
                <a:ea typeface="Calibri" panose="020F0502020204030204" pitchFamily="34" charset="0"/>
                <a:cs typeface="Times New Roman" panose="02020603050405020304" pitchFamily="18" charset="0"/>
              </a:rPr>
            </a:br>
            <a:r>
              <a:rPr lang="en-ZA" sz="2000" b="1" kern="100" dirty="0">
                <a:solidFill>
                  <a:srgbClr val="0070C0"/>
                </a:solidFill>
                <a:effectLst/>
                <a:latin typeface="+mn-lt"/>
                <a:ea typeface="Calibri" panose="020F0502020204030204" pitchFamily="34" charset="0"/>
                <a:cs typeface="Times New Roman" panose="02020603050405020304" pitchFamily="18" charset="0"/>
              </a:rPr>
              <a:t>Data Inspection </a:t>
            </a:r>
            <a:br>
              <a:rPr lang="en-ZA" sz="1200" b="1" kern="100" dirty="0">
                <a:effectLst/>
                <a:latin typeface="+mn-lt"/>
                <a:ea typeface="Calibri" panose="020F0502020204030204" pitchFamily="34" charset="0"/>
                <a:cs typeface="Times New Roman" panose="02020603050405020304" pitchFamily="18" charset="0"/>
              </a:rPr>
            </a:br>
            <a:r>
              <a:rPr lang="en-ZA" sz="1200" b="1" kern="100" dirty="0">
                <a:effectLst/>
                <a:latin typeface="+mn-lt"/>
                <a:ea typeface="Calibri" panose="020F0502020204030204" pitchFamily="34" charset="0"/>
                <a:cs typeface="Times New Roman" panose="02020603050405020304" pitchFamily="18" charset="0"/>
              </a:rPr>
              <a:t>Balanced Categories</a:t>
            </a:r>
            <a:r>
              <a:rPr lang="en-ZA" sz="1200" kern="100" dirty="0">
                <a:effectLst/>
                <a:latin typeface="+mn-lt"/>
                <a:ea typeface="Calibri" panose="020F0502020204030204" pitchFamily="34" charset="0"/>
                <a:cs typeface="Times New Roman" panose="02020603050405020304" pitchFamily="18" charset="0"/>
              </a:rPr>
              <a:t>: Each news category (business, education, entertainment, technology, sports) has around 400 samples, ensuring a well-balanced dataset for training.</a:t>
            </a:r>
            <a:br>
              <a:rPr lang="en-ZA" sz="1200" kern="100" dirty="0">
                <a:effectLst/>
                <a:latin typeface="+mn-lt"/>
                <a:ea typeface="Calibri" panose="020F0502020204030204" pitchFamily="34" charset="0"/>
                <a:cs typeface="Times New Roman" panose="02020603050405020304" pitchFamily="18" charset="0"/>
              </a:rPr>
            </a:br>
            <a:r>
              <a:rPr lang="en-ZA" sz="1200" b="1" kern="100" dirty="0">
                <a:effectLst/>
                <a:latin typeface="+mn-lt"/>
                <a:ea typeface="Calibri" panose="020F0502020204030204" pitchFamily="34" charset="0"/>
                <a:cs typeface="Times New Roman" panose="02020603050405020304" pitchFamily="18" charset="0"/>
              </a:rPr>
              <a:t>No Missing Data</a:t>
            </a:r>
            <a:r>
              <a:rPr lang="en-ZA" sz="1200" kern="100" dirty="0">
                <a:effectLst/>
                <a:latin typeface="+mn-lt"/>
                <a:ea typeface="Calibri" panose="020F0502020204030204" pitchFamily="34" charset="0"/>
                <a:cs typeface="Times New Roman" panose="02020603050405020304" pitchFamily="18" charset="0"/>
              </a:rPr>
              <a:t>: All key columns (headlines, description, content, </a:t>
            </a:r>
            <a:r>
              <a:rPr lang="en-ZA" sz="1200" kern="100" dirty="0" err="1">
                <a:effectLst/>
                <a:latin typeface="+mn-lt"/>
                <a:ea typeface="Calibri" panose="020F0502020204030204" pitchFamily="34" charset="0"/>
                <a:cs typeface="Times New Roman" panose="02020603050405020304" pitchFamily="18" charset="0"/>
              </a:rPr>
              <a:t>url</a:t>
            </a:r>
            <a:r>
              <a:rPr lang="en-ZA" sz="1200" kern="100" dirty="0">
                <a:effectLst/>
                <a:latin typeface="+mn-lt"/>
                <a:ea typeface="Calibri" panose="020F0502020204030204" pitchFamily="34" charset="0"/>
                <a:cs typeface="Times New Roman" panose="02020603050405020304" pitchFamily="18" charset="0"/>
              </a:rPr>
              <a:t>, category) have zero missing values, indicating clean data.</a:t>
            </a:r>
            <a:br>
              <a:rPr lang="en-ZA" sz="1200" kern="100" dirty="0">
                <a:effectLst/>
                <a:latin typeface="+mn-lt"/>
                <a:ea typeface="Calibri" panose="020F0502020204030204" pitchFamily="34" charset="0"/>
                <a:cs typeface="Times New Roman" panose="02020603050405020304" pitchFamily="18" charset="0"/>
              </a:rPr>
            </a:br>
            <a:r>
              <a:rPr lang="en-ZA" sz="1200" b="1" kern="100" dirty="0">
                <a:effectLst/>
                <a:latin typeface="+mn-lt"/>
                <a:ea typeface="Calibri" panose="020F0502020204030204" pitchFamily="34" charset="0"/>
                <a:cs typeface="Times New Roman" panose="02020603050405020304" pitchFamily="18" charset="0"/>
              </a:rPr>
              <a:t>Dataset Size</a:t>
            </a:r>
            <a:r>
              <a:rPr lang="en-ZA" sz="1200" kern="100" dirty="0">
                <a:effectLst/>
                <a:latin typeface="+mn-lt"/>
                <a:ea typeface="Calibri" panose="020F0502020204030204" pitchFamily="34" charset="0"/>
                <a:cs typeface="Times New Roman" panose="02020603050405020304" pitchFamily="18" charset="0"/>
              </a:rPr>
              <a:t>: The dataset contains 2003 rows and 5 columns, making it suitable for machine learning tasks.</a:t>
            </a:r>
            <a:br>
              <a:rPr lang="en-ZA" sz="1200" kern="100" dirty="0">
                <a:effectLst/>
                <a:latin typeface="+mn-lt"/>
                <a:ea typeface="Calibri" panose="020F0502020204030204" pitchFamily="34" charset="0"/>
                <a:cs typeface="Times New Roman" panose="02020603050405020304" pitchFamily="18" charset="0"/>
              </a:rPr>
            </a:br>
            <a:endParaRPr lang="en-ZA" sz="1200" dirty="0">
              <a:latin typeface="+mn-lt"/>
            </a:endParaRPr>
          </a:p>
        </p:txBody>
      </p:sp>
      <p:pic>
        <p:nvPicPr>
          <p:cNvPr id="10" name="Content Placeholder 9">
            <a:extLst>
              <a:ext uri="{FF2B5EF4-FFF2-40B4-BE49-F238E27FC236}">
                <a16:creationId xmlns:a16="http://schemas.microsoft.com/office/drawing/2014/main" id="{B7A52078-565E-974B-87DC-320C1ACEF6F5}"/>
              </a:ext>
            </a:extLst>
          </p:cNvPr>
          <p:cNvPicPr>
            <a:picLocks noGrp="1" noChangeAspect="1"/>
          </p:cNvPicPr>
          <p:nvPr>
            <p:ph idx="1"/>
          </p:nvPr>
        </p:nvPicPr>
        <p:blipFill>
          <a:blip r:embed="rId2"/>
          <a:stretch>
            <a:fillRect/>
          </a:stretch>
        </p:blipFill>
        <p:spPr>
          <a:xfrm>
            <a:off x="1218732" y="1903751"/>
            <a:ext cx="6706536" cy="4207644"/>
          </a:xfrm>
        </p:spPr>
      </p:pic>
    </p:spTree>
    <p:extLst>
      <p:ext uri="{BB962C8B-B14F-4D97-AF65-F5344CB8AC3E}">
        <p14:creationId xmlns:p14="http://schemas.microsoft.com/office/powerpoint/2010/main" val="357731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0070C0"/>
                </a:solidFill>
              </a:rPr>
              <a:t>Topic Modeling (K-Means)</a:t>
            </a:r>
          </a:p>
        </p:txBody>
      </p:sp>
      <p:sp>
        <p:nvSpPr>
          <p:cNvPr id="3" name="Content Placeholder 2"/>
          <p:cNvSpPr>
            <a:spLocks noGrp="1"/>
          </p:cNvSpPr>
          <p:nvPr>
            <p:ph idx="1"/>
          </p:nvPr>
        </p:nvSpPr>
        <p:spPr/>
        <p:txBody>
          <a:bodyPr>
            <a:normAutofit/>
          </a:bodyPr>
          <a:lstStyle/>
          <a:p>
            <a:pPr marL="114300" indent="0">
              <a:lnSpc>
                <a:spcPct val="107000"/>
              </a:lnSpc>
              <a:spcAft>
                <a:spcPts val="800"/>
              </a:spcAft>
              <a:buNone/>
            </a:pPr>
            <a:r>
              <a:rPr lang="en-ZA" sz="2400" b="1" kern="100" dirty="0">
                <a:effectLst/>
                <a:latin typeface="Calibri" panose="020F0502020204030204" pitchFamily="34" charset="0"/>
                <a:ea typeface="Calibri" panose="020F0502020204030204" pitchFamily="34" charset="0"/>
                <a:cs typeface="Times New Roman" panose="02020603050405020304" pitchFamily="18" charset="0"/>
              </a:rPr>
              <a:t>Bullet Points:</a:t>
            </a:r>
            <a:endParaRPr lang="en-ZA"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SzPts val="1000"/>
              <a:tabLst>
                <a:tab pos="457200" algn="l"/>
              </a:tabLst>
            </a:pPr>
            <a:r>
              <a:rPr lang="en-ZA" sz="2400" b="1" kern="100" dirty="0">
                <a:effectLst/>
                <a:latin typeface="Calibri" panose="020F0502020204030204" pitchFamily="34" charset="0"/>
                <a:ea typeface="Calibri" panose="020F0502020204030204" pitchFamily="34" charset="0"/>
                <a:cs typeface="Times New Roman" panose="02020603050405020304" pitchFamily="18" charset="0"/>
              </a:rPr>
              <a:t>Goal</a:t>
            </a:r>
            <a:r>
              <a:rPr lang="en-ZA" sz="2400" kern="100" dirty="0">
                <a:effectLst/>
                <a:latin typeface="Calibri" panose="020F0502020204030204" pitchFamily="34" charset="0"/>
                <a:ea typeface="Calibri" panose="020F0502020204030204" pitchFamily="34" charset="0"/>
                <a:cs typeface="Times New Roman" panose="02020603050405020304" pitchFamily="18" charset="0"/>
              </a:rPr>
              <a:t>: Discover underlying topics in text data.</a:t>
            </a:r>
          </a:p>
          <a:p>
            <a:pPr>
              <a:lnSpc>
                <a:spcPct val="107000"/>
              </a:lnSpc>
              <a:spcAft>
                <a:spcPts val="800"/>
              </a:spcAft>
              <a:buSzPts val="1000"/>
              <a:tabLst>
                <a:tab pos="457200" algn="l"/>
              </a:tabLst>
            </a:pPr>
            <a:r>
              <a:rPr lang="en-ZA" sz="2400" b="1" kern="100" dirty="0">
                <a:effectLst/>
                <a:latin typeface="Calibri" panose="020F0502020204030204" pitchFamily="34" charset="0"/>
                <a:ea typeface="Calibri" panose="020F0502020204030204" pitchFamily="34" charset="0"/>
                <a:cs typeface="Times New Roman" panose="02020603050405020304" pitchFamily="18" charset="0"/>
              </a:rPr>
              <a:t>Method</a:t>
            </a:r>
            <a:r>
              <a:rPr lang="en-ZA" sz="2400" kern="100" dirty="0">
                <a:effectLst/>
                <a:latin typeface="Calibri" panose="020F0502020204030204" pitchFamily="34" charset="0"/>
                <a:ea typeface="Calibri" panose="020F0502020204030204" pitchFamily="34" charset="0"/>
                <a:cs typeface="Times New Roman" panose="02020603050405020304" pitchFamily="18" charset="0"/>
              </a:rPr>
              <a:t>: Applied K-Means clustering on TF-IDF vectors.</a:t>
            </a:r>
          </a:p>
          <a:p>
            <a:pPr>
              <a:lnSpc>
                <a:spcPct val="107000"/>
              </a:lnSpc>
              <a:spcAft>
                <a:spcPts val="800"/>
              </a:spcAft>
              <a:buSzPts val="1000"/>
              <a:tabLst>
                <a:tab pos="457200" algn="l"/>
              </a:tabLst>
            </a:pPr>
            <a:r>
              <a:rPr lang="en-ZA" sz="2400" b="1" kern="100" dirty="0">
                <a:effectLst/>
                <a:latin typeface="Calibri" panose="020F0502020204030204" pitchFamily="34" charset="0"/>
                <a:ea typeface="Calibri" panose="020F0502020204030204" pitchFamily="34" charset="0"/>
                <a:cs typeface="Times New Roman" panose="02020603050405020304" pitchFamily="18" charset="0"/>
              </a:rPr>
              <a:t>Output</a:t>
            </a:r>
            <a:r>
              <a:rPr lang="en-ZA" sz="2400" kern="100" dirty="0">
                <a:effectLst/>
                <a:latin typeface="Calibri" panose="020F0502020204030204" pitchFamily="34" charset="0"/>
                <a:ea typeface="Calibri" panose="020F0502020204030204" pitchFamily="34" charset="0"/>
                <a:cs typeface="Times New Roman" panose="02020603050405020304" pitchFamily="18" charset="0"/>
              </a:rPr>
              <a:t>:</a:t>
            </a:r>
          </a:p>
          <a:p>
            <a:pPr lvl="1">
              <a:lnSpc>
                <a:spcPct val="107000"/>
              </a:lnSpc>
              <a:spcAft>
                <a:spcPts val="800"/>
              </a:spcAft>
              <a:buSzPts val="1000"/>
              <a:tabLst>
                <a:tab pos="914400" algn="l"/>
              </a:tabLst>
            </a:pPr>
            <a:r>
              <a:rPr lang="en-ZA" sz="2400" kern="100" dirty="0">
                <a:effectLst/>
                <a:latin typeface="Calibri" panose="020F0502020204030204" pitchFamily="34" charset="0"/>
                <a:ea typeface="Calibri" panose="020F0502020204030204" pitchFamily="34" charset="0"/>
                <a:cs typeface="Times New Roman" panose="02020603050405020304" pitchFamily="18" charset="0"/>
              </a:rPr>
              <a:t>Cluster keywords representing dominant terms.</a:t>
            </a:r>
          </a:p>
          <a:p>
            <a:pPr lvl="1">
              <a:lnSpc>
                <a:spcPct val="107000"/>
              </a:lnSpc>
              <a:spcAft>
                <a:spcPts val="800"/>
              </a:spcAft>
              <a:buSzPts val="1000"/>
              <a:tabLst>
                <a:tab pos="914400" algn="l"/>
              </a:tabLst>
            </a:pPr>
            <a:r>
              <a:rPr lang="en-ZA" sz="2400" kern="100" dirty="0">
                <a:effectLst/>
                <a:latin typeface="Calibri" panose="020F0502020204030204" pitchFamily="34" charset="0"/>
                <a:ea typeface="Calibri" panose="020F0502020204030204" pitchFamily="34" charset="0"/>
                <a:cs typeface="Times New Roman" panose="02020603050405020304" pitchFamily="18" charset="0"/>
              </a:rPr>
              <a:t>Topic assignments </a:t>
            </a:r>
            <a:r>
              <a:rPr lang="en-ZA" sz="2400" kern="100" dirty="0" err="1">
                <a:effectLst/>
                <a:latin typeface="Calibri" panose="020F0502020204030204" pitchFamily="34" charset="0"/>
                <a:ea typeface="Calibri" panose="020F0502020204030204" pitchFamily="34" charset="0"/>
                <a:cs typeface="Times New Roman" panose="02020603050405020304" pitchFamily="18" charset="0"/>
              </a:rPr>
              <a:t>labeling</a:t>
            </a:r>
            <a:r>
              <a:rPr lang="en-ZA" sz="2400" kern="100" dirty="0">
                <a:effectLst/>
                <a:latin typeface="Calibri" panose="020F0502020204030204" pitchFamily="34" charset="0"/>
                <a:ea typeface="Calibri" panose="020F0502020204030204" pitchFamily="34" charset="0"/>
                <a:cs typeface="Times New Roman" panose="02020603050405020304" pitchFamily="18" charset="0"/>
              </a:rPr>
              <a:t> each document.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C73CA-8E2C-5014-19E0-00327FCBCD61}"/>
              </a:ext>
            </a:extLst>
          </p:cNvPr>
          <p:cNvSpPr>
            <a:spLocks noGrp="1"/>
          </p:cNvSpPr>
          <p:nvPr>
            <p:ph type="title"/>
          </p:nvPr>
        </p:nvSpPr>
        <p:spPr/>
        <p:txBody>
          <a:bodyPr/>
          <a:lstStyle/>
          <a:p>
            <a:r>
              <a:rPr lang="en-ZA" b="1" dirty="0">
                <a:solidFill>
                  <a:srgbClr val="0070C0"/>
                </a:solidFill>
              </a:rPr>
              <a:t>Model Building</a:t>
            </a:r>
            <a:endParaRPr lang="en-ZA" dirty="0"/>
          </a:p>
        </p:txBody>
      </p:sp>
      <p:sp>
        <p:nvSpPr>
          <p:cNvPr id="3" name="Text Placeholder 2">
            <a:extLst>
              <a:ext uri="{FF2B5EF4-FFF2-40B4-BE49-F238E27FC236}">
                <a16:creationId xmlns:a16="http://schemas.microsoft.com/office/drawing/2014/main" id="{C9E56236-2832-71CC-6294-0FA8ED8B872F}"/>
              </a:ext>
            </a:extLst>
          </p:cNvPr>
          <p:cNvSpPr>
            <a:spLocks noGrp="1"/>
          </p:cNvSpPr>
          <p:nvPr>
            <p:ph type="body" idx="1"/>
          </p:nvPr>
        </p:nvSpPr>
        <p:spPr/>
        <p:txBody>
          <a:bodyPr>
            <a:normAutofit fontScale="47500" lnSpcReduction="20000"/>
          </a:bodyPr>
          <a:lstStyle/>
          <a:p>
            <a:endParaRPr lang="en-ZA" sz="1800" b="1" kern="100" dirty="0">
              <a:effectLst/>
              <a:ea typeface="Calibri" panose="020F0502020204030204" pitchFamily="34" charset="0"/>
              <a:cs typeface="Times New Roman" panose="02020603050405020304" pitchFamily="18" charset="0"/>
            </a:endParaRPr>
          </a:p>
          <a:p>
            <a:endParaRPr lang="en-ZA" sz="1800" b="1" kern="100" dirty="0">
              <a:effectLst/>
              <a:ea typeface="Calibri" panose="020F0502020204030204" pitchFamily="34" charset="0"/>
              <a:cs typeface="Times New Roman" panose="02020603050405020304" pitchFamily="18" charset="0"/>
            </a:endParaRPr>
          </a:p>
          <a:p>
            <a:r>
              <a:rPr lang="en-ZA" sz="3200" dirty="0"/>
              <a:t>Confusion Matrix Analysis</a:t>
            </a:r>
          </a:p>
          <a:p>
            <a:endParaRPr lang="en-ZA" dirty="0"/>
          </a:p>
        </p:txBody>
      </p:sp>
      <p:sp>
        <p:nvSpPr>
          <p:cNvPr id="4" name="Content Placeholder 3">
            <a:extLst>
              <a:ext uri="{FF2B5EF4-FFF2-40B4-BE49-F238E27FC236}">
                <a16:creationId xmlns:a16="http://schemas.microsoft.com/office/drawing/2014/main" id="{96571CFB-623B-1B21-DCE8-37CC92352F03}"/>
              </a:ext>
            </a:extLst>
          </p:cNvPr>
          <p:cNvSpPr>
            <a:spLocks noGrp="1"/>
          </p:cNvSpPr>
          <p:nvPr>
            <p:ph sz="half" idx="2"/>
          </p:nvPr>
        </p:nvSpPr>
        <p:spPr/>
        <p:txBody>
          <a:bodyPr>
            <a:normAutofit fontScale="47500" lnSpcReduction="20000"/>
          </a:bodyPr>
          <a:lstStyle/>
          <a:p>
            <a:pPr marL="0" indent="0">
              <a:buNone/>
            </a:pPr>
            <a:r>
              <a:rPr lang="en-ZA" sz="2900" dirty="0"/>
              <a:t> </a:t>
            </a:r>
            <a:r>
              <a:rPr lang="en-ZA" sz="2900" b="1" dirty="0">
                <a:solidFill>
                  <a:srgbClr val="0070C0"/>
                </a:solidFill>
              </a:rPr>
              <a:t>Algorithms Used:</a:t>
            </a:r>
          </a:p>
          <a:p>
            <a:r>
              <a:rPr lang="en-ZA" sz="2500" dirty="0"/>
              <a:t>  - Logistic Regression</a:t>
            </a:r>
          </a:p>
          <a:p>
            <a:r>
              <a:rPr lang="en-ZA" sz="2500" dirty="0"/>
              <a:t>  - SVM</a:t>
            </a:r>
          </a:p>
          <a:p>
            <a:r>
              <a:rPr lang="en-ZA" sz="2500" dirty="0"/>
              <a:t>  - Naive Bayes</a:t>
            </a:r>
          </a:p>
          <a:p>
            <a:r>
              <a:rPr lang="en-ZA" sz="2500" dirty="0"/>
              <a:t>- Metrics: Accuracy, Classification Report</a:t>
            </a:r>
          </a:p>
          <a:p>
            <a:pPr marL="0" indent="0">
              <a:buNone/>
            </a:pPr>
            <a:endParaRPr lang="en-ZA" sz="2500" dirty="0"/>
          </a:p>
          <a:p>
            <a:pPr marL="0" indent="0">
              <a:lnSpc>
                <a:spcPct val="107000"/>
              </a:lnSpc>
              <a:spcAft>
                <a:spcPts val="800"/>
              </a:spcAft>
              <a:buNone/>
            </a:pPr>
            <a:r>
              <a:rPr lang="en-ZA" sz="2900" b="1" dirty="0">
                <a:solidFill>
                  <a:srgbClr val="0070C0"/>
                </a:solidFill>
              </a:rPr>
              <a:t>Confusion Matrix Analysis</a:t>
            </a:r>
          </a:p>
          <a:p>
            <a:pPr marL="342900" lvl="0" indent="-342900">
              <a:lnSpc>
                <a:spcPct val="107000"/>
              </a:lnSpc>
              <a:spcAft>
                <a:spcPts val="800"/>
              </a:spcAft>
              <a:buSzPts val="1000"/>
              <a:buFont typeface="Symbol" panose="05050102010706020507" pitchFamily="18" charset="2"/>
              <a:buChar char=""/>
              <a:tabLst>
                <a:tab pos="457200" algn="l"/>
              </a:tabLst>
            </a:pPr>
            <a:r>
              <a:rPr lang="en-ZA" sz="2500" b="1" kern="100" dirty="0">
                <a:effectLst/>
                <a:ea typeface="Calibri" panose="020F0502020204030204" pitchFamily="34" charset="0"/>
                <a:cs typeface="Times New Roman" panose="02020603050405020304" pitchFamily="18" charset="0"/>
              </a:rPr>
              <a:t>Entertainment</a:t>
            </a:r>
            <a:r>
              <a:rPr lang="en-ZA" sz="2500" kern="100" dirty="0">
                <a:effectLst/>
                <a:ea typeface="Calibri" panose="020F0502020204030204" pitchFamily="34" charset="0"/>
                <a:cs typeface="Times New Roman" panose="02020603050405020304" pitchFamily="18" charset="0"/>
              </a:rPr>
              <a:t>: 309 correctly classified; few misclassifications.</a:t>
            </a:r>
          </a:p>
          <a:p>
            <a:pPr marL="342900" lvl="0" indent="-342900">
              <a:lnSpc>
                <a:spcPct val="107000"/>
              </a:lnSpc>
              <a:spcAft>
                <a:spcPts val="800"/>
              </a:spcAft>
              <a:buSzPts val="1000"/>
              <a:buFont typeface="Symbol" panose="05050102010706020507" pitchFamily="18" charset="2"/>
              <a:buChar char=""/>
              <a:tabLst>
                <a:tab pos="457200" algn="l"/>
              </a:tabLst>
            </a:pPr>
            <a:r>
              <a:rPr lang="en-ZA" sz="2500" b="1" kern="100" dirty="0">
                <a:effectLst/>
                <a:ea typeface="Calibri" panose="020F0502020204030204" pitchFamily="34" charset="0"/>
                <a:cs typeface="Times New Roman" panose="02020603050405020304" pitchFamily="18" charset="0"/>
              </a:rPr>
              <a:t>Business</a:t>
            </a:r>
            <a:r>
              <a:rPr lang="en-ZA" sz="2500" kern="100" dirty="0">
                <a:effectLst/>
                <a:ea typeface="Calibri" panose="020F0502020204030204" pitchFamily="34" charset="0"/>
                <a:cs typeface="Times New Roman" panose="02020603050405020304" pitchFamily="18" charset="0"/>
              </a:rPr>
              <a:t>: 163 correct; 7 misclassified as Entertainment.</a:t>
            </a:r>
          </a:p>
          <a:p>
            <a:pPr marL="342900" lvl="0" indent="-342900">
              <a:lnSpc>
                <a:spcPct val="107000"/>
              </a:lnSpc>
              <a:spcAft>
                <a:spcPts val="800"/>
              </a:spcAft>
              <a:buSzPts val="1000"/>
              <a:buFont typeface="Symbol" panose="05050102010706020507" pitchFamily="18" charset="2"/>
              <a:buChar char=""/>
              <a:tabLst>
                <a:tab pos="457200" algn="l"/>
              </a:tabLst>
            </a:pPr>
            <a:r>
              <a:rPr lang="en-ZA" sz="2500" b="1" kern="100" dirty="0">
                <a:effectLst/>
                <a:ea typeface="Calibri" panose="020F0502020204030204" pitchFamily="34" charset="0"/>
                <a:cs typeface="Times New Roman" panose="02020603050405020304" pitchFamily="18" charset="0"/>
              </a:rPr>
              <a:t>Education</a:t>
            </a:r>
            <a:r>
              <a:rPr lang="en-ZA" sz="2500" kern="100" dirty="0">
                <a:effectLst/>
                <a:ea typeface="Calibri" panose="020F0502020204030204" pitchFamily="34" charset="0"/>
                <a:cs typeface="Times New Roman" panose="02020603050405020304" pitchFamily="18" charset="0"/>
              </a:rPr>
              <a:t>: 127 correct; misclassified as Business (24), Entertainment (28), and others.</a:t>
            </a:r>
          </a:p>
          <a:p>
            <a:pPr marL="342900" lvl="0" indent="-342900">
              <a:lnSpc>
                <a:spcPct val="107000"/>
              </a:lnSpc>
              <a:spcAft>
                <a:spcPts val="800"/>
              </a:spcAft>
              <a:buSzPts val="1000"/>
              <a:buFont typeface="Symbol" panose="05050102010706020507" pitchFamily="18" charset="2"/>
              <a:buChar char=""/>
              <a:tabLst>
                <a:tab pos="457200" algn="l"/>
              </a:tabLst>
            </a:pPr>
            <a:r>
              <a:rPr lang="en-ZA" sz="2500" b="1" kern="100" dirty="0">
                <a:effectLst/>
                <a:ea typeface="Calibri" panose="020F0502020204030204" pitchFamily="34" charset="0"/>
                <a:cs typeface="Times New Roman" panose="02020603050405020304" pitchFamily="18" charset="0"/>
              </a:rPr>
              <a:t>Sports</a:t>
            </a:r>
            <a:r>
              <a:rPr lang="en-ZA" sz="2500" kern="100" dirty="0">
                <a:effectLst/>
                <a:ea typeface="Calibri" panose="020F0502020204030204" pitchFamily="34" charset="0"/>
                <a:cs typeface="Times New Roman" panose="02020603050405020304" pitchFamily="18" charset="0"/>
              </a:rPr>
              <a:t>: 58 correct; minor misclassifications.</a:t>
            </a:r>
          </a:p>
          <a:p>
            <a:pPr marL="342900" lvl="0" indent="-342900">
              <a:lnSpc>
                <a:spcPct val="107000"/>
              </a:lnSpc>
              <a:spcAft>
                <a:spcPts val="800"/>
              </a:spcAft>
              <a:buSzPts val="1000"/>
              <a:buFont typeface="Symbol" panose="05050102010706020507" pitchFamily="18" charset="2"/>
              <a:buChar char=""/>
              <a:tabLst>
                <a:tab pos="457200" algn="l"/>
              </a:tabLst>
            </a:pPr>
            <a:r>
              <a:rPr lang="en-ZA" sz="2500" b="1" kern="100" dirty="0">
                <a:effectLst/>
                <a:ea typeface="Calibri" panose="020F0502020204030204" pitchFamily="34" charset="0"/>
                <a:cs typeface="Times New Roman" panose="02020603050405020304" pitchFamily="18" charset="0"/>
              </a:rPr>
              <a:t>Technology</a:t>
            </a:r>
            <a:r>
              <a:rPr lang="en-ZA" sz="2500" kern="100" dirty="0">
                <a:effectLst/>
                <a:ea typeface="Calibri" panose="020F0502020204030204" pitchFamily="34" charset="0"/>
                <a:cs typeface="Times New Roman" panose="02020603050405020304" pitchFamily="18" charset="0"/>
              </a:rPr>
              <a:t>: 98 correct; 2 misclassified as Entertainment.</a:t>
            </a:r>
          </a:p>
          <a:p>
            <a:pPr marL="342900" lvl="0" indent="-342900">
              <a:lnSpc>
                <a:spcPct val="107000"/>
              </a:lnSpc>
              <a:spcAft>
                <a:spcPts val="800"/>
              </a:spcAft>
              <a:buSzPts val="1000"/>
              <a:buFont typeface="Symbol" panose="05050102010706020507" pitchFamily="18" charset="2"/>
              <a:buChar char=""/>
              <a:tabLst>
                <a:tab pos="457200" algn="l"/>
              </a:tabLst>
            </a:pPr>
            <a:r>
              <a:rPr lang="en-ZA" sz="2500" b="1" kern="100" dirty="0">
                <a:effectLst/>
                <a:ea typeface="Calibri" panose="020F0502020204030204" pitchFamily="34" charset="0"/>
                <a:cs typeface="Times New Roman" panose="02020603050405020304" pitchFamily="18" charset="0"/>
              </a:rPr>
              <a:t>Insight</a:t>
            </a:r>
            <a:r>
              <a:rPr lang="en-ZA" sz="2500" kern="100" dirty="0">
                <a:effectLst/>
                <a:ea typeface="Calibri" panose="020F0502020204030204" pitchFamily="34" charset="0"/>
                <a:cs typeface="Times New Roman" panose="02020603050405020304" pitchFamily="18" charset="0"/>
              </a:rPr>
              <a:t>: Education category shows highest confusion; model performs best on Entertainment.</a:t>
            </a:r>
          </a:p>
          <a:p>
            <a:pPr marL="0" indent="0">
              <a:buNone/>
            </a:pPr>
            <a:endParaRPr lang="en-ZA" sz="2000" dirty="0"/>
          </a:p>
          <a:p>
            <a:pPr marL="0" indent="0">
              <a:buNone/>
            </a:pPr>
            <a:endParaRPr lang="en-ZA" dirty="0"/>
          </a:p>
        </p:txBody>
      </p:sp>
      <p:sp>
        <p:nvSpPr>
          <p:cNvPr id="5" name="Text Placeholder 4">
            <a:extLst>
              <a:ext uri="{FF2B5EF4-FFF2-40B4-BE49-F238E27FC236}">
                <a16:creationId xmlns:a16="http://schemas.microsoft.com/office/drawing/2014/main" id="{5F515428-E86B-EC6F-FFB4-C20CE22A7B74}"/>
              </a:ext>
            </a:extLst>
          </p:cNvPr>
          <p:cNvSpPr>
            <a:spLocks noGrp="1"/>
          </p:cNvSpPr>
          <p:nvPr>
            <p:ph type="body" sz="quarter" idx="3"/>
          </p:nvPr>
        </p:nvSpPr>
        <p:spPr/>
        <p:txBody>
          <a:bodyPr>
            <a:normAutofit fontScale="47500" lnSpcReduction="20000"/>
          </a:bodyPr>
          <a:lstStyle/>
          <a:p>
            <a:r>
              <a:rPr lang="en-ZA" sz="3200" dirty="0"/>
              <a:t>Visualization</a:t>
            </a:r>
          </a:p>
        </p:txBody>
      </p:sp>
      <p:pic>
        <p:nvPicPr>
          <p:cNvPr id="8" name="Content Placeholder 7">
            <a:extLst>
              <a:ext uri="{FF2B5EF4-FFF2-40B4-BE49-F238E27FC236}">
                <a16:creationId xmlns:a16="http://schemas.microsoft.com/office/drawing/2014/main" id="{4A7C9303-221D-181D-EF76-6183B756540E}"/>
              </a:ext>
            </a:extLst>
          </p:cNvPr>
          <p:cNvPicPr>
            <a:picLocks noGrp="1" noChangeAspect="1"/>
          </p:cNvPicPr>
          <p:nvPr>
            <p:ph sz="quarter" idx="4"/>
          </p:nvPr>
        </p:nvPicPr>
        <p:blipFill>
          <a:blip r:embed="rId2"/>
          <a:stretch>
            <a:fillRect/>
          </a:stretch>
        </p:blipFill>
        <p:spPr>
          <a:xfrm>
            <a:off x="4645025" y="2748575"/>
            <a:ext cx="4041775" cy="2992658"/>
          </a:xfrm>
        </p:spPr>
      </p:pic>
    </p:spTree>
    <p:extLst>
      <p:ext uri="{BB962C8B-B14F-4D97-AF65-F5344CB8AC3E}">
        <p14:creationId xmlns:p14="http://schemas.microsoft.com/office/powerpoint/2010/main" val="483614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277</TotalTime>
  <Words>865</Words>
  <Application>Microsoft Office PowerPoint</Application>
  <PresentationFormat>On-screen Show (4:3)</PresentationFormat>
  <Paragraphs>94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Symbol</vt:lpstr>
      <vt:lpstr>system-ui</vt:lpstr>
      <vt:lpstr>Office Theme</vt:lpstr>
      <vt:lpstr>NLP Classification Project</vt:lpstr>
      <vt:lpstr>The following presentation demonstrates models that were built using the Train.csv and Test.csv datasets where we will be able to input new articles and receive category predictions, demonstrating the model’s practical utility</vt:lpstr>
      <vt:lpstr>Introduction</vt:lpstr>
      <vt:lpstr>Dataset Overview</vt:lpstr>
      <vt:lpstr>Summary of Data Handling,  Text Processing, Machine learning and feature extraction, Analysis, and Visualization and Installing. </vt:lpstr>
      <vt:lpstr>Data Preprocessing  The text data was preprocessed by removing punctuation and stopwords, converting all characters to lowercase, and applying stemming using the PorterStemmer to reduce words to their root forms. For feature extraction, the TF-IDF vectorizer was employed to transform the cleaned text into numerical representations suitable for machine learning models. </vt:lpstr>
      <vt:lpstr> Data Inspection  Balanced Categories: Each news category (business, education, entertainment, technology, sports) has around 400 samples, ensuring a well-balanced dataset for training. No Missing Data: All key columns (headlines, description, content, url, category) have zero missing values, indicating clean data. Dataset Size: The dataset contains 2003 rows and 5 columns, making it suitable for machine learning tasks. </vt:lpstr>
      <vt:lpstr>Topic Modeling (K-Means)</vt:lpstr>
      <vt:lpstr>Model Building</vt:lpstr>
      <vt:lpstr>Model Evaluation- Classification Report</vt:lpstr>
      <vt:lpstr>Model Performance and Evaluation</vt:lpstr>
      <vt:lpstr>📝 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Tsiwana, D. (Dembe)</dc:creator>
  <cp:keywords/>
  <dc:description>generated using python-pptx</dc:description>
  <cp:lastModifiedBy>Tsiwana, D. (Dembe)</cp:lastModifiedBy>
  <cp:revision>3</cp:revision>
  <dcterms:created xsi:type="dcterms:W3CDTF">2013-01-27T09:14:16Z</dcterms:created>
  <dcterms:modified xsi:type="dcterms:W3CDTF">2025-07-07T14:01:35Z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b3ff2d6-7c2c-441b-97b8-52c111077da7_Enabled">
    <vt:lpwstr>true</vt:lpwstr>
  </property>
  <property fmtid="{D5CDD505-2E9C-101B-9397-08002B2CF9AE}" pid="3" name="MSIP_Label_fb3ff2d6-7c2c-441b-97b8-52c111077da7_SetDate">
    <vt:lpwstr>2025-07-07T09:25:29Z</vt:lpwstr>
  </property>
  <property fmtid="{D5CDD505-2E9C-101B-9397-08002B2CF9AE}" pid="4" name="MSIP_Label_fb3ff2d6-7c2c-441b-97b8-52c111077da7_Method">
    <vt:lpwstr>Standard</vt:lpwstr>
  </property>
  <property fmtid="{D5CDD505-2E9C-101B-9397-08002B2CF9AE}" pid="5" name="MSIP_Label_fb3ff2d6-7c2c-441b-97b8-52c111077da7_Name">
    <vt:lpwstr>fb3ff2d6-7c2c-441b-97b8-52c111077da7</vt:lpwstr>
  </property>
  <property fmtid="{D5CDD505-2E9C-101B-9397-08002B2CF9AE}" pid="6" name="MSIP_Label_fb3ff2d6-7c2c-441b-97b8-52c111077da7_SiteId">
    <vt:lpwstr>0b1d23d8-10d1-4093-8cb7-fd0bb32f81e1</vt:lpwstr>
  </property>
  <property fmtid="{D5CDD505-2E9C-101B-9397-08002B2CF9AE}" pid="7" name="MSIP_Label_fb3ff2d6-7c2c-441b-97b8-52c111077da7_ActionId">
    <vt:lpwstr>126ded0c-d9af-4997-8951-29f600dda948</vt:lpwstr>
  </property>
  <property fmtid="{D5CDD505-2E9C-101B-9397-08002B2CF9AE}" pid="8" name="MSIP_Label_fb3ff2d6-7c2c-441b-97b8-52c111077da7_ContentBits">
    <vt:lpwstr>0</vt:lpwstr>
  </property>
</Properties>
</file>