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701588" cy="76168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1"/>
    <p:restoredTop sz="96327"/>
  </p:normalViewPr>
  <p:slideViewPr>
    <p:cSldViewPr snapToGrid="0" snapToObjects="1">
      <p:cViewPr varScale="1">
        <p:scale>
          <a:sx n="120" d="100"/>
          <a:sy n="120" d="100"/>
        </p:scale>
        <p:origin x="19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7699" y="1246550"/>
            <a:ext cx="9526191" cy="2651784"/>
          </a:xfrm>
        </p:spPr>
        <p:txBody>
          <a:bodyPr anchor="b"/>
          <a:lstStyle>
            <a:lvl1pPr algn="ctr">
              <a:defRPr sz="62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7699" y="4000597"/>
            <a:ext cx="9526191" cy="1838969"/>
          </a:xfrm>
        </p:spPr>
        <p:txBody>
          <a:bodyPr/>
          <a:lstStyle>
            <a:lvl1pPr marL="0" indent="0" algn="ctr">
              <a:buNone/>
              <a:defRPr sz="2500"/>
            </a:lvl1pPr>
            <a:lvl2pPr marL="476311" indent="0" algn="ctr">
              <a:buNone/>
              <a:defRPr sz="2084"/>
            </a:lvl2pPr>
            <a:lvl3pPr marL="952622" indent="0" algn="ctr">
              <a:buNone/>
              <a:defRPr sz="1875"/>
            </a:lvl3pPr>
            <a:lvl4pPr marL="1428933" indent="0" algn="ctr">
              <a:buNone/>
              <a:defRPr sz="1667"/>
            </a:lvl4pPr>
            <a:lvl5pPr marL="1905244" indent="0" algn="ctr">
              <a:buNone/>
              <a:defRPr sz="1667"/>
            </a:lvl5pPr>
            <a:lvl6pPr marL="2381555" indent="0" algn="ctr">
              <a:buNone/>
              <a:defRPr sz="1667"/>
            </a:lvl6pPr>
            <a:lvl7pPr marL="2857866" indent="0" algn="ctr">
              <a:buNone/>
              <a:defRPr sz="1667"/>
            </a:lvl7pPr>
            <a:lvl8pPr marL="3334177" indent="0" algn="ctr">
              <a:buNone/>
              <a:defRPr sz="1667"/>
            </a:lvl8pPr>
            <a:lvl9pPr marL="3810488" indent="0" algn="ctr">
              <a:buNone/>
              <a:defRPr sz="16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B14A-2145-CF41-BB3D-DAC99871CC74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DA3B-C6D4-4A45-8B35-C1B76E6D3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62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B14A-2145-CF41-BB3D-DAC99871CC74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DA3B-C6D4-4A45-8B35-C1B76E6D3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68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89574" y="405525"/>
            <a:ext cx="2738780" cy="64549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73234" y="405525"/>
            <a:ext cx="8057570" cy="64549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B14A-2145-CF41-BB3D-DAC99871CC74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DA3B-C6D4-4A45-8B35-C1B76E6D3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26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B14A-2145-CF41-BB3D-DAC99871CC74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DA3B-C6D4-4A45-8B35-C1B76E6D3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17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619" y="1898918"/>
            <a:ext cx="10955120" cy="3168387"/>
          </a:xfrm>
        </p:spPr>
        <p:txBody>
          <a:bodyPr anchor="b"/>
          <a:lstStyle>
            <a:lvl1pPr>
              <a:defRPr sz="62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619" y="5097279"/>
            <a:ext cx="10955120" cy="1666180"/>
          </a:xfrm>
        </p:spPr>
        <p:txBody>
          <a:bodyPr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76311" indent="0">
              <a:buNone/>
              <a:defRPr sz="2084">
                <a:solidFill>
                  <a:schemeClr val="tx1">
                    <a:tint val="75000"/>
                  </a:schemeClr>
                </a:solidFill>
              </a:defRPr>
            </a:lvl2pPr>
            <a:lvl3pPr marL="952622" indent="0">
              <a:buNone/>
              <a:defRPr sz="1875">
                <a:solidFill>
                  <a:schemeClr val="tx1">
                    <a:tint val="75000"/>
                  </a:schemeClr>
                </a:solidFill>
              </a:defRPr>
            </a:lvl3pPr>
            <a:lvl4pPr marL="1428933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4pPr>
            <a:lvl5pPr marL="1905244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5pPr>
            <a:lvl6pPr marL="2381555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6pPr>
            <a:lvl7pPr marL="2857866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7pPr>
            <a:lvl8pPr marL="3334177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8pPr>
            <a:lvl9pPr marL="3810488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B14A-2145-CF41-BB3D-DAC99871CC74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DA3B-C6D4-4A45-8B35-C1B76E6D3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33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3234" y="2027627"/>
            <a:ext cx="5398175" cy="48328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30179" y="2027627"/>
            <a:ext cx="5398175" cy="48328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B14A-2145-CF41-BB3D-DAC99871CC74}" type="datetimeFigureOut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DA3B-C6D4-4A45-8B35-C1B76E6D3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34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888" y="405526"/>
            <a:ext cx="10955120" cy="14722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4889" y="1867181"/>
            <a:ext cx="5373367" cy="915076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6311" indent="0">
              <a:buNone/>
              <a:defRPr sz="2084" b="1"/>
            </a:lvl2pPr>
            <a:lvl3pPr marL="952622" indent="0">
              <a:buNone/>
              <a:defRPr sz="1875" b="1"/>
            </a:lvl3pPr>
            <a:lvl4pPr marL="1428933" indent="0">
              <a:buNone/>
              <a:defRPr sz="1667" b="1"/>
            </a:lvl4pPr>
            <a:lvl5pPr marL="1905244" indent="0">
              <a:buNone/>
              <a:defRPr sz="1667" b="1"/>
            </a:lvl5pPr>
            <a:lvl6pPr marL="2381555" indent="0">
              <a:buNone/>
              <a:defRPr sz="1667" b="1"/>
            </a:lvl6pPr>
            <a:lvl7pPr marL="2857866" indent="0">
              <a:buNone/>
              <a:defRPr sz="1667" b="1"/>
            </a:lvl7pPr>
            <a:lvl8pPr marL="3334177" indent="0">
              <a:buNone/>
              <a:defRPr sz="1667" b="1"/>
            </a:lvl8pPr>
            <a:lvl9pPr marL="3810488" indent="0">
              <a:buNone/>
              <a:defRPr sz="16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4889" y="2782257"/>
            <a:ext cx="5373367" cy="4092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0179" y="1867181"/>
            <a:ext cx="5399829" cy="915076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6311" indent="0">
              <a:buNone/>
              <a:defRPr sz="2084" b="1"/>
            </a:lvl2pPr>
            <a:lvl3pPr marL="952622" indent="0">
              <a:buNone/>
              <a:defRPr sz="1875" b="1"/>
            </a:lvl3pPr>
            <a:lvl4pPr marL="1428933" indent="0">
              <a:buNone/>
              <a:defRPr sz="1667" b="1"/>
            </a:lvl4pPr>
            <a:lvl5pPr marL="1905244" indent="0">
              <a:buNone/>
              <a:defRPr sz="1667" b="1"/>
            </a:lvl5pPr>
            <a:lvl6pPr marL="2381555" indent="0">
              <a:buNone/>
              <a:defRPr sz="1667" b="1"/>
            </a:lvl6pPr>
            <a:lvl7pPr marL="2857866" indent="0">
              <a:buNone/>
              <a:defRPr sz="1667" b="1"/>
            </a:lvl7pPr>
            <a:lvl8pPr marL="3334177" indent="0">
              <a:buNone/>
              <a:defRPr sz="1667" b="1"/>
            </a:lvl8pPr>
            <a:lvl9pPr marL="3810488" indent="0">
              <a:buNone/>
              <a:defRPr sz="16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30179" y="2782257"/>
            <a:ext cx="5399829" cy="4092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B14A-2145-CF41-BB3D-DAC99871CC74}" type="datetimeFigureOut">
              <a:rPr lang="en-US" smtClean="0"/>
              <a:t>1/13/21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DA3B-C6D4-4A45-8B35-C1B76E6D3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35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B14A-2145-CF41-BB3D-DAC99871CC74}" type="datetimeFigureOut">
              <a:rPr lang="en-US" smtClean="0"/>
              <a:t>1/13/21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DA3B-C6D4-4A45-8B35-C1B76E6D3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65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B14A-2145-CF41-BB3D-DAC99871CC74}" type="datetimeFigureOut">
              <a:rPr lang="en-US" smtClean="0"/>
              <a:t>1/13/21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DA3B-C6D4-4A45-8B35-C1B76E6D3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52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889" y="507788"/>
            <a:ext cx="4096592" cy="1777259"/>
          </a:xfrm>
        </p:spPr>
        <p:txBody>
          <a:bodyPr anchor="b"/>
          <a:lstStyle>
            <a:lvl1pPr>
              <a:defRPr sz="33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9829" y="1096682"/>
            <a:ext cx="6430179" cy="5412883"/>
          </a:xfrm>
        </p:spPr>
        <p:txBody>
          <a:bodyPr/>
          <a:lstStyle>
            <a:lvl1pPr>
              <a:defRPr sz="3334"/>
            </a:lvl1pPr>
            <a:lvl2pPr>
              <a:defRPr sz="2917"/>
            </a:lvl2pPr>
            <a:lvl3pPr>
              <a:defRPr sz="2500"/>
            </a:lvl3pPr>
            <a:lvl4pPr>
              <a:defRPr sz="2084"/>
            </a:lvl4pPr>
            <a:lvl5pPr>
              <a:defRPr sz="2084"/>
            </a:lvl5pPr>
            <a:lvl6pPr>
              <a:defRPr sz="2084"/>
            </a:lvl6pPr>
            <a:lvl7pPr>
              <a:defRPr sz="2084"/>
            </a:lvl7pPr>
            <a:lvl8pPr>
              <a:defRPr sz="2084"/>
            </a:lvl8pPr>
            <a:lvl9pPr>
              <a:defRPr sz="208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4889" y="2285048"/>
            <a:ext cx="4096592" cy="4233333"/>
          </a:xfrm>
        </p:spPr>
        <p:txBody>
          <a:bodyPr/>
          <a:lstStyle>
            <a:lvl1pPr marL="0" indent="0">
              <a:buNone/>
              <a:defRPr sz="1667"/>
            </a:lvl1pPr>
            <a:lvl2pPr marL="476311" indent="0">
              <a:buNone/>
              <a:defRPr sz="1459"/>
            </a:lvl2pPr>
            <a:lvl3pPr marL="952622" indent="0">
              <a:buNone/>
              <a:defRPr sz="1250"/>
            </a:lvl3pPr>
            <a:lvl4pPr marL="1428933" indent="0">
              <a:buNone/>
              <a:defRPr sz="1042"/>
            </a:lvl4pPr>
            <a:lvl5pPr marL="1905244" indent="0">
              <a:buNone/>
              <a:defRPr sz="1042"/>
            </a:lvl5pPr>
            <a:lvl6pPr marL="2381555" indent="0">
              <a:buNone/>
              <a:defRPr sz="1042"/>
            </a:lvl6pPr>
            <a:lvl7pPr marL="2857866" indent="0">
              <a:buNone/>
              <a:defRPr sz="1042"/>
            </a:lvl7pPr>
            <a:lvl8pPr marL="3334177" indent="0">
              <a:buNone/>
              <a:defRPr sz="1042"/>
            </a:lvl8pPr>
            <a:lvl9pPr marL="3810488" indent="0">
              <a:buNone/>
              <a:defRPr sz="104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B14A-2145-CF41-BB3D-DAC99871CC74}" type="datetimeFigureOut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DA3B-C6D4-4A45-8B35-C1B76E6D3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78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889" y="507788"/>
            <a:ext cx="4096592" cy="1777259"/>
          </a:xfrm>
        </p:spPr>
        <p:txBody>
          <a:bodyPr anchor="b"/>
          <a:lstStyle>
            <a:lvl1pPr>
              <a:defRPr sz="33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99829" y="1096682"/>
            <a:ext cx="6430179" cy="5412883"/>
          </a:xfrm>
        </p:spPr>
        <p:txBody>
          <a:bodyPr anchor="t"/>
          <a:lstStyle>
            <a:lvl1pPr marL="0" indent="0">
              <a:buNone/>
              <a:defRPr sz="3334"/>
            </a:lvl1pPr>
            <a:lvl2pPr marL="476311" indent="0">
              <a:buNone/>
              <a:defRPr sz="2917"/>
            </a:lvl2pPr>
            <a:lvl3pPr marL="952622" indent="0">
              <a:buNone/>
              <a:defRPr sz="2500"/>
            </a:lvl3pPr>
            <a:lvl4pPr marL="1428933" indent="0">
              <a:buNone/>
              <a:defRPr sz="2084"/>
            </a:lvl4pPr>
            <a:lvl5pPr marL="1905244" indent="0">
              <a:buNone/>
              <a:defRPr sz="2084"/>
            </a:lvl5pPr>
            <a:lvl6pPr marL="2381555" indent="0">
              <a:buNone/>
              <a:defRPr sz="2084"/>
            </a:lvl6pPr>
            <a:lvl7pPr marL="2857866" indent="0">
              <a:buNone/>
              <a:defRPr sz="2084"/>
            </a:lvl7pPr>
            <a:lvl8pPr marL="3334177" indent="0">
              <a:buNone/>
              <a:defRPr sz="2084"/>
            </a:lvl8pPr>
            <a:lvl9pPr marL="3810488" indent="0">
              <a:buNone/>
              <a:defRPr sz="208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4889" y="2285048"/>
            <a:ext cx="4096592" cy="4233333"/>
          </a:xfrm>
        </p:spPr>
        <p:txBody>
          <a:bodyPr/>
          <a:lstStyle>
            <a:lvl1pPr marL="0" indent="0">
              <a:buNone/>
              <a:defRPr sz="1667"/>
            </a:lvl1pPr>
            <a:lvl2pPr marL="476311" indent="0">
              <a:buNone/>
              <a:defRPr sz="1459"/>
            </a:lvl2pPr>
            <a:lvl3pPr marL="952622" indent="0">
              <a:buNone/>
              <a:defRPr sz="1250"/>
            </a:lvl3pPr>
            <a:lvl4pPr marL="1428933" indent="0">
              <a:buNone/>
              <a:defRPr sz="1042"/>
            </a:lvl4pPr>
            <a:lvl5pPr marL="1905244" indent="0">
              <a:buNone/>
              <a:defRPr sz="1042"/>
            </a:lvl5pPr>
            <a:lvl6pPr marL="2381555" indent="0">
              <a:buNone/>
              <a:defRPr sz="1042"/>
            </a:lvl6pPr>
            <a:lvl7pPr marL="2857866" indent="0">
              <a:buNone/>
              <a:defRPr sz="1042"/>
            </a:lvl7pPr>
            <a:lvl8pPr marL="3334177" indent="0">
              <a:buNone/>
              <a:defRPr sz="1042"/>
            </a:lvl8pPr>
            <a:lvl9pPr marL="3810488" indent="0">
              <a:buNone/>
              <a:defRPr sz="104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B14A-2145-CF41-BB3D-DAC99871CC74}" type="datetimeFigureOut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DA3B-C6D4-4A45-8B35-C1B76E6D3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63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73234" y="405526"/>
            <a:ext cx="10955120" cy="1472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234" y="2027627"/>
            <a:ext cx="10955120" cy="4832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234" y="7059669"/>
            <a:ext cx="2857857" cy="405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CB14A-2145-CF41-BB3D-DAC99871CC74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7401" y="7059669"/>
            <a:ext cx="4286786" cy="405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0497" y="7059669"/>
            <a:ext cx="2857857" cy="405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DA3B-C6D4-4A45-8B35-C1B76E6D3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60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52622" rtl="0" eaLnBrk="1" latinLnBrk="0" hangingPunct="1">
        <a:lnSpc>
          <a:spcPct val="90000"/>
        </a:lnSpc>
        <a:spcBef>
          <a:spcPct val="0"/>
        </a:spcBef>
        <a:buNone/>
        <a:defRPr sz="45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8155" indent="-238155" algn="l" defTabSz="952622" rtl="0" eaLnBrk="1" latinLnBrk="0" hangingPunct="1">
        <a:lnSpc>
          <a:spcPct val="90000"/>
        </a:lnSpc>
        <a:spcBef>
          <a:spcPts val="1042"/>
        </a:spcBef>
        <a:buFont typeface="Arial" panose="020B0604020202020204" pitchFamily="34" charset="0"/>
        <a:buChar char="•"/>
        <a:defRPr sz="2917" kern="1200">
          <a:solidFill>
            <a:schemeClr val="tx1"/>
          </a:solidFill>
          <a:latin typeface="+mn-lt"/>
          <a:ea typeface="+mn-ea"/>
          <a:cs typeface="+mn-cs"/>
        </a:defRPr>
      </a:lvl1pPr>
      <a:lvl2pPr marL="714466" indent="-238155" algn="l" defTabSz="952622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90777" indent="-238155" algn="l" defTabSz="952622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2084" kern="1200">
          <a:solidFill>
            <a:schemeClr val="tx1"/>
          </a:solidFill>
          <a:latin typeface="+mn-lt"/>
          <a:ea typeface="+mn-ea"/>
          <a:cs typeface="+mn-cs"/>
        </a:defRPr>
      </a:lvl3pPr>
      <a:lvl4pPr marL="1667088" indent="-238155" algn="l" defTabSz="952622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4pPr>
      <a:lvl5pPr marL="2143399" indent="-238155" algn="l" defTabSz="952622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5pPr>
      <a:lvl6pPr marL="2619710" indent="-238155" algn="l" defTabSz="952622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6pPr>
      <a:lvl7pPr marL="3096021" indent="-238155" algn="l" defTabSz="952622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7pPr>
      <a:lvl8pPr marL="3572332" indent="-238155" algn="l" defTabSz="952622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8pPr>
      <a:lvl9pPr marL="4048643" indent="-238155" algn="l" defTabSz="952622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2622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1pPr>
      <a:lvl2pPr marL="476311" algn="l" defTabSz="952622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2pPr>
      <a:lvl3pPr marL="952622" algn="l" defTabSz="952622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3pPr>
      <a:lvl4pPr marL="1428933" algn="l" defTabSz="952622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4pPr>
      <a:lvl5pPr marL="1905244" algn="l" defTabSz="952622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5pPr>
      <a:lvl6pPr marL="2381555" algn="l" defTabSz="952622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6pPr>
      <a:lvl7pPr marL="2857866" algn="l" defTabSz="952622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7pPr>
      <a:lvl8pPr marL="3334177" algn="l" defTabSz="952622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8pPr>
      <a:lvl9pPr marL="3810488" algn="l" defTabSz="952622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CB6CE4E-D26B-1E4A-A57C-D05091423FCE}"/>
              </a:ext>
            </a:extLst>
          </p:cNvPr>
          <p:cNvSpPr/>
          <p:nvPr/>
        </p:nvSpPr>
        <p:spPr>
          <a:xfrm>
            <a:off x="144966" y="78058"/>
            <a:ext cx="12389005" cy="892317"/>
          </a:xfrm>
          <a:prstGeom prst="roundRect">
            <a:avLst>
              <a:gd name="adj" fmla="val 925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CFF72-DA93-704E-80B1-753C5C30A7C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771" y="156632"/>
            <a:ext cx="2196799" cy="6773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2DCA99-B7CD-D144-B96B-F77F9DE181AF}"/>
              </a:ext>
            </a:extLst>
          </p:cNvPr>
          <p:cNvSpPr txBox="1"/>
          <p:nvPr/>
        </p:nvSpPr>
        <p:spPr>
          <a:xfrm>
            <a:off x="1593946" y="90312"/>
            <a:ext cx="9864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venir Black" panose="02000503020000020003" pitchFamily="2" charset="0"/>
              </a:rPr>
              <a:t>Reducing Discrimination in Learning Algorithms for Social Good in Sociotechnical Systems</a:t>
            </a:r>
          </a:p>
        </p:txBody>
      </p:sp>
      <p:pic>
        <p:nvPicPr>
          <p:cNvPr id="1026" name="Picture 2" descr="Amazon @ IJCAI 2020">
            <a:extLst>
              <a:ext uri="{FF2B5EF4-FFF2-40B4-BE49-F238E27FC236}">
                <a16:creationId xmlns:a16="http://schemas.microsoft.com/office/drawing/2014/main" id="{75C68C99-A564-3F42-BBE3-A9063E59F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4679" y="140140"/>
            <a:ext cx="888006" cy="7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AD69E4-E067-254B-B4F1-3A435611895D}"/>
              </a:ext>
            </a:extLst>
          </p:cNvPr>
          <p:cNvSpPr txBox="1"/>
          <p:nvPr/>
        </p:nvSpPr>
        <p:spPr>
          <a:xfrm>
            <a:off x="4666445" y="674852"/>
            <a:ext cx="3646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venir Book" panose="02000503020000020003" pitchFamily="2" charset="0"/>
              </a:rPr>
              <a:t>Katelyn Morrison ~ Kmorrison@pitt.edu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7E2B6DE-23C1-9E4F-8721-65768DCF1FEF}"/>
              </a:ext>
            </a:extLst>
          </p:cNvPr>
          <p:cNvSpPr/>
          <p:nvPr/>
        </p:nvSpPr>
        <p:spPr>
          <a:xfrm>
            <a:off x="144967" y="1103972"/>
            <a:ext cx="4433273" cy="2844521"/>
          </a:xfrm>
          <a:prstGeom prst="roundRect">
            <a:avLst>
              <a:gd name="adj" fmla="val 38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A49232-ED8E-6348-A20F-58B5803884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2516" y="3979837"/>
            <a:ext cx="4299494" cy="3391150"/>
          </a:xfrm>
          <a:prstGeom prst="rect">
            <a:avLst/>
          </a:prstGeom>
        </p:spPr>
      </p:pic>
      <p:pic>
        <p:nvPicPr>
          <p:cNvPr id="14" name="Picture 13" descr="Map&#10;&#10;Description automatically generated">
            <a:extLst>
              <a:ext uri="{FF2B5EF4-FFF2-40B4-BE49-F238E27FC236}">
                <a16:creationId xmlns:a16="http://schemas.microsoft.com/office/drawing/2014/main" id="{C56B2484-7C6B-D34E-8563-146F02AD8B9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651"/>
          <a:stretch/>
        </p:blipFill>
        <p:spPr>
          <a:xfrm>
            <a:off x="281771" y="3983350"/>
            <a:ext cx="4232830" cy="3391150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03540AE-1F11-AE47-BBE9-3781DFF4E01D}"/>
              </a:ext>
            </a:extLst>
          </p:cNvPr>
          <p:cNvSpPr/>
          <p:nvPr/>
        </p:nvSpPr>
        <p:spPr>
          <a:xfrm>
            <a:off x="4707648" y="1101864"/>
            <a:ext cx="4433273" cy="2844521"/>
          </a:xfrm>
          <a:prstGeom prst="roundRect">
            <a:avLst>
              <a:gd name="adj" fmla="val 38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BF69BAC-AC83-9C4F-A20A-BF70FF8A5432}"/>
              </a:ext>
            </a:extLst>
          </p:cNvPr>
          <p:cNvSpPr/>
          <p:nvPr/>
        </p:nvSpPr>
        <p:spPr>
          <a:xfrm>
            <a:off x="9270327" y="1101863"/>
            <a:ext cx="3286294" cy="3045848"/>
          </a:xfrm>
          <a:prstGeom prst="roundRect">
            <a:avLst>
              <a:gd name="adj" fmla="val 38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A91C0C9-4438-0D44-9D5A-4593A3B09A3F}"/>
              </a:ext>
            </a:extLst>
          </p:cNvPr>
          <p:cNvSpPr/>
          <p:nvPr/>
        </p:nvSpPr>
        <p:spPr>
          <a:xfrm>
            <a:off x="9270327" y="4256897"/>
            <a:ext cx="3286294" cy="1586342"/>
          </a:xfrm>
          <a:prstGeom prst="roundRect">
            <a:avLst>
              <a:gd name="adj" fmla="val 38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0B301DCD-750E-264B-BFB3-31331003134F}"/>
              </a:ext>
            </a:extLst>
          </p:cNvPr>
          <p:cNvSpPr/>
          <p:nvPr/>
        </p:nvSpPr>
        <p:spPr>
          <a:xfrm>
            <a:off x="9270327" y="5952425"/>
            <a:ext cx="3286294" cy="1586342"/>
          </a:xfrm>
          <a:prstGeom prst="roundRect">
            <a:avLst>
              <a:gd name="adj" fmla="val 38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DD537C-37A8-1D40-9508-8D683A4F3F81}"/>
              </a:ext>
            </a:extLst>
          </p:cNvPr>
          <p:cNvSpPr txBox="1"/>
          <p:nvPr/>
        </p:nvSpPr>
        <p:spPr>
          <a:xfrm>
            <a:off x="396218" y="7155543"/>
            <a:ext cx="36434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venir Book" panose="02000503020000020003" pitchFamily="2" charset="0"/>
              </a:rPr>
              <a:t>Figure 1</a:t>
            </a:r>
            <a:r>
              <a:rPr lang="en-US" sz="1100" dirty="0">
                <a:latin typeface="Avenir Book" panose="02000503020000020003" pitchFamily="2" charset="0"/>
              </a:rPr>
              <a:t>: Mapping the location of bike stations to poor housing condition by census tract and station capacity.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C76441-320E-DF45-B2E9-F44038532DDD}"/>
              </a:ext>
            </a:extLst>
          </p:cNvPr>
          <p:cNvSpPr txBox="1"/>
          <p:nvPr/>
        </p:nvSpPr>
        <p:spPr>
          <a:xfrm>
            <a:off x="4934390" y="7155542"/>
            <a:ext cx="36434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venir Book" panose="02000503020000020003" pitchFamily="2" charset="0"/>
              </a:rPr>
              <a:t>Figure 2</a:t>
            </a:r>
            <a:r>
              <a:rPr lang="en-US" sz="1100" dirty="0">
                <a:latin typeface="Avenir Book" panose="02000503020000020003" pitchFamily="2" charset="0"/>
              </a:rPr>
              <a:t>: Mapping the location of bike stations to 2015 median household income by census tract.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28B544-F3E7-AB40-84E9-F18B1D31AC56}"/>
              </a:ext>
            </a:extLst>
          </p:cNvPr>
          <p:cNvSpPr txBox="1"/>
          <p:nvPr/>
        </p:nvSpPr>
        <p:spPr>
          <a:xfrm>
            <a:off x="144967" y="1079563"/>
            <a:ext cx="4433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Medium" panose="02000503020000020003" pitchFamily="2" charset="0"/>
              </a:rPr>
              <a:t>Primary Questions &amp; Hypotheses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228F78-C747-1E4A-A80C-8DF3CB249A1A}"/>
              </a:ext>
            </a:extLst>
          </p:cNvPr>
          <p:cNvSpPr txBox="1"/>
          <p:nvPr/>
        </p:nvSpPr>
        <p:spPr>
          <a:xfrm>
            <a:off x="4715044" y="1080665"/>
            <a:ext cx="4416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Medium" panose="02000503020000020003" pitchFamily="2" charset="0"/>
              </a:rPr>
              <a:t>Exploratory Analyses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F785FA-EA74-0045-AF27-BD0C542F74F2}"/>
              </a:ext>
            </a:extLst>
          </p:cNvPr>
          <p:cNvSpPr txBox="1"/>
          <p:nvPr/>
        </p:nvSpPr>
        <p:spPr>
          <a:xfrm>
            <a:off x="9292977" y="1114118"/>
            <a:ext cx="326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Medium" panose="02000503020000020003" pitchFamily="2" charset="0"/>
              </a:rPr>
              <a:t>Fairness in Station Location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D28D0A-EDE7-CF4B-B5D8-5F5E6F491735}"/>
              </a:ext>
            </a:extLst>
          </p:cNvPr>
          <p:cNvSpPr txBox="1"/>
          <p:nvPr/>
        </p:nvSpPr>
        <p:spPr>
          <a:xfrm>
            <a:off x="9281652" y="4300024"/>
            <a:ext cx="326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Medium" panose="02000503020000020003" pitchFamily="2" charset="0"/>
              </a:rPr>
              <a:t>Future Work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4A1307-696D-A344-A9F8-2B66AF03B68D}"/>
              </a:ext>
            </a:extLst>
          </p:cNvPr>
          <p:cNvSpPr txBox="1"/>
          <p:nvPr/>
        </p:nvSpPr>
        <p:spPr>
          <a:xfrm>
            <a:off x="9292977" y="5952425"/>
            <a:ext cx="326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Medium" panose="02000503020000020003" pitchFamily="2" charset="0"/>
              </a:rPr>
              <a:t>References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3B5109-CA6C-A048-8C91-E5DEE1E3C91F}"/>
              </a:ext>
            </a:extLst>
          </p:cNvPr>
          <p:cNvSpPr txBox="1"/>
          <p:nvPr/>
        </p:nvSpPr>
        <p:spPr>
          <a:xfrm>
            <a:off x="557561" y="3926855"/>
            <a:ext cx="32862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Avenir Book" panose="02000503020000020003" pitchFamily="2" charset="0"/>
              </a:rPr>
              <a:t>Bike Station Location in Relation to Poor Housing Conditions in Pittsburgh, PA</a:t>
            </a:r>
            <a:endParaRPr lang="en-US" sz="1100" dirty="0">
              <a:latin typeface="Avenir Book" panose="02000503020000020003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A413E9-92D3-164B-B84B-30175C19DEEC}"/>
              </a:ext>
            </a:extLst>
          </p:cNvPr>
          <p:cNvSpPr txBox="1"/>
          <p:nvPr/>
        </p:nvSpPr>
        <p:spPr>
          <a:xfrm>
            <a:off x="5112971" y="3926854"/>
            <a:ext cx="32862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Avenir Book" panose="02000503020000020003" pitchFamily="2" charset="0"/>
              </a:rPr>
              <a:t>Bike Station Location in Relation to 2015 Median Household Income in Pittsburgh, PA</a:t>
            </a:r>
            <a:endParaRPr lang="en-US" sz="1100" dirty="0">
              <a:latin typeface="Avenir Book" panose="02000503020000020003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956847-CA5C-824A-9DDB-D3E99DAA70B3}"/>
              </a:ext>
            </a:extLst>
          </p:cNvPr>
          <p:cNvSpPr txBox="1"/>
          <p:nvPr/>
        </p:nvSpPr>
        <p:spPr>
          <a:xfrm>
            <a:off x="4772671" y="1315906"/>
            <a:ext cx="44169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latin typeface="Avenir Book" panose="02000503020000020003" pitchFamily="2" charset="0"/>
              </a:rPr>
              <a:t>Datasets: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venir Book" panose="02000503020000020003" pitchFamily="2" charset="0"/>
              </a:rPr>
              <a:t>2020 FFIEC Census Report</a:t>
            </a:r>
            <a:endParaRPr lang="en-US" sz="1400" i="1" dirty="0">
              <a:latin typeface="Avenir Book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venir Book" panose="02000503020000020003" pitchFamily="2" charset="0"/>
              </a:rPr>
              <a:t>Healthy Ride Bike Station Locations</a:t>
            </a:r>
            <a:endParaRPr lang="en-US" sz="1400" i="1" dirty="0">
              <a:latin typeface="Avenir Book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venir Book" panose="02000503020000020003" pitchFamily="2" charset="0"/>
              </a:rPr>
              <a:t>Allegheny County Poor Housing Conditions</a:t>
            </a:r>
            <a:endParaRPr lang="en-US" sz="1400" i="1" dirty="0">
              <a:latin typeface="Avenir Book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venir Book" panose="02000503020000020003" pitchFamily="2" charset="0"/>
              </a:rPr>
              <a:t>Allegheny County 2010 Census Tracts</a:t>
            </a:r>
            <a:endParaRPr lang="en-US" sz="1400" i="1" dirty="0">
              <a:latin typeface="Avenir Book" panose="02000503020000020003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DB6833-6AC6-4549-8CD5-5D3B128C7958}"/>
              </a:ext>
            </a:extLst>
          </p:cNvPr>
          <p:cNvSpPr txBox="1"/>
          <p:nvPr/>
        </p:nvSpPr>
        <p:spPr>
          <a:xfrm>
            <a:off x="4765275" y="2391127"/>
            <a:ext cx="44169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latin typeface="Avenir Book" panose="02000503020000020003" pitchFamily="2" charset="0"/>
              </a:rPr>
              <a:t>Analyses: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1" dirty="0">
                <a:latin typeface="Avenir Book" panose="02000503020000020003" pitchFamily="2" charset="0"/>
              </a:rPr>
              <a:t>Figure 1</a:t>
            </a:r>
            <a:r>
              <a:rPr lang="en-US" sz="1400" dirty="0">
                <a:latin typeface="Avenir Book" panose="02000503020000020003" pitchFamily="2" charset="0"/>
              </a:rPr>
              <a:t> shows approximately 5% of bike stations are available in tracts with poor housing conditions.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1" dirty="0">
                <a:latin typeface="Avenir Book" panose="02000503020000020003" pitchFamily="2" charset="0"/>
              </a:rPr>
              <a:t>Figure 2 </a:t>
            </a:r>
            <a:r>
              <a:rPr lang="en-US" sz="1400" dirty="0">
                <a:latin typeface="Avenir Book" panose="02000503020000020003" pitchFamily="2" charset="0"/>
              </a:rPr>
              <a:t>reveals a significant outlier circled in purple of several bike stations in low-income tracts that makes up 3 universities.</a:t>
            </a:r>
            <a:endParaRPr lang="en-US" sz="1400" b="1" i="1" dirty="0">
              <a:latin typeface="Avenir Book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Avenir Book" panose="02000503020000020003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53A8028-3B91-964E-93F0-EAF5A074FB7F}"/>
              </a:ext>
            </a:extLst>
          </p:cNvPr>
          <p:cNvSpPr txBox="1"/>
          <p:nvPr/>
        </p:nvSpPr>
        <p:spPr>
          <a:xfrm>
            <a:off x="137783" y="1340534"/>
            <a:ext cx="44332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venir Book" panose="02000503020000020003" pitchFamily="2" charset="0"/>
              </a:rPr>
              <a:t>How does the location of a bike station relate to the neighborhood’s socioeconomic status and demographics?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i="1" dirty="0">
                <a:latin typeface="Avenir Book" panose="02000503020000020003" pitchFamily="2" charset="0"/>
              </a:rPr>
              <a:t>Agreeing with previous research [1-4], I predict the bike stations in Pittsburgh will be located primarily in medium to high-income neighborhoods.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venir Book" panose="02000503020000020003" pitchFamily="2" charset="0"/>
              </a:rPr>
              <a:t>How can we develop a model to help urban planners fairly allocate smart mobility resources?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i="1" dirty="0">
                <a:latin typeface="Avenir Book" panose="02000503020000020003" pitchFamily="2" charset="0"/>
              </a:rPr>
              <a:t>If we investigate how to employ model-based reinforcement learning paired with Bayesian Optimization, it could be possible.</a:t>
            </a:r>
            <a:r>
              <a:rPr lang="en-US" sz="1400" b="1" dirty="0">
                <a:latin typeface="Avenir Book" panose="02000503020000020003" pitchFamily="2" charset="0"/>
              </a:rPr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9047A4-9B5C-BB4A-A502-E19526CBAC1D}"/>
              </a:ext>
            </a:extLst>
          </p:cNvPr>
          <p:cNvSpPr txBox="1"/>
          <p:nvPr/>
        </p:nvSpPr>
        <p:spPr>
          <a:xfrm>
            <a:off x="9300211" y="1419210"/>
            <a:ext cx="33371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latin typeface="Avenir Book" panose="02000503020000020003" pitchFamily="2" charset="0"/>
              </a:rPr>
              <a:t>Potential Model: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venir Book" panose="02000503020000020003" pitchFamily="2" charset="0"/>
              </a:rPr>
              <a:t>Model-based Reinforcement Learning paired with Bayesian Optimization.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venir Book" panose="02000503020000020003" pitchFamily="2" charset="0"/>
              </a:rPr>
              <a:t>Predict the optimal location that maximizes predicted demand while minimizing discrimination against demographics and income with following reward function, </a:t>
            </a:r>
            <a:r>
              <a:rPr lang="en-US" sz="1400" b="1" dirty="0">
                <a:latin typeface="Avenir Book" panose="02000503020000020003" pitchFamily="2" charset="0"/>
              </a:rPr>
              <a:t>e.g.</a:t>
            </a:r>
            <a:r>
              <a:rPr lang="en-US" sz="1400" dirty="0">
                <a:latin typeface="Avenir Book" panose="02000503020000020003" pitchFamily="2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F2298A1-02D5-634E-931F-73D3163F8276}"/>
                  </a:ext>
                </a:extLst>
              </p:cNvPr>
              <p:cNvSpPr txBox="1"/>
              <p:nvPr/>
            </p:nvSpPr>
            <p:spPr>
              <a:xfrm>
                <a:off x="9341280" y="3394694"/>
                <a:ext cx="3167038" cy="6609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𝑃𝑂𝐼</m:t>
                        </m:r>
                      </m:e>
                      <m:sub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𝑚𝑒𝑑𝐻𝐻𝑖𝑛𝑐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10000</m:t>
                            </m:r>
                          </m:den>
                        </m:f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%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𝑚𝑖𝑛𝑜𝑟𝑖𝑡𝑦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𝑝𝑜𝑝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F2298A1-02D5-634E-931F-73D3163F8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1280" y="3394694"/>
                <a:ext cx="3167038" cy="660950"/>
              </a:xfrm>
              <a:prstGeom prst="rect">
                <a:avLst/>
              </a:prstGeom>
              <a:blipFill>
                <a:blip r:embed="rId6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49E75299-9D43-B848-88EB-7735C382501B}"/>
              </a:ext>
            </a:extLst>
          </p:cNvPr>
          <p:cNvSpPr txBox="1"/>
          <p:nvPr/>
        </p:nvSpPr>
        <p:spPr>
          <a:xfrm>
            <a:off x="9300211" y="4619229"/>
            <a:ext cx="328629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venir Book" panose="02000503020000020003" pitchFamily="2" charset="0"/>
              </a:rPr>
              <a:t>Identify more datasets that may be useful in exploratory analyses and training a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venir Book" panose="02000503020000020003" pitchFamily="2" charset="0"/>
              </a:rPr>
              <a:t>Identify other kinds of models that could be used. 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9945BA-1AA6-4C4A-9983-5F60C1444619}"/>
              </a:ext>
            </a:extLst>
          </p:cNvPr>
          <p:cNvSpPr txBox="1"/>
          <p:nvPr/>
        </p:nvSpPr>
        <p:spPr>
          <a:xfrm>
            <a:off x="9240266" y="6213203"/>
            <a:ext cx="3394727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venir Book" panose="02000503020000020003" pitchFamily="2" charset="0"/>
              </a:rPr>
              <a:t>[1] Cardona, Mateo, et al. “Analisis de la red de ciclorutas de manizales (colombia) a partir de criterios de accesibilidad territorial urbana y cobertura de estratos socioeconomicos”. Revista Espacios, 38(28), 2017. </a:t>
            </a:r>
          </a:p>
          <a:p>
            <a:r>
              <a:rPr lang="en-US" sz="700" dirty="0">
                <a:latin typeface="Avenir Book" panose="02000503020000020003" pitchFamily="2" charset="0"/>
              </a:rPr>
              <a:t>[2] Garcia, Zuluaga , et al. “Propuesta metodologica para el diagnostico y planificacion urbana de una red de ciclorrutas. Caso estudio: Manizales.” PhD thesis, Universidad Nacional de Colombia- Sede Manizales, 2017. </a:t>
            </a:r>
          </a:p>
          <a:p>
            <a:r>
              <a:rPr lang="en-US" sz="700" dirty="0">
                <a:latin typeface="Avenir Book" panose="02000503020000020003" pitchFamily="2" charset="0"/>
              </a:rPr>
              <a:t>[3] Mooney, Stephen J, et al. “Freedom from the station: Spatial equity in access to dockless bike share.” Journal of transport geography, 74:91–96, 2019. </a:t>
            </a:r>
          </a:p>
          <a:p>
            <a:r>
              <a:rPr lang="en-US" sz="700" dirty="0">
                <a:latin typeface="Avenir Book" panose="02000503020000020003" pitchFamily="2" charset="0"/>
              </a:rPr>
              <a:t>[4] Liu, Yijia, et al. “Scooter Equity and Demand Analysis.” UPenn MUSA, Master of Urban Spatial Analytics (MUSA) - University of Pennsylvania, 11 May 2020, pennmusa.github.io/MUSA_801.io/project_14/index.html#5_model_building.</a:t>
            </a:r>
          </a:p>
        </p:txBody>
      </p:sp>
    </p:spTree>
    <p:extLst>
      <p:ext uri="{BB962C8B-B14F-4D97-AF65-F5344CB8AC3E}">
        <p14:creationId xmlns:p14="http://schemas.microsoft.com/office/powerpoint/2010/main" val="356808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309</TotalTime>
  <Words>490</Words>
  <Application>Microsoft Macintosh PowerPoint</Application>
  <PresentationFormat>Custom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Avenir Black</vt:lpstr>
      <vt:lpstr>Avenir Book</vt:lpstr>
      <vt:lpstr>Avenir Medium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Morrison, Katelyn Christina</dc:creator>
  <cp:lastModifiedBy>Morrison, Katelyn Christina</cp:lastModifiedBy>
  <cp:revision>30</cp:revision>
  <dcterms:created xsi:type="dcterms:W3CDTF">2021-01-07T18:23:02Z</dcterms:created>
  <dcterms:modified xsi:type="dcterms:W3CDTF">2021-01-13T16:41:08Z</dcterms:modified>
</cp:coreProperties>
</file>