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61" r:id="rId4"/>
    <p:sldId id="258" r:id="rId5"/>
    <p:sldId id="259" r:id="rId6"/>
    <p:sldId id="260" r:id="rId7"/>
    <p:sldId id="262"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7979"/>
    <a:srgbClr val="665C5C"/>
    <a:srgbClr val="1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3673"/>
  </p:normalViewPr>
  <p:slideViewPr>
    <p:cSldViewPr snapToGrid="0" snapToObjects="1">
      <p:cViewPr varScale="1">
        <p:scale>
          <a:sx n="106" d="100"/>
          <a:sy n="106" d="100"/>
        </p:scale>
        <p:origin x="13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58F81D-3B75-DE46-B788-ABD6DFBB3B59}" type="datetimeFigureOut">
              <a:rPr lang="en-US" smtClean="0"/>
              <a:t>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67D8FA-2387-0245-A867-7F71597303FC}" type="slidenum">
              <a:rPr lang="en-US" smtClean="0"/>
              <a:t>‹#›</a:t>
            </a:fld>
            <a:endParaRPr lang="en-US"/>
          </a:p>
        </p:txBody>
      </p:sp>
    </p:spTree>
    <p:extLst>
      <p:ext uri="{BB962C8B-B14F-4D97-AF65-F5344CB8AC3E}">
        <p14:creationId xmlns:p14="http://schemas.microsoft.com/office/powerpoint/2010/main" val="2365705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Hello my name is Katelyn Morrison and I am a senior at the University of Pittsburgh. I have been investigating fairness within sociotechnical systems such as smart mobility. Recently, I evaluated the fairness of the bike sharing program in Pittsburgh using Geospatial Analysis. </a:t>
            </a:r>
          </a:p>
        </p:txBody>
      </p:sp>
      <p:sp>
        <p:nvSpPr>
          <p:cNvPr id="4" name="Slide Number Placeholder 3"/>
          <p:cNvSpPr>
            <a:spLocks noGrp="1"/>
          </p:cNvSpPr>
          <p:nvPr>
            <p:ph type="sldNum" sz="quarter" idx="5"/>
          </p:nvPr>
        </p:nvSpPr>
        <p:spPr/>
        <p:txBody>
          <a:bodyPr/>
          <a:lstStyle/>
          <a:p>
            <a:fld id="{1667D8FA-2387-0245-A867-7F71597303FC}" type="slidenum">
              <a:rPr lang="en-US" smtClean="0"/>
              <a:t>1</a:t>
            </a:fld>
            <a:endParaRPr lang="en-US"/>
          </a:p>
        </p:txBody>
      </p:sp>
    </p:spTree>
    <p:extLst>
      <p:ext uri="{BB962C8B-B14F-4D97-AF65-F5344CB8AC3E}">
        <p14:creationId xmlns:p14="http://schemas.microsoft.com/office/powerpoint/2010/main" val="3913458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I’d like to preface with a definition and examples of smart mobility. </a:t>
            </a:r>
          </a:p>
          <a:p>
            <a:endParaRPr lang="en-US"/>
          </a:p>
          <a:p>
            <a:r>
              <a:rPr lang="en-US"/>
              <a:t>Smart mobility includes mobility systems that are on demand and dynamic where their availability and frequency relies on predicted demand.</a:t>
            </a:r>
          </a:p>
          <a:p>
            <a:endParaRPr lang="en-US"/>
          </a:p>
          <a:p>
            <a:r>
              <a:rPr lang="en-US"/>
              <a:t>Some popular examples include bike sharing programs, car sharing programs, and ride hailing services.</a:t>
            </a:r>
          </a:p>
          <a:p>
            <a:endParaRPr lang="en-US"/>
          </a:p>
          <a:p>
            <a:r>
              <a:rPr lang="en-US"/>
              <a:t>Smart mobility programs are motivated to reduce traffic congestion which ultimately reduces air pollution, increases quality of life, and provide affordable, accessible transportation.</a:t>
            </a:r>
          </a:p>
        </p:txBody>
      </p:sp>
      <p:sp>
        <p:nvSpPr>
          <p:cNvPr id="4" name="Slide Number Placeholder 3"/>
          <p:cNvSpPr>
            <a:spLocks noGrp="1"/>
          </p:cNvSpPr>
          <p:nvPr>
            <p:ph type="sldNum" sz="quarter" idx="5"/>
          </p:nvPr>
        </p:nvSpPr>
        <p:spPr/>
        <p:txBody>
          <a:bodyPr/>
          <a:lstStyle/>
          <a:p>
            <a:fld id="{1667D8FA-2387-0245-A867-7F71597303FC}" type="slidenum">
              <a:rPr lang="en-US" smtClean="0"/>
              <a:t>2</a:t>
            </a:fld>
            <a:endParaRPr lang="en-US"/>
          </a:p>
        </p:txBody>
      </p:sp>
    </p:spTree>
    <p:extLst>
      <p:ext uri="{BB962C8B-B14F-4D97-AF65-F5344CB8AC3E}">
        <p14:creationId xmlns:p14="http://schemas.microsoft.com/office/powerpoint/2010/main" val="2332490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Many smart mobility programs have been implemented within cities to broaden the possible modes of transportation, but these programs require users to have a smart phone and sometimes even debit/credit card account.</a:t>
            </a:r>
          </a:p>
          <a:p>
            <a:endParaRPr lang="en-US"/>
          </a:p>
          <a:p>
            <a:r>
              <a:rPr lang="en-US"/>
              <a:t>It has also been observed by several studies that many of the offerings offerings are not distributed evenly.  For example, these smart mobility systems are near bike trails for recreation or near upper and middle class neighborhoods. </a:t>
            </a:r>
          </a:p>
          <a:p>
            <a:endParaRPr lang="en-US"/>
          </a:p>
          <a:p>
            <a:r>
              <a:rPr lang="en-US"/>
              <a:t>The even distribution and fairness of offering these modes of transportation are imperative to providing all social classes access to the job market. </a:t>
            </a:r>
          </a:p>
        </p:txBody>
      </p:sp>
      <p:sp>
        <p:nvSpPr>
          <p:cNvPr id="4" name="Slide Number Placeholder 3"/>
          <p:cNvSpPr>
            <a:spLocks noGrp="1"/>
          </p:cNvSpPr>
          <p:nvPr>
            <p:ph type="sldNum" sz="quarter" idx="5"/>
          </p:nvPr>
        </p:nvSpPr>
        <p:spPr/>
        <p:txBody>
          <a:bodyPr/>
          <a:lstStyle/>
          <a:p>
            <a:fld id="{1667D8FA-2387-0245-A867-7F71597303FC}" type="slidenum">
              <a:rPr lang="en-US" smtClean="0"/>
              <a:t>3</a:t>
            </a:fld>
            <a:endParaRPr lang="en-US"/>
          </a:p>
        </p:txBody>
      </p:sp>
    </p:spTree>
    <p:extLst>
      <p:ext uri="{BB962C8B-B14F-4D97-AF65-F5344CB8AC3E}">
        <p14:creationId xmlns:p14="http://schemas.microsoft.com/office/powerpoint/2010/main" val="3601410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Considering fairness within a smart mobility system in cities – An Yan and Bill Howe from the University of Washington state fairness in their recent publication as the requirement that individuals of different demographic groups receives equal amount of mobility resources</a:t>
            </a:r>
          </a:p>
        </p:txBody>
      </p:sp>
      <p:sp>
        <p:nvSpPr>
          <p:cNvPr id="4" name="Slide Number Placeholder 3"/>
          <p:cNvSpPr>
            <a:spLocks noGrp="1"/>
          </p:cNvSpPr>
          <p:nvPr>
            <p:ph type="sldNum" sz="quarter" idx="5"/>
          </p:nvPr>
        </p:nvSpPr>
        <p:spPr/>
        <p:txBody>
          <a:bodyPr/>
          <a:lstStyle/>
          <a:p>
            <a:fld id="{1667D8FA-2387-0245-A867-7F71597303FC}" type="slidenum">
              <a:rPr lang="en-US" smtClean="0"/>
              <a:t>4</a:t>
            </a:fld>
            <a:endParaRPr lang="en-US"/>
          </a:p>
        </p:txBody>
      </p:sp>
    </p:spTree>
    <p:extLst>
      <p:ext uri="{BB962C8B-B14F-4D97-AF65-F5344CB8AC3E}">
        <p14:creationId xmlns:p14="http://schemas.microsoft.com/office/powerpoint/2010/main" val="2052392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my case study of the bike sharing program within Pittsburgh, I evaluated fairness by using three features. The first was the percentage of poor housing conditions which is the percent of residential buildings that are in poor condition, the second was the number of bike stations in each neighborhood, and the third was the capacity of each bike station.</a:t>
            </a:r>
          </a:p>
        </p:txBody>
      </p:sp>
      <p:sp>
        <p:nvSpPr>
          <p:cNvPr id="4" name="Slide Number Placeholder 3"/>
          <p:cNvSpPr>
            <a:spLocks noGrp="1"/>
          </p:cNvSpPr>
          <p:nvPr>
            <p:ph type="sldNum" sz="quarter" idx="5"/>
          </p:nvPr>
        </p:nvSpPr>
        <p:spPr/>
        <p:txBody>
          <a:bodyPr/>
          <a:lstStyle/>
          <a:p>
            <a:fld id="{1667D8FA-2387-0245-A867-7F71597303FC}" type="slidenum">
              <a:rPr lang="en-US" smtClean="0"/>
              <a:t>5</a:t>
            </a:fld>
            <a:endParaRPr lang="en-US"/>
          </a:p>
        </p:txBody>
      </p:sp>
    </p:spTree>
    <p:extLst>
      <p:ext uri="{BB962C8B-B14F-4D97-AF65-F5344CB8AC3E}">
        <p14:creationId xmlns:p14="http://schemas.microsoft.com/office/powerpoint/2010/main" val="34623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locations of bike stations are presented by pink dots. The percentage of poor housing is in a shade of blue. First observation made is the huge grouping of stations downtown and along the strip district. The next observation shows a lot of bike stations surrounding Pitt and CMU’s campus. More importantly, you can clearly see the </a:t>
            </a:r>
            <a:r>
              <a:rPr lang="en-US" err="1"/>
              <a:t>neighobordhoods</a:t>
            </a:r>
            <a:r>
              <a:rPr lang="en-US"/>
              <a:t> with poor housing  have very few bike stations. Despite on street bike routes running through the neighborhood. Out of the 100 bike stations only 5 of them are in neighborhoods with a poor housing conditions. That means that only 5% of the resources are located in low income neighborhoods. </a:t>
            </a:r>
          </a:p>
        </p:txBody>
      </p:sp>
      <p:sp>
        <p:nvSpPr>
          <p:cNvPr id="4" name="Slide Number Placeholder 3"/>
          <p:cNvSpPr>
            <a:spLocks noGrp="1"/>
          </p:cNvSpPr>
          <p:nvPr>
            <p:ph type="sldNum" sz="quarter" idx="5"/>
          </p:nvPr>
        </p:nvSpPr>
        <p:spPr/>
        <p:txBody>
          <a:bodyPr/>
          <a:lstStyle/>
          <a:p>
            <a:fld id="{1667D8FA-2387-0245-A867-7F71597303FC}" type="slidenum">
              <a:rPr lang="en-US" smtClean="0"/>
              <a:t>6</a:t>
            </a:fld>
            <a:endParaRPr lang="en-US"/>
          </a:p>
        </p:txBody>
      </p:sp>
    </p:spTree>
    <p:extLst>
      <p:ext uri="{BB962C8B-B14F-4D97-AF65-F5344CB8AC3E}">
        <p14:creationId xmlns:p14="http://schemas.microsoft.com/office/powerpoint/2010/main" val="3247565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future, planners of bike sharing programs, and smart mobility systems in general, should try to explore more regions that they have not before. This opens the doors for potentially using Bayesian optimization as the program planners are put in an exploration vs exploitation problem when determining where to distribute mobility resources that will result in a lot usage.</a:t>
            </a:r>
          </a:p>
          <a:p>
            <a:endParaRPr lang="en-US"/>
          </a:p>
          <a:p>
            <a:r>
              <a:rPr lang="en-US"/>
              <a:t>Overall, challenges such as predicting demand of the station, and identifying locations while reducing discrimination should continue to be researched in the future to improve traffic congestion and balance the </a:t>
            </a:r>
            <a:r>
              <a:rPr lang="en-US" err="1"/>
              <a:t>accesibility</a:t>
            </a:r>
            <a:r>
              <a:rPr lang="en-US"/>
              <a:t> of these vital resources amongst social classes.</a:t>
            </a:r>
          </a:p>
        </p:txBody>
      </p:sp>
      <p:sp>
        <p:nvSpPr>
          <p:cNvPr id="4" name="Slide Number Placeholder 3"/>
          <p:cNvSpPr>
            <a:spLocks noGrp="1"/>
          </p:cNvSpPr>
          <p:nvPr>
            <p:ph type="sldNum" sz="quarter" idx="5"/>
          </p:nvPr>
        </p:nvSpPr>
        <p:spPr/>
        <p:txBody>
          <a:bodyPr/>
          <a:lstStyle/>
          <a:p>
            <a:fld id="{1667D8FA-2387-0245-A867-7F71597303FC}" type="slidenum">
              <a:rPr lang="en-US" smtClean="0"/>
              <a:t>7</a:t>
            </a:fld>
            <a:endParaRPr lang="en-US"/>
          </a:p>
        </p:txBody>
      </p:sp>
    </p:spTree>
    <p:extLst>
      <p:ext uri="{BB962C8B-B14F-4D97-AF65-F5344CB8AC3E}">
        <p14:creationId xmlns:p14="http://schemas.microsoft.com/office/powerpoint/2010/main" val="2267553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Thank you! If you have any questions or are interested in collaborating please email me or message me in the slack</a:t>
            </a:r>
          </a:p>
        </p:txBody>
      </p:sp>
      <p:sp>
        <p:nvSpPr>
          <p:cNvPr id="4" name="Slide Number Placeholder 3"/>
          <p:cNvSpPr>
            <a:spLocks noGrp="1"/>
          </p:cNvSpPr>
          <p:nvPr>
            <p:ph type="sldNum" sz="quarter" idx="5"/>
          </p:nvPr>
        </p:nvSpPr>
        <p:spPr/>
        <p:txBody>
          <a:bodyPr/>
          <a:lstStyle/>
          <a:p>
            <a:fld id="{1667D8FA-2387-0245-A867-7F71597303FC}" type="slidenum">
              <a:rPr lang="en-US" smtClean="0"/>
              <a:t>8</a:t>
            </a:fld>
            <a:endParaRPr lang="en-US"/>
          </a:p>
        </p:txBody>
      </p:sp>
    </p:spTree>
    <p:extLst>
      <p:ext uri="{BB962C8B-B14F-4D97-AF65-F5344CB8AC3E}">
        <p14:creationId xmlns:p14="http://schemas.microsoft.com/office/powerpoint/2010/main" val="707480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61A22-3A1B-A948-BC7B-8D51C605C3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163A9C-AAB3-B949-92A9-E0E524306F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8457E9-7058-7145-9810-2FA6FAF1C306}"/>
              </a:ext>
            </a:extLst>
          </p:cNvPr>
          <p:cNvSpPr>
            <a:spLocks noGrp="1"/>
          </p:cNvSpPr>
          <p:nvPr>
            <p:ph type="dt" sz="half" idx="10"/>
          </p:nvPr>
        </p:nvSpPr>
        <p:spPr/>
        <p:txBody>
          <a:bodyPr/>
          <a:lstStyle/>
          <a:p>
            <a:fld id="{5C01E82B-AF57-CF41-9F81-29DAB826EF92}" type="datetime1">
              <a:rPr lang="en-US" smtClean="0"/>
              <a:t>1/5/21</a:t>
            </a:fld>
            <a:endParaRPr lang="en-US"/>
          </a:p>
        </p:txBody>
      </p:sp>
      <p:sp>
        <p:nvSpPr>
          <p:cNvPr id="5" name="Footer Placeholder 4">
            <a:extLst>
              <a:ext uri="{FF2B5EF4-FFF2-40B4-BE49-F238E27FC236}">
                <a16:creationId xmlns:a16="http://schemas.microsoft.com/office/drawing/2014/main" id="{9FC720F0-F62F-E249-A326-622B3D150B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9DBC24-062B-EA4F-9496-35427076F921}"/>
              </a:ext>
            </a:extLst>
          </p:cNvPr>
          <p:cNvSpPr>
            <a:spLocks noGrp="1"/>
          </p:cNvSpPr>
          <p:nvPr>
            <p:ph type="sldNum" sz="quarter" idx="12"/>
          </p:nvPr>
        </p:nvSpPr>
        <p:spPr/>
        <p:txBody>
          <a:bodyPr/>
          <a:lstStyle/>
          <a:p>
            <a:fld id="{B3ECD3C7-5B8B-F242-B767-10D44462F72C}" type="slidenum">
              <a:rPr lang="en-US" smtClean="0"/>
              <a:t>‹#›</a:t>
            </a:fld>
            <a:endParaRPr lang="en-US"/>
          </a:p>
        </p:txBody>
      </p:sp>
    </p:spTree>
    <p:extLst>
      <p:ext uri="{BB962C8B-B14F-4D97-AF65-F5344CB8AC3E}">
        <p14:creationId xmlns:p14="http://schemas.microsoft.com/office/powerpoint/2010/main" val="1009284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AF884-C550-AF4A-9260-1726E99B64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14CF7B-97CB-DA4D-BD27-42F719D3D0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865373-9F7D-1443-BA49-FCB42C56E000}"/>
              </a:ext>
            </a:extLst>
          </p:cNvPr>
          <p:cNvSpPr>
            <a:spLocks noGrp="1"/>
          </p:cNvSpPr>
          <p:nvPr>
            <p:ph type="dt" sz="half" idx="10"/>
          </p:nvPr>
        </p:nvSpPr>
        <p:spPr/>
        <p:txBody>
          <a:bodyPr/>
          <a:lstStyle/>
          <a:p>
            <a:fld id="{E58E7D24-A092-3C4D-9EA2-407BAF65C53A}" type="datetime1">
              <a:rPr lang="en-US" smtClean="0"/>
              <a:t>1/5/21</a:t>
            </a:fld>
            <a:endParaRPr lang="en-US"/>
          </a:p>
        </p:txBody>
      </p:sp>
      <p:sp>
        <p:nvSpPr>
          <p:cNvPr id="5" name="Footer Placeholder 4">
            <a:extLst>
              <a:ext uri="{FF2B5EF4-FFF2-40B4-BE49-F238E27FC236}">
                <a16:creationId xmlns:a16="http://schemas.microsoft.com/office/drawing/2014/main" id="{5EEB9AFE-7E32-364D-9FB4-A3C0205EC9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E04C30-29B5-F44F-9784-F4B29444A825}"/>
              </a:ext>
            </a:extLst>
          </p:cNvPr>
          <p:cNvSpPr>
            <a:spLocks noGrp="1"/>
          </p:cNvSpPr>
          <p:nvPr>
            <p:ph type="sldNum" sz="quarter" idx="12"/>
          </p:nvPr>
        </p:nvSpPr>
        <p:spPr/>
        <p:txBody>
          <a:bodyPr/>
          <a:lstStyle/>
          <a:p>
            <a:fld id="{B3ECD3C7-5B8B-F242-B767-10D44462F72C}" type="slidenum">
              <a:rPr lang="en-US" smtClean="0"/>
              <a:t>‹#›</a:t>
            </a:fld>
            <a:endParaRPr lang="en-US"/>
          </a:p>
        </p:txBody>
      </p:sp>
    </p:spTree>
    <p:extLst>
      <p:ext uri="{BB962C8B-B14F-4D97-AF65-F5344CB8AC3E}">
        <p14:creationId xmlns:p14="http://schemas.microsoft.com/office/powerpoint/2010/main" val="3140584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5F5923-2886-714A-BC7B-7A8D203437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E512B7-3577-9B4E-BF4B-B31216C442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95D5C3-1A7E-9D45-8CEE-BDF7D77900D9}"/>
              </a:ext>
            </a:extLst>
          </p:cNvPr>
          <p:cNvSpPr>
            <a:spLocks noGrp="1"/>
          </p:cNvSpPr>
          <p:nvPr>
            <p:ph type="dt" sz="half" idx="10"/>
          </p:nvPr>
        </p:nvSpPr>
        <p:spPr/>
        <p:txBody>
          <a:bodyPr/>
          <a:lstStyle/>
          <a:p>
            <a:fld id="{97717C3A-8B4E-D145-91CC-74C53ADEBF9E}" type="datetime1">
              <a:rPr lang="en-US" smtClean="0"/>
              <a:t>1/5/21</a:t>
            </a:fld>
            <a:endParaRPr lang="en-US"/>
          </a:p>
        </p:txBody>
      </p:sp>
      <p:sp>
        <p:nvSpPr>
          <p:cNvPr id="5" name="Footer Placeholder 4">
            <a:extLst>
              <a:ext uri="{FF2B5EF4-FFF2-40B4-BE49-F238E27FC236}">
                <a16:creationId xmlns:a16="http://schemas.microsoft.com/office/drawing/2014/main" id="{00F4C36D-B31F-8742-8AA3-BEB02E2C9D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DBB49D-6FB1-3748-811E-C218A7CC69E7}"/>
              </a:ext>
            </a:extLst>
          </p:cNvPr>
          <p:cNvSpPr>
            <a:spLocks noGrp="1"/>
          </p:cNvSpPr>
          <p:nvPr>
            <p:ph type="sldNum" sz="quarter" idx="12"/>
          </p:nvPr>
        </p:nvSpPr>
        <p:spPr/>
        <p:txBody>
          <a:bodyPr/>
          <a:lstStyle/>
          <a:p>
            <a:fld id="{B3ECD3C7-5B8B-F242-B767-10D44462F72C}" type="slidenum">
              <a:rPr lang="en-US" smtClean="0"/>
              <a:t>‹#›</a:t>
            </a:fld>
            <a:endParaRPr lang="en-US"/>
          </a:p>
        </p:txBody>
      </p:sp>
    </p:spTree>
    <p:extLst>
      <p:ext uri="{BB962C8B-B14F-4D97-AF65-F5344CB8AC3E}">
        <p14:creationId xmlns:p14="http://schemas.microsoft.com/office/powerpoint/2010/main" val="3438363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27266-B2BF-6847-9FA9-6ABED7EE71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E0CDBC-1F4F-FB49-A149-4B588E5951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C5112F-569C-FF4C-9330-38B4226CE9E0}"/>
              </a:ext>
            </a:extLst>
          </p:cNvPr>
          <p:cNvSpPr>
            <a:spLocks noGrp="1"/>
          </p:cNvSpPr>
          <p:nvPr>
            <p:ph type="dt" sz="half" idx="10"/>
          </p:nvPr>
        </p:nvSpPr>
        <p:spPr/>
        <p:txBody>
          <a:bodyPr/>
          <a:lstStyle/>
          <a:p>
            <a:fld id="{1E0CDF93-033D-224C-B019-EDF3110892F0}" type="datetime1">
              <a:rPr lang="en-US" smtClean="0"/>
              <a:t>1/5/21</a:t>
            </a:fld>
            <a:endParaRPr lang="en-US"/>
          </a:p>
        </p:txBody>
      </p:sp>
      <p:sp>
        <p:nvSpPr>
          <p:cNvPr id="5" name="Footer Placeholder 4">
            <a:extLst>
              <a:ext uri="{FF2B5EF4-FFF2-40B4-BE49-F238E27FC236}">
                <a16:creationId xmlns:a16="http://schemas.microsoft.com/office/drawing/2014/main" id="{BC384F1C-A40D-E340-B110-24E6C9A7DD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E0F3C-FDA3-5148-9A0A-716222E6CA37}"/>
              </a:ext>
            </a:extLst>
          </p:cNvPr>
          <p:cNvSpPr>
            <a:spLocks noGrp="1"/>
          </p:cNvSpPr>
          <p:nvPr>
            <p:ph type="sldNum" sz="quarter" idx="12"/>
          </p:nvPr>
        </p:nvSpPr>
        <p:spPr/>
        <p:txBody>
          <a:bodyPr/>
          <a:lstStyle/>
          <a:p>
            <a:fld id="{B3ECD3C7-5B8B-F242-B767-10D44462F72C}" type="slidenum">
              <a:rPr lang="en-US" smtClean="0"/>
              <a:t>‹#›</a:t>
            </a:fld>
            <a:endParaRPr lang="en-US"/>
          </a:p>
        </p:txBody>
      </p:sp>
    </p:spTree>
    <p:extLst>
      <p:ext uri="{BB962C8B-B14F-4D97-AF65-F5344CB8AC3E}">
        <p14:creationId xmlns:p14="http://schemas.microsoft.com/office/powerpoint/2010/main" val="2486670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87682-6618-F34A-BA20-AC8BCDA4C7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E1E2E7-20EE-2243-9B58-3D9A3D7B15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903144-1884-2849-B172-62393D689629}"/>
              </a:ext>
            </a:extLst>
          </p:cNvPr>
          <p:cNvSpPr>
            <a:spLocks noGrp="1"/>
          </p:cNvSpPr>
          <p:nvPr>
            <p:ph type="dt" sz="half" idx="10"/>
          </p:nvPr>
        </p:nvSpPr>
        <p:spPr/>
        <p:txBody>
          <a:bodyPr/>
          <a:lstStyle/>
          <a:p>
            <a:fld id="{574AC91C-E173-5D43-8830-A4725B56AC9D}" type="datetime1">
              <a:rPr lang="en-US" smtClean="0"/>
              <a:t>1/5/21</a:t>
            </a:fld>
            <a:endParaRPr lang="en-US"/>
          </a:p>
        </p:txBody>
      </p:sp>
      <p:sp>
        <p:nvSpPr>
          <p:cNvPr id="5" name="Footer Placeholder 4">
            <a:extLst>
              <a:ext uri="{FF2B5EF4-FFF2-40B4-BE49-F238E27FC236}">
                <a16:creationId xmlns:a16="http://schemas.microsoft.com/office/drawing/2014/main" id="{182680CC-13CA-1C49-A2F1-D628C3E0D2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976EAD-7F26-4F4C-A336-C28C2899BD56}"/>
              </a:ext>
            </a:extLst>
          </p:cNvPr>
          <p:cNvSpPr>
            <a:spLocks noGrp="1"/>
          </p:cNvSpPr>
          <p:nvPr>
            <p:ph type="sldNum" sz="quarter" idx="12"/>
          </p:nvPr>
        </p:nvSpPr>
        <p:spPr/>
        <p:txBody>
          <a:bodyPr/>
          <a:lstStyle/>
          <a:p>
            <a:fld id="{B3ECD3C7-5B8B-F242-B767-10D44462F72C}" type="slidenum">
              <a:rPr lang="en-US" smtClean="0"/>
              <a:t>‹#›</a:t>
            </a:fld>
            <a:endParaRPr lang="en-US"/>
          </a:p>
        </p:txBody>
      </p:sp>
    </p:spTree>
    <p:extLst>
      <p:ext uri="{BB962C8B-B14F-4D97-AF65-F5344CB8AC3E}">
        <p14:creationId xmlns:p14="http://schemas.microsoft.com/office/powerpoint/2010/main" val="3862396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F337D-8E0E-464F-9803-AB58C6B164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55A540-B612-5445-8DF8-F69D1B8677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3ED67C-2A19-FD41-BFA4-73DB4A3EAE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A5C6D4-2A3A-094B-8E5F-9A12DA89820C}"/>
              </a:ext>
            </a:extLst>
          </p:cNvPr>
          <p:cNvSpPr>
            <a:spLocks noGrp="1"/>
          </p:cNvSpPr>
          <p:nvPr>
            <p:ph type="dt" sz="half" idx="10"/>
          </p:nvPr>
        </p:nvSpPr>
        <p:spPr/>
        <p:txBody>
          <a:bodyPr/>
          <a:lstStyle/>
          <a:p>
            <a:fld id="{61E865F0-32AC-CD45-BE1C-6F8A5C6A1FC0}" type="datetime1">
              <a:rPr lang="en-US" smtClean="0"/>
              <a:t>1/5/21</a:t>
            </a:fld>
            <a:endParaRPr lang="en-US"/>
          </a:p>
        </p:txBody>
      </p:sp>
      <p:sp>
        <p:nvSpPr>
          <p:cNvPr id="6" name="Footer Placeholder 5">
            <a:extLst>
              <a:ext uri="{FF2B5EF4-FFF2-40B4-BE49-F238E27FC236}">
                <a16:creationId xmlns:a16="http://schemas.microsoft.com/office/drawing/2014/main" id="{FA8BDB37-F3EA-6F4D-B22E-AEF9437595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861170-6E75-434C-A6BC-AC36ED7FC35C}"/>
              </a:ext>
            </a:extLst>
          </p:cNvPr>
          <p:cNvSpPr>
            <a:spLocks noGrp="1"/>
          </p:cNvSpPr>
          <p:nvPr>
            <p:ph type="sldNum" sz="quarter" idx="12"/>
          </p:nvPr>
        </p:nvSpPr>
        <p:spPr/>
        <p:txBody>
          <a:bodyPr/>
          <a:lstStyle/>
          <a:p>
            <a:fld id="{B3ECD3C7-5B8B-F242-B767-10D44462F72C}" type="slidenum">
              <a:rPr lang="en-US" smtClean="0"/>
              <a:t>‹#›</a:t>
            </a:fld>
            <a:endParaRPr lang="en-US"/>
          </a:p>
        </p:txBody>
      </p:sp>
    </p:spTree>
    <p:extLst>
      <p:ext uri="{BB962C8B-B14F-4D97-AF65-F5344CB8AC3E}">
        <p14:creationId xmlns:p14="http://schemas.microsoft.com/office/powerpoint/2010/main" val="4087044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F0A38-4E5E-EA45-95D8-4229EB1899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7AA32A-063D-2346-8F96-1B558C869A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A021F7-F384-3A43-8325-E61E51EDAE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C487AE-88A3-9C49-AA2F-96F48D780C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592231-7494-4743-B1C6-6A5D8DCA8B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DB1E7C-D9F3-2441-9012-8CDEC8E6842E}"/>
              </a:ext>
            </a:extLst>
          </p:cNvPr>
          <p:cNvSpPr>
            <a:spLocks noGrp="1"/>
          </p:cNvSpPr>
          <p:nvPr>
            <p:ph type="dt" sz="half" idx="10"/>
          </p:nvPr>
        </p:nvSpPr>
        <p:spPr/>
        <p:txBody>
          <a:bodyPr/>
          <a:lstStyle/>
          <a:p>
            <a:fld id="{74464C93-D13A-8C41-AF8F-C278B24C19F6}" type="datetime1">
              <a:rPr lang="en-US" smtClean="0"/>
              <a:t>1/5/21</a:t>
            </a:fld>
            <a:endParaRPr lang="en-US"/>
          </a:p>
        </p:txBody>
      </p:sp>
      <p:sp>
        <p:nvSpPr>
          <p:cNvPr id="8" name="Footer Placeholder 7">
            <a:extLst>
              <a:ext uri="{FF2B5EF4-FFF2-40B4-BE49-F238E27FC236}">
                <a16:creationId xmlns:a16="http://schemas.microsoft.com/office/drawing/2014/main" id="{510BFA76-E405-0C46-8AFE-88385BEC41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EF2C97-B63A-8042-B8B6-3D81604EB594}"/>
              </a:ext>
            </a:extLst>
          </p:cNvPr>
          <p:cNvSpPr>
            <a:spLocks noGrp="1"/>
          </p:cNvSpPr>
          <p:nvPr>
            <p:ph type="sldNum" sz="quarter" idx="12"/>
          </p:nvPr>
        </p:nvSpPr>
        <p:spPr/>
        <p:txBody>
          <a:bodyPr/>
          <a:lstStyle/>
          <a:p>
            <a:fld id="{B3ECD3C7-5B8B-F242-B767-10D44462F72C}" type="slidenum">
              <a:rPr lang="en-US" smtClean="0"/>
              <a:t>‹#›</a:t>
            </a:fld>
            <a:endParaRPr lang="en-US"/>
          </a:p>
        </p:txBody>
      </p:sp>
    </p:spTree>
    <p:extLst>
      <p:ext uri="{BB962C8B-B14F-4D97-AF65-F5344CB8AC3E}">
        <p14:creationId xmlns:p14="http://schemas.microsoft.com/office/powerpoint/2010/main" val="3210586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24114-380D-F242-8D07-B68AFD25D2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BBDB5E-6911-D946-A33F-86387DFE4404}"/>
              </a:ext>
            </a:extLst>
          </p:cNvPr>
          <p:cNvSpPr>
            <a:spLocks noGrp="1"/>
          </p:cNvSpPr>
          <p:nvPr>
            <p:ph type="dt" sz="half" idx="10"/>
          </p:nvPr>
        </p:nvSpPr>
        <p:spPr/>
        <p:txBody>
          <a:bodyPr/>
          <a:lstStyle/>
          <a:p>
            <a:fld id="{AF69A2A6-DCF8-3348-B2C1-4D57CE22588F}" type="datetime1">
              <a:rPr lang="en-US" smtClean="0"/>
              <a:t>1/5/21</a:t>
            </a:fld>
            <a:endParaRPr lang="en-US"/>
          </a:p>
        </p:txBody>
      </p:sp>
      <p:sp>
        <p:nvSpPr>
          <p:cNvPr id="4" name="Footer Placeholder 3">
            <a:extLst>
              <a:ext uri="{FF2B5EF4-FFF2-40B4-BE49-F238E27FC236}">
                <a16:creationId xmlns:a16="http://schemas.microsoft.com/office/drawing/2014/main" id="{F3A70E16-F514-6F44-B445-5A412B4220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F2BB0E-0F9F-9346-A491-73FAD5753007}"/>
              </a:ext>
            </a:extLst>
          </p:cNvPr>
          <p:cNvSpPr>
            <a:spLocks noGrp="1"/>
          </p:cNvSpPr>
          <p:nvPr>
            <p:ph type="sldNum" sz="quarter" idx="12"/>
          </p:nvPr>
        </p:nvSpPr>
        <p:spPr/>
        <p:txBody>
          <a:bodyPr/>
          <a:lstStyle/>
          <a:p>
            <a:fld id="{B3ECD3C7-5B8B-F242-B767-10D44462F72C}" type="slidenum">
              <a:rPr lang="en-US" smtClean="0"/>
              <a:t>‹#›</a:t>
            </a:fld>
            <a:endParaRPr lang="en-US"/>
          </a:p>
        </p:txBody>
      </p:sp>
    </p:spTree>
    <p:extLst>
      <p:ext uri="{BB962C8B-B14F-4D97-AF65-F5344CB8AC3E}">
        <p14:creationId xmlns:p14="http://schemas.microsoft.com/office/powerpoint/2010/main" val="1651599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FA17A4-1D26-0641-BD4D-3F9DA5E4B84B}"/>
              </a:ext>
            </a:extLst>
          </p:cNvPr>
          <p:cNvSpPr>
            <a:spLocks noGrp="1"/>
          </p:cNvSpPr>
          <p:nvPr>
            <p:ph type="dt" sz="half" idx="10"/>
          </p:nvPr>
        </p:nvSpPr>
        <p:spPr/>
        <p:txBody>
          <a:bodyPr/>
          <a:lstStyle/>
          <a:p>
            <a:fld id="{8186F4F7-3497-174D-8C99-5D6B924A4D51}" type="datetime1">
              <a:rPr lang="en-US" smtClean="0"/>
              <a:t>1/5/21</a:t>
            </a:fld>
            <a:endParaRPr lang="en-US"/>
          </a:p>
        </p:txBody>
      </p:sp>
      <p:sp>
        <p:nvSpPr>
          <p:cNvPr id="3" name="Footer Placeholder 2">
            <a:extLst>
              <a:ext uri="{FF2B5EF4-FFF2-40B4-BE49-F238E27FC236}">
                <a16:creationId xmlns:a16="http://schemas.microsoft.com/office/drawing/2014/main" id="{05BDFA50-3CEA-614B-AFC2-021FD24C80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326737-CA5C-584E-B76E-F6787783636E}"/>
              </a:ext>
            </a:extLst>
          </p:cNvPr>
          <p:cNvSpPr>
            <a:spLocks noGrp="1"/>
          </p:cNvSpPr>
          <p:nvPr>
            <p:ph type="sldNum" sz="quarter" idx="12"/>
          </p:nvPr>
        </p:nvSpPr>
        <p:spPr/>
        <p:txBody>
          <a:bodyPr/>
          <a:lstStyle/>
          <a:p>
            <a:fld id="{B3ECD3C7-5B8B-F242-B767-10D44462F72C}" type="slidenum">
              <a:rPr lang="en-US" smtClean="0"/>
              <a:t>‹#›</a:t>
            </a:fld>
            <a:endParaRPr lang="en-US"/>
          </a:p>
        </p:txBody>
      </p:sp>
    </p:spTree>
    <p:extLst>
      <p:ext uri="{BB962C8B-B14F-4D97-AF65-F5344CB8AC3E}">
        <p14:creationId xmlns:p14="http://schemas.microsoft.com/office/powerpoint/2010/main" val="3178925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182A7-5340-1841-A9FF-564AA8AC28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26DCFF-ABD0-9948-93BB-60EB234F5A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032E59-D5DD-7547-9DE7-344AE0E77E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E7BC74-8E54-8B47-A4B9-1A15D0E23705}"/>
              </a:ext>
            </a:extLst>
          </p:cNvPr>
          <p:cNvSpPr>
            <a:spLocks noGrp="1"/>
          </p:cNvSpPr>
          <p:nvPr>
            <p:ph type="dt" sz="half" idx="10"/>
          </p:nvPr>
        </p:nvSpPr>
        <p:spPr/>
        <p:txBody>
          <a:bodyPr/>
          <a:lstStyle/>
          <a:p>
            <a:fld id="{1A880553-D948-C443-9791-8B606853AA6E}" type="datetime1">
              <a:rPr lang="en-US" smtClean="0"/>
              <a:t>1/5/21</a:t>
            </a:fld>
            <a:endParaRPr lang="en-US"/>
          </a:p>
        </p:txBody>
      </p:sp>
      <p:sp>
        <p:nvSpPr>
          <p:cNvPr id="6" name="Footer Placeholder 5">
            <a:extLst>
              <a:ext uri="{FF2B5EF4-FFF2-40B4-BE49-F238E27FC236}">
                <a16:creationId xmlns:a16="http://schemas.microsoft.com/office/drawing/2014/main" id="{7EB52F99-21BB-CE45-B85A-D095B835FE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C2F73E-FAEB-FF4E-8685-D35DA7CA2F06}"/>
              </a:ext>
            </a:extLst>
          </p:cNvPr>
          <p:cNvSpPr>
            <a:spLocks noGrp="1"/>
          </p:cNvSpPr>
          <p:nvPr>
            <p:ph type="sldNum" sz="quarter" idx="12"/>
          </p:nvPr>
        </p:nvSpPr>
        <p:spPr/>
        <p:txBody>
          <a:bodyPr/>
          <a:lstStyle/>
          <a:p>
            <a:fld id="{B3ECD3C7-5B8B-F242-B767-10D44462F72C}" type="slidenum">
              <a:rPr lang="en-US" smtClean="0"/>
              <a:t>‹#›</a:t>
            </a:fld>
            <a:endParaRPr lang="en-US"/>
          </a:p>
        </p:txBody>
      </p:sp>
    </p:spTree>
    <p:extLst>
      <p:ext uri="{BB962C8B-B14F-4D97-AF65-F5344CB8AC3E}">
        <p14:creationId xmlns:p14="http://schemas.microsoft.com/office/powerpoint/2010/main" val="3345551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1B83A-3766-7D40-AEEA-84ABF4E104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3DD388-15BF-EC48-A9AA-4431973C5E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B318FD-62AB-7547-AADB-0CE314100D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CAF604-3D6B-344C-83B9-1B5E720180B3}"/>
              </a:ext>
            </a:extLst>
          </p:cNvPr>
          <p:cNvSpPr>
            <a:spLocks noGrp="1"/>
          </p:cNvSpPr>
          <p:nvPr>
            <p:ph type="dt" sz="half" idx="10"/>
          </p:nvPr>
        </p:nvSpPr>
        <p:spPr/>
        <p:txBody>
          <a:bodyPr/>
          <a:lstStyle/>
          <a:p>
            <a:fld id="{1E20BEDE-E1EA-154C-B5BF-05E3EDD8AB76}" type="datetime1">
              <a:rPr lang="en-US" smtClean="0"/>
              <a:t>1/5/21</a:t>
            </a:fld>
            <a:endParaRPr lang="en-US"/>
          </a:p>
        </p:txBody>
      </p:sp>
      <p:sp>
        <p:nvSpPr>
          <p:cNvPr id="6" name="Footer Placeholder 5">
            <a:extLst>
              <a:ext uri="{FF2B5EF4-FFF2-40B4-BE49-F238E27FC236}">
                <a16:creationId xmlns:a16="http://schemas.microsoft.com/office/drawing/2014/main" id="{7A8E55FF-908B-B34D-8218-B66F82520C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97E8D2-529C-1A4A-88D3-87569A65B973}"/>
              </a:ext>
            </a:extLst>
          </p:cNvPr>
          <p:cNvSpPr>
            <a:spLocks noGrp="1"/>
          </p:cNvSpPr>
          <p:nvPr>
            <p:ph type="sldNum" sz="quarter" idx="12"/>
          </p:nvPr>
        </p:nvSpPr>
        <p:spPr/>
        <p:txBody>
          <a:bodyPr/>
          <a:lstStyle/>
          <a:p>
            <a:fld id="{B3ECD3C7-5B8B-F242-B767-10D44462F72C}" type="slidenum">
              <a:rPr lang="en-US" smtClean="0"/>
              <a:t>‹#›</a:t>
            </a:fld>
            <a:endParaRPr lang="en-US"/>
          </a:p>
        </p:txBody>
      </p:sp>
    </p:spTree>
    <p:extLst>
      <p:ext uri="{BB962C8B-B14F-4D97-AF65-F5344CB8AC3E}">
        <p14:creationId xmlns:p14="http://schemas.microsoft.com/office/powerpoint/2010/main" val="874469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86F68F-3575-FB4E-B5DF-D0215AA0F3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8A8CDB-97AB-2A4F-909D-E660134A99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1855F8-226D-2046-BBEF-1A787510C6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38255A-1D7C-884A-8617-8DEC01C09727}" type="datetime1">
              <a:rPr lang="en-US" smtClean="0"/>
              <a:t>1/5/21</a:t>
            </a:fld>
            <a:endParaRPr lang="en-US"/>
          </a:p>
        </p:txBody>
      </p:sp>
      <p:sp>
        <p:nvSpPr>
          <p:cNvPr id="5" name="Footer Placeholder 4">
            <a:extLst>
              <a:ext uri="{FF2B5EF4-FFF2-40B4-BE49-F238E27FC236}">
                <a16:creationId xmlns:a16="http://schemas.microsoft.com/office/drawing/2014/main" id="{75F56624-A6C5-AC45-9438-C5F2095A23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68AE0D-35A2-8443-9248-0F51DC4C1F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ECD3C7-5B8B-F242-B767-10D44462F72C}" type="slidenum">
              <a:rPr lang="en-US" smtClean="0"/>
              <a:t>‹#›</a:t>
            </a:fld>
            <a:endParaRPr lang="en-US"/>
          </a:p>
        </p:txBody>
      </p:sp>
    </p:spTree>
    <p:extLst>
      <p:ext uri="{BB962C8B-B14F-4D97-AF65-F5344CB8AC3E}">
        <p14:creationId xmlns:p14="http://schemas.microsoft.com/office/powerpoint/2010/main" val="2897538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ata.wprdc.org/dataset/allegheny-county-poor-condition-residential-parcel-rat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large body of water with a city in the background&#10;&#10;Description automatically generated">
            <a:extLst>
              <a:ext uri="{FF2B5EF4-FFF2-40B4-BE49-F238E27FC236}">
                <a16:creationId xmlns:a16="http://schemas.microsoft.com/office/drawing/2014/main" id="{87BE00B6-B157-EC4E-8041-BC58454A0503}"/>
              </a:ext>
            </a:extLst>
          </p:cNvPr>
          <p:cNvPicPr>
            <a:picLocks noChangeAspect="1"/>
          </p:cNvPicPr>
          <p:nvPr/>
        </p:nvPicPr>
        <p:blipFill rotWithShape="1">
          <a:blip r:embed="rId3">
            <a:alphaModFix amt="31000"/>
          </a:blip>
          <a:srcRect t="29999" b="4616"/>
          <a:stretch/>
        </p:blipFill>
        <p:spPr>
          <a:xfrm>
            <a:off x="0" y="0"/>
            <a:ext cx="12192000" cy="4484077"/>
          </a:xfrm>
          <a:prstGeom prst="rect">
            <a:avLst/>
          </a:prstGeom>
          <a:effectLst>
            <a:outerShdw blurRad="50800" dist="50800" dir="5400000" algn="ctr" rotWithShape="0">
              <a:srgbClr val="000000"/>
            </a:outerShdw>
          </a:effectLst>
        </p:spPr>
      </p:pic>
      <p:sp>
        <p:nvSpPr>
          <p:cNvPr id="7" name="Rectangle 6">
            <a:extLst>
              <a:ext uri="{FF2B5EF4-FFF2-40B4-BE49-F238E27FC236}">
                <a16:creationId xmlns:a16="http://schemas.microsoft.com/office/drawing/2014/main" id="{9E1BB7D1-DC57-5B4E-ABC4-1C8261EB8AAC}"/>
              </a:ext>
            </a:extLst>
          </p:cNvPr>
          <p:cNvSpPr/>
          <p:nvPr/>
        </p:nvSpPr>
        <p:spPr>
          <a:xfrm>
            <a:off x="0" y="4132385"/>
            <a:ext cx="12192000" cy="2725615"/>
          </a:xfrm>
          <a:prstGeom prst="rect">
            <a:avLst/>
          </a:prstGeom>
          <a:solidFill>
            <a:srgbClr val="81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5D47D82-B6D4-C04F-B48D-6EB9D1CF79A8}"/>
              </a:ext>
            </a:extLst>
          </p:cNvPr>
          <p:cNvSpPr txBox="1"/>
          <p:nvPr/>
        </p:nvSpPr>
        <p:spPr>
          <a:xfrm>
            <a:off x="1210614" y="3400479"/>
            <a:ext cx="9530366" cy="1323439"/>
          </a:xfrm>
          <a:prstGeom prst="rect">
            <a:avLst/>
          </a:prstGeom>
          <a:noFill/>
        </p:spPr>
        <p:txBody>
          <a:bodyPr wrap="square" rtlCol="0">
            <a:spAutoFit/>
          </a:bodyPr>
          <a:lstStyle/>
          <a:p>
            <a:pPr algn="ctr"/>
            <a:r>
              <a:rPr lang="en-US" sz="4000" b="1">
                <a:solidFill>
                  <a:schemeClr val="bg1"/>
                </a:solidFill>
                <a:latin typeface="Baghdad" pitchFamily="2" charset="-78"/>
                <a:cs typeface="Baghdad" pitchFamily="2" charset="-78"/>
              </a:rPr>
              <a:t>Evaluating the Fairness of Bike Sharing Programs with Geospatial Analysis</a:t>
            </a:r>
          </a:p>
        </p:txBody>
      </p:sp>
      <p:sp>
        <p:nvSpPr>
          <p:cNvPr id="96" name="TextBox 95">
            <a:extLst>
              <a:ext uri="{FF2B5EF4-FFF2-40B4-BE49-F238E27FC236}">
                <a16:creationId xmlns:a16="http://schemas.microsoft.com/office/drawing/2014/main" id="{AF23DF34-A69C-C94F-B9AC-8B9F5FCD0D55}"/>
              </a:ext>
            </a:extLst>
          </p:cNvPr>
          <p:cNvSpPr txBox="1"/>
          <p:nvPr/>
        </p:nvSpPr>
        <p:spPr>
          <a:xfrm>
            <a:off x="1330817" y="5018138"/>
            <a:ext cx="9530366" cy="954107"/>
          </a:xfrm>
          <a:prstGeom prst="rect">
            <a:avLst/>
          </a:prstGeom>
          <a:noFill/>
        </p:spPr>
        <p:txBody>
          <a:bodyPr wrap="square" rtlCol="0">
            <a:spAutoFit/>
          </a:bodyPr>
          <a:lstStyle/>
          <a:p>
            <a:pPr algn="ctr"/>
            <a:r>
              <a:rPr lang="en-US" sz="2800" b="1">
                <a:solidFill>
                  <a:schemeClr val="bg1"/>
                </a:solidFill>
                <a:latin typeface="Baghdad" pitchFamily="2" charset="-78"/>
                <a:cs typeface="Baghdad" pitchFamily="2" charset="-78"/>
              </a:rPr>
              <a:t>Katelyn Morrison</a:t>
            </a:r>
          </a:p>
          <a:p>
            <a:pPr algn="ctr"/>
            <a:r>
              <a:rPr lang="en-US" sz="2800" b="1">
                <a:solidFill>
                  <a:schemeClr val="bg1"/>
                </a:solidFill>
                <a:latin typeface="Baghdad" pitchFamily="2" charset="-78"/>
                <a:cs typeface="Baghdad" pitchFamily="2" charset="-78"/>
              </a:rPr>
              <a:t>Katelyn.morrison@pitt.edu</a:t>
            </a:r>
          </a:p>
        </p:txBody>
      </p:sp>
      <p:pic>
        <p:nvPicPr>
          <p:cNvPr id="97" name="Picture 96">
            <a:extLst>
              <a:ext uri="{FF2B5EF4-FFF2-40B4-BE49-F238E27FC236}">
                <a16:creationId xmlns:a16="http://schemas.microsoft.com/office/drawing/2014/main" id="{6242136F-FAE9-CE45-8731-AA4243C5D931}"/>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636666" y="5018138"/>
            <a:ext cx="2918046" cy="899730"/>
          </a:xfrm>
          <a:prstGeom prst="rect">
            <a:avLst/>
          </a:prstGeom>
        </p:spPr>
      </p:pic>
      <p:pic>
        <p:nvPicPr>
          <p:cNvPr id="12" name="Picture 11" descr="Logo, company name&#10;&#10;Description automatically generated">
            <a:extLst>
              <a:ext uri="{FF2B5EF4-FFF2-40B4-BE49-F238E27FC236}">
                <a16:creationId xmlns:a16="http://schemas.microsoft.com/office/drawing/2014/main" id="{354697EE-9EBF-8E45-A50A-DBF6F579389B}"/>
              </a:ext>
            </a:extLst>
          </p:cNvPr>
          <p:cNvPicPr>
            <a:picLocks noChangeAspect="1"/>
          </p:cNvPicPr>
          <p:nvPr/>
        </p:nvPicPr>
        <p:blipFill rotWithShape="1">
          <a:blip r:embed="rId5"/>
          <a:srcRect t="15981" b="31915"/>
          <a:stretch/>
        </p:blipFill>
        <p:spPr>
          <a:xfrm>
            <a:off x="8639376" y="4593322"/>
            <a:ext cx="2779604" cy="1448282"/>
          </a:xfrm>
          <a:prstGeom prst="rect">
            <a:avLst/>
          </a:prstGeom>
        </p:spPr>
      </p:pic>
      <p:sp>
        <p:nvSpPr>
          <p:cNvPr id="14" name="Slide Number Placeholder 13">
            <a:extLst>
              <a:ext uri="{FF2B5EF4-FFF2-40B4-BE49-F238E27FC236}">
                <a16:creationId xmlns:a16="http://schemas.microsoft.com/office/drawing/2014/main" id="{83D98668-2CAC-5044-A5D7-1861E113046B}"/>
              </a:ext>
            </a:extLst>
          </p:cNvPr>
          <p:cNvSpPr>
            <a:spLocks noGrp="1"/>
          </p:cNvSpPr>
          <p:nvPr>
            <p:ph type="sldNum" sz="quarter" idx="12"/>
          </p:nvPr>
        </p:nvSpPr>
        <p:spPr/>
        <p:txBody>
          <a:bodyPr/>
          <a:lstStyle/>
          <a:p>
            <a:fld id="{B3ECD3C7-5B8B-F242-B767-10D44462F72C}" type="slidenum">
              <a:rPr lang="en-US" smtClean="0">
                <a:solidFill>
                  <a:schemeClr val="bg1"/>
                </a:solidFill>
              </a:rPr>
              <a:t>1</a:t>
            </a:fld>
            <a:endParaRPr lang="en-US">
              <a:solidFill>
                <a:schemeClr val="bg1"/>
              </a:solidFill>
            </a:endParaRPr>
          </a:p>
        </p:txBody>
      </p:sp>
    </p:spTree>
    <p:extLst>
      <p:ext uri="{BB962C8B-B14F-4D97-AF65-F5344CB8AC3E}">
        <p14:creationId xmlns:p14="http://schemas.microsoft.com/office/powerpoint/2010/main" val="516732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1797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501EA-419B-4F44-B471-8FCEC20A88FE}"/>
              </a:ext>
            </a:extLst>
          </p:cNvPr>
          <p:cNvSpPr>
            <a:spLocks noGrp="1"/>
          </p:cNvSpPr>
          <p:nvPr>
            <p:ph type="title"/>
          </p:nvPr>
        </p:nvSpPr>
        <p:spPr>
          <a:xfrm>
            <a:off x="1426906" y="365125"/>
            <a:ext cx="9338187" cy="1325563"/>
          </a:xfrm>
        </p:spPr>
        <p:txBody>
          <a:bodyPr>
            <a:noAutofit/>
          </a:bodyPr>
          <a:lstStyle/>
          <a:p>
            <a:pPr algn="ctr"/>
            <a:r>
              <a:rPr lang="en-US" sz="6000">
                <a:solidFill>
                  <a:schemeClr val="bg1"/>
                </a:solidFill>
                <a:latin typeface="Baghdad" pitchFamily="2" charset="-78"/>
                <a:cs typeface="Baghdad" pitchFamily="2" charset="-78"/>
              </a:rPr>
              <a:t>Smart Mobility</a:t>
            </a:r>
          </a:p>
        </p:txBody>
      </p:sp>
      <p:sp>
        <p:nvSpPr>
          <p:cNvPr id="3" name="Content Placeholder 2">
            <a:extLst>
              <a:ext uri="{FF2B5EF4-FFF2-40B4-BE49-F238E27FC236}">
                <a16:creationId xmlns:a16="http://schemas.microsoft.com/office/drawing/2014/main" id="{2E2102A7-CCB3-8549-9729-83CF4B41B749}"/>
              </a:ext>
            </a:extLst>
          </p:cNvPr>
          <p:cNvSpPr>
            <a:spLocks noGrp="1"/>
          </p:cNvSpPr>
          <p:nvPr>
            <p:ph idx="1"/>
          </p:nvPr>
        </p:nvSpPr>
        <p:spPr>
          <a:xfrm>
            <a:off x="694400" y="4968954"/>
            <a:ext cx="10842523" cy="811161"/>
          </a:xfrm>
        </p:spPr>
        <p:txBody>
          <a:bodyPr>
            <a:normAutofit/>
          </a:bodyPr>
          <a:lstStyle/>
          <a:p>
            <a:r>
              <a:rPr lang="en-US" sz="4400">
                <a:solidFill>
                  <a:schemeClr val="bg1"/>
                </a:solidFill>
                <a:latin typeface="Baghdad" pitchFamily="2" charset="-78"/>
                <a:cs typeface="Baghdad" pitchFamily="2" charset="-78"/>
              </a:rPr>
              <a:t>Reduce inner-city traffic congestion</a:t>
            </a:r>
            <a:endParaRPr lang="en-US" sz="2000">
              <a:solidFill>
                <a:schemeClr val="bg1"/>
              </a:solidFill>
              <a:latin typeface="Baghdad" pitchFamily="2" charset="-78"/>
              <a:cs typeface="Baghdad" pitchFamily="2" charset="-78"/>
            </a:endParaRPr>
          </a:p>
        </p:txBody>
      </p:sp>
      <p:sp>
        <p:nvSpPr>
          <p:cNvPr id="7" name="Content Placeholder 2">
            <a:extLst>
              <a:ext uri="{FF2B5EF4-FFF2-40B4-BE49-F238E27FC236}">
                <a16:creationId xmlns:a16="http://schemas.microsoft.com/office/drawing/2014/main" id="{9F3B9740-45E7-7D4C-8E26-1D514C8A38AC}"/>
              </a:ext>
            </a:extLst>
          </p:cNvPr>
          <p:cNvSpPr txBox="1">
            <a:spLocks/>
          </p:cNvSpPr>
          <p:nvPr/>
        </p:nvSpPr>
        <p:spPr>
          <a:xfrm>
            <a:off x="1426906" y="5710344"/>
            <a:ext cx="4688756" cy="604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a:solidFill>
                  <a:schemeClr val="bg1"/>
                </a:solidFill>
                <a:latin typeface="Baghdad" pitchFamily="2" charset="-78"/>
                <a:cs typeface="Baghdad" pitchFamily="2" charset="-78"/>
              </a:rPr>
              <a:t>Reduces air pollution </a:t>
            </a:r>
          </a:p>
        </p:txBody>
      </p:sp>
      <p:sp>
        <p:nvSpPr>
          <p:cNvPr id="8" name="Content Placeholder 2">
            <a:extLst>
              <a:ext uri="{FF2B5EF4-FFF2-40B4-BE49-F238E27FC236}">
                <a16:creationId xmlns:a16="http://schemas.microsoft.com/office/drawing/2014/main" id="{DBE672C1-A478-6245-A700-22EE09C95D17}"/>
              </a:ext>
            </a:extLst>
          </p:cNvPr>
          <p:cNvSpPr txBox="1">
            <a:spLocks/>
          </p:cNvSpPr>
          <p:nvPr/>
        </p:nvSpPr>
        <p:spPr>
          <a:xfrm>
            <a:off x="694400" y="1677346"/>
            <a:ext cx="10842523" cy="8111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400">
                <a:solidFill>
                  <a:schemeClr val="bg1"/>
                </a:solidFill>
                <a:latin typeface="Baghdad" pitchFamily="2" charset="-78"/>
                <a:cs typeface="Baghdad" pitchFamily="2" charset="-78"/>
              </a:rPr>
              <a:t>On-demand mobility system</a:t>
            </a:r>
            <a:endParaRPr lang="en-US" sz="2000">
              <a:solidFill>
                <a:schemeClr val="bg1"/>
              </a:solidFill>
              <a:latin typeface="Baghdad" pitchFamily="2" charset="-78"/>
              <a:cs typeface="Baghdad" pitchFamily="2" charset="-78"/>
            </a:endParaRPr>
          </a:p>
        </p:txBody>
      </p:sp>
      <p:sp>
        <p:nvSpPr>
          <p:cNvPr id="9" name="Content Placeholder 2">
            <a:extLst>
              <a:ext uri="{FF2B5EF4-FFF2-40B4-BE49-F238E27FC236}">
                <a16:creationId xmlns:a16="http://schemas.microsoft.com/office/drawing/2014/main" id="{C10A230F-0317-F741-97FE-A70FE1EBC94F}"/>
              </a:ext>
            </a:extLst>
          </p:cNvPr>
          <p:cNvSpPr txBox="1">
            <a:spLocks/>
          </p:cNvSpPr>
          <p:nvPr/>
        </p:nvSpPr>
        <p:spPr>
          <a:xfrm>
            <a:off x="674735" y="4097486"/>
            <a:ext cx="10842523" cy="8111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400">
                <a:solidFill>
                  <a:schemeClr val="bg1"/>
                </a:solidFill>
                <a:latin typeface="Baghdad" pitchFamily="2" charset="-78"/>
                <a:cs typeface="Baghdad" pitchFamily="2" charset="-78"/>
              </a:rPr>
              <a:t>Dynamic; based on predicted demand</a:t>
            </a:r>
            <a:endParaRPr lang="en-US" sz="2000">
              <a:solidFill>
                <a:schemeClr val="bg1"/>
              </a:solidFill>
              <a:latin typeface="Baghdad" pitchFamily="2" charset="-78"/>
              <a:cs typeface="Baghdad" pitchFamily="2" charset="-78"/>
            </a:endParaRPr>
          </a:p>
        </p:txBody>
      </p:sp>
      <p:sp>
        <p:nvSpPr>
          <p:cNvPr id="10" name="Content Placeholder 2">
            <a:extLst>
              <a:ext uri="{FF2B5EF4-FFF2-40B4-BE49-F238E27FC236}">
                <a16:creationId xmlns:a16="http://schemas.microsoft.com/office/drawing/2014/main" id="{6BE1F166-41D2-A14B-A067-378C57B367C8}"/>
              </a:ext>
            </a:extLst>
          </p:cNvPr>
          <p:cNvSpPr txBox="1">
            <a:spLocks/>
          </p:cNvSpPr>
          <p:nvPr/>
        </p:nvSpPr>
        <p:spPr>
          <a:xfrm>
            <a:off x="1579306" y="2388763"/>
            <a:ext cx="8373587" cy="604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a:solidFill>
                  <a:schemeClr val="bg1"/>
                </a:solidFill>
                <a:latin typeface="Baghdad" pitchFamily="2" charset="-78"/>
                <a:cs typeface="Baghdad" pitchFamily="2" charset="-78"/>
              </a:rPr>
              <a:t>Bike Sharing Programs (i.e. Lime Bikes)</a:t>
            </a:r>
          </a:p>
        </p:txBody>
      </p:sp>
      <p:sp>
        <p:nvSpPr>
          <p:cNvPr id="11" name="Content Placeholder 2">
            <a:extLst>
              <a:ext uri="{FF2B5EF4-FFF2-40B4-BE49-F238E27FC236}">
                <a16:creationId xmlns:a16="http://schemas.microsoft.com/office/drawing/2014/main" id="{A0CC9ED2-96C2-5540-BBAD-0B7839EC4833}"/>
              </a:ext>
            </a:extLst>
          </p:cNvPr>
          <p:cNvSpPr txBox="1">
            <a:spLocks/>
          </p:cNvSpPr>
          <p:nvPr/>
        </p:nvSpPr>
        <p:spPr>
          <a:xfrm>
            <a:off x="1579306" y="2907837"/>
            <a:ext cx="8215325" cy="604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a:solidFill>
                  <a:schemeClr val="bg1"/>
                </a:solidFill>
                <a:latin typeface="Baghdad" pitchFamily="2" charset="-78"/>
                <a:cs typeface="Baghdad" pitchFamily="2" charset="-78"/>
              </a:rPr>
              <a:t>Car Sharing Programs (i.e. Zipcars)</a:t>
            </a:r>
          </a:p>
        </p:txBody>
      </p:sp>
      <p:sp>
        <p:nvSpPr>
          <p:cNvPr id="12" name="Content Placeholder 2">
            <a:extLst>
              <a:ext uri="{FF2B5EF4-FFF2-40B4-BE49-F238E27FC236}">
                <a16:creationId xmlns:a16="http://schemas.microsoft.com/office/drawing/2014/main" id="{50D282AC-B23E-E442-8AD7-2D6C23117D38}"/>
              </a:ext>
            </a:extLst>
          </p:cNvPr>
          <p:cNvSpPr txBox="1">
            <a:spLocks/>
          </p:cNvSpPr>
          <p:nvPr/>
        </p:nvSpPr>
        <p:spPr>
          <a:xfrm>
            <a:off x="1579306" y="4536534"/>
            <a:ext cx="5102848" cy="604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3200">
              <a:solidFill>
                <a:schemeClr val="bg1"/>
              </a:solidFill>
              <a:latin typeface="Baghdad" pitchFamily="2" charset="-78"/>
              <a:cs typeface="Baghdad" pitchFamily="2" charset="-78"/>
            </a:endParaRPr>
          </a:p>
        </p:txBody>
      </p:sp>
      <p:sp>
        <p:nvSpPr>
          <p:cNvPr id="14" name="Content Placeholder 2">
            <a:extLst>
              <a:ext uri="{FF2B5EF4-FFF2-40B4-BE49-F238E27FC236}">
                <a16:creationId xmlns:a16="http://schemas.microsoft.com/office/drawing/2014/main" id="{C1C42185-DA2D-EB49-84D0-DDC78403CC2D}"/>
              </a:ext>
            </a:extLst>
          </p:cNvPr>
          <p:cNvSpPr txBox="1">
            <a:spLocks/>
          </p:cNvSpPr>
          <p:nvPr/>
        </p:nvSpPr>
        <p:spPr>
          <a:xfrm>
            <a:off x="1579306" y="3426911"/>
            <a:ext cx="8215325" cy="604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a:solidFill>
                  <a:schemeClr val="bg1"/>
                </a:solidFill>
                <a:latin typeface="Baghdad" pitchFamily="2" charset="-78"/>
                <a:cs typeface="Baghdad" pitchFamily="2" charset="-78"/>
              </a:rPr>
              <a:t>Ride hailing Services (i.e. Uber, Lyft)</a:t>
            </a:r>
          </a:p>
        </p:txBody>
      </p:sp>
      <p:sp>
        <p:nvSpPr>
          <p:cNvPr id="15" name="Slide Number Placeholder 14">
            <a:extLst>
              <a:ext uri="{FF2B5EF4-FFF2-40B4-BE49-F238E27FC236}">
                <a16:creationId xmlns:a16="http://schemas.microsoft.com/office/drawing/2014/main" id="{788E4F3B-1C0A-D44D-A49F-DACB0B925CFB}"/>
              </a:ext>
            </a:extLst>
          </p:cNvPr>
          <p:cNvSpPr>
            <a:spLocks noGrp="1"/>
          </p:cNvSpPr>
          <p:nvPr>
            <p:ph type="sldNum" sz="quarter" idx="12"/>
          </p:nvPr>
        </p:nvSpPr>
        <p:spPr/>
        <p:txBody>
          <a:bodyPr/>
          <a:lstStyle/>
          <a:p>
            <a:fld id="{B3ECD3C7-5B8B-F242-B767-10D44462F72C}" type="slidenum">
              <a:rPr lang="en-US" smtClean="0">
                <a:solidFill>
                  <a:schemeClr val="bg2"/>
                </a:solidFill>
              </a:rPr>
              <a:t>2</a:t>
            </a:fld>
            <a:endParaRPr lang="en-US">
              <a:solidFill>
                <a:schemeClr val="bg2"/>
              </a:solidFill>
            </a:endParaRPr>
          </a:p>
        </p:txBody>
      </p:sp>
      <p:pic>
        <p:nvPicPr>
          <p:cNvPr id="16" name="Picture 15">
            <a:extLst>
              <a:ext uri="{FF2B5EF4-FFF2-40B4-BE49-F238E27FC236}">
                <a16:creationId xmlns:a16="http://schemas.microsoft.com/office/drawing/2014/main" id="{846304D6-D28B-514F-82A1-01BE9707B5A6}"/>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227194" y="6099367"/>
            <a:ext cx="1666919" cy="513966"/>
          </a:xfrm>
          <a:prstGeom prst="rect">
            <a:avLst/>
          </a:prstGeom>
        </p:spPr>
      </p:pic>
    </p:spTree>
    <p:extLst>
      <p:ext uri="{BB962C8B-B14F-4D97-AF65-F5344CB8AC3E}">
        <p14:creationId xmlns:p14="http://schemas.microsoft.com/office/powerpoint/2010/main" val="1452586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P spid="9" grpId="0"/>
      <p:bldP spid="10" grpId="0"/>
      <p:bldP spid="11"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1797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501EA-419B-4F44-B471-8FCEC20A88FE}"/>
              </a:ext>
            </a:extLst>
          </p:cNvPr>
          <p:cNvSpPr>
            <a:spLocks noGrp="1"/>
          </p:cNvSpPr>
          <p:nvPr>
            <p:ph type="title"/>
          </p:nvPr>
        </p:nvSpPr>
        <p:spPr>
          <a:xfrm>
            <a:off x="1060649" y="318837"/>
            <a:ext cx="10070693" cy="1325563"/>
          </a:xfrm>
        </p:spPr>
        <p:txBody>
          <a:bodyPr>
            <a:noAutofit/>
          </a:bodyPr>
          <a:lstStyle/>
          <a:p>
            <a:pPr algn="ctr"/>
            <a:r>
              <a:rPr lang="en-US" sz="6000">
                <a:solidFill>
                  <a:schemeClr val="bg1"/>
                </a:solidFill>
                <a:latin typeface="Baghdad" pitchFamily="2" charset="-78"/>
                <a:cs typeface="Baghdad" pitchFamily="2" charset="-78"/>
              </a:rPr>
              <a:t>Smart Mobility &amp; Accessibility</a:t>
            </a:r>
          </a:p>
        </p:txBody>
      </p:sp>
      <p:sp>
        <p:nvSpPr>
          <p:cNvPr id="3" name="Content Placeholder 2">
            <a:extLst>
              <a:ext uri="{FF2B5EF4-FFF2-40B4-BE49-F238E27FC236}">
                <a16:creationId xmlns:a16="http://schemas.microsoft.com/office/drawing/2014/main" id="{2E2102A7-CCB3-8549-9729-83CF4B41B749}"/>
              </a:ext>
            </a:extLst>
          </p:cNvPr>
          <p:cNvSpPr>
            <a:spLocks noGrp="1"/>
          </p:cNvSpPr>
          <p:nvPr>
            <p:ph idx="1"/>
          </p:nvPr>
        </p:nvSpPr>
        <p:spPr>
          <a:xfrm>
            <a:off x="674732" y="4636275"/>
            <a:ext cx="10842523" cy="1720075"/>
          </a:xfrm>
        </p:spPr>
        <p:txBody>
          <a:bodyPr>
            <a:normAutofit/>
          </a:bodyPr>
          <a:lstStyle/>
          <a:p>
            <a:r>
              <a:rPr lang="en-US" sz="4400">
                <a:solidFill>
                  <a:schemeClr val="bg1"/>
                </a:solidFill>
                <a:latin typeface="Baghdad" pitchFamily="2" charset="-78"/>
                <a:cs typeface="Baghdad" pitchFamily="2" charset="-78"/>
              </a:rPr>
              <a:t>Access to transportation leads to access to the job market</a:t>
            </a:r>
            <a:endParaRPr lang="en-US" sz="2000">
              <a:solidFill>
                <a:schemeClr val="bg1"/>
              </a:solidFill>
              <a:latin typeface="Baghdad" pitchFamily="2" charset="-78"/>
              <a:cs typeface="Baghdad" pitchFamily="2" charset="-78"/>
            </a:endParaRPr>
          </a:p>
        </p:txBody>
      </p:sp>
      <p:sp>
        <p:nvSpPr>
          <p:cNvPr id="7" name="Content Placeholder 2">
            <a:extLst>
              <a:ext uri="{FF2B5EF4-FFF2-40B4-BE49-F238E27FC236}">
                <a16:creationId xmlns:a16="http://schemas.microsoft.com/office/drawing/2014/main" id="{9F3B9740-45E7-7D4C-8E26-1D514C8A38AC}"/>
              </a:ext>
            </a:extLst>
          </p:cNvPr>
          <p:cNvSpPr txBox="1">
            <a:spLocks/>
          </p:cNvSpPr>
          <p:nvPr/>
        </p:nvSpPr>
        <p:spPr>
          <a:xfrm>
            <a:off x="1579306" y="3361429"/>
            <a:ext cx="4688756" cy="604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a:solidFill>
                  <a:schemeClr val="bg1"/>
                </a:solidFill>
                <a:latin typeface="Baghdad" pitchFamily="2" charset="-78"/>
                <a:cs typeface="Baghdad" pitchFamily="2" charset="-78"/>
              </a:rPr>
              <a:t>Near bike trails</a:t>
            </a:r>
          </a:p>
        </p:txBody>
      </p:sp>
      <p:sp>
        <p:nvSpPr>
          <p:cNvPr id="8" name="Content Placeholder 2">
            <a:extLst>
              <a:ext uri="{FF2B5EF4-FFF2-40B4-BE49-F238E27FC236}">
                <a16:creationId xmlns:a16="http://schemas.microsoft.com/office/drawing/2014/main" id="{DBE672C1-A478-6245-A700-22EE09C95D17}"/>
              </a:ext>
            </a:extLst>
          </p:cNvPr>
          <p:cNvSpPr txBox="1">
            <a:spLocks/>
          </p:cNvSpPr>
          <p:nvPr/>
        </p:nvSpPr>
        <p:spPr>
          <a:xfrm>
            <a:off x="694400" y="1677346"/>
            <a:ext cx="10842523" cy="8111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400">
                <a:solidFill>
                  <a:schemeClr val="bg1"/>
                </a:solidFill>
                <a:latin typeface="Baghdad" pitchFamily="2" charset="-78"/>
                <a:cs typeface="Baghdad" pitchFamily="2" charset="-78"/>
              </a:rPr>
              <a:t>Systems require smartphone or credit card</a:t>
            </a:r>
            <a:endParaRPr lang="en-US" sz="2000">
              <a:solidFill>
                <a:schemeClr val="bg1"/>
              </a:solidFill>
              <a:latin typeface="Baghdad" pitchFamily="2" charset="-78"/>
              <a:cs typeface="Baghdad" pitchFamily="2" charset="-78"/>
            </a:endParaRPr>
          </a:p>
        </p:txBody>
      </p:sp>
      <p:sp>
        <p:nvSpPr>
          <p:cNvPr id="9" name="Content Placeholder 2">
            <a:extLst>
              <a:ext uri="{FF2B5EF4-FFF2-40B4-BE49-F238E27FC236}">
                <a16:creationId xmlns:a16="http://schemas.microsoft.com/office/drawing/2014/main" id="{C10A230F-0317-F741-97FE-A70FE1EBC94F}"/>
              </a:ext>
            </a:extLst>
          </p:cNvPr>
          <p:cNvSpPr txBox="1">
            <a:spLocks/>
          </p:cNvSpPr>
          <p:nvPr/>
        </p:nvSpPr>
        <p:spPr>
          <a:xfrm>
            <a:off x="674733" y="2701359"/>
            <a:ext cx="10842523" cy="81116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400">
                <a:solidFill>
                  <a:schemeClr val="bg1"/>
                </a:solidFill>
                <a:latin typeface="Baghdad" pitchFamily="2" charset="-78"/>
                <a:cs typeface="Baghdad" pitchFamily="2" charset="-78"/>
              </a:rPr>
              <a:t>Station locations are not distributed evenly </a:t>
            </a:r>
            <a:r>
              <a:rPr lang="en-US" sz="2200">
                <a:solidFill>
                  <a:schemeClr val="bg1"/>
                </a:solidFill>
                <a:latin typeface="Baghdad" pitchFamily="2" charset="-78"/>
                <a:cs typeface="Baghdad" pitchFamily="2" charset="-78"/>
              </a:rPr>
              <a:t>[1]</a:t>
            </a:r>
            <a:endParaRPr lang="en-US" sz="2000">
              <a:solidFill>
                <a:schemeClr val="bg1"/>
              </a:solidFill>
              <a:latin typeface="Baghdad" pitchFamily="2" charset="-78"/>
              <a:cs typeface="Baghdad" pitchFamily="2" charset="-78"/>
            </a:endParaRPr>
          </a:p>
        </p:txBody>
      </p:sp>
      <p:sp>
        <p:nvSpPr>
          <p:cNvPr id="15" name="Slide Number Placeholder 14">
            <a:extLst>
              <a:ext uri="{FF2B5EF4-FFF2-40B4-BE49-F238E27FC236}">
                <a16:creationId xmlns:a16="http://schemas.microsoft.com/office/drawing/2014/main" id="{788E4F3B-1C0A-D44D-A49F-DACB0B925CFB}"/>
              </a:ext>
            </a:extLst>
          </p:cNvPr>
          <p:cNvSpPr>
            <a:spLocks noGrp="1"/>
          </p:cNvSpPr>
          <p:nvPr>
            <p:ph type="sldNum" sz="quarter" idx="12"/>
          </p:nvPr>
        </p:nvSpPr>
        <p:spPr/>
        <p:txBody>
          <a:bodyPr/>
          <a:lstStyle/>
          <a:p>
            <a:fld id="{B3ECD3C7-5B8B-F242-B767-10D44462F72C}" type="slidenum">
              <a:rPr lang="en-US" smtClean="0">
                <a:solidFill>
                  <a:schemeClr val="bg2"/>
                </a:solidFill>
              </a:rPr>
              <a:t>3</a:t>
            </a:fld>
            <a:endParaRPr lang="en-US">
              <a:solidFill>
                <a:schemeClr val="bg2"/>
              </a:solidFill>
            </a:endParaRPr>
          </a:p>
        </p:txBody>
      </p:sp>
      <p:sp>
        <p:nvSpPr>
          <p:cNvPr id="13" name="Content Placeholder 2">
            <a:extLst>
              <a:ext uri="{FF2B5EF4-FFF2-40B4-BE49-F238E27FC236}">
                <a16:creationId xmlns:a16="http://schemas.microsoft.com/office/drawing/2014/main" id="{FA3CE2CF-A587-1441-B6B5-9C524EA72E2F}"/>
              </a:ext>
            </a:extLst>
          </p:cNvPr>
          <p:cNvSpPr txBox="1">
            <a:spLocks/>
          </p:cNvSpPr>
          <p:nvPr/>
        </p:nvSpPr>
        <p:spPr>
          <a:xfrm>
            <a:off x="1579305" y="3910677"/>
            <a:ext cx="8725279" cy="604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a:solidFill>
                  <a:schemeClr val="bg1"/>
                </a:solidFill>
                <a:latin typeface="Baghdad" pitchFamily="2" charset="-78"/>
                <a:cs typeface="Baghdad" pitchFamily="2" charset="-78"/>
              </a:rPr>
              <a:t>Near upper- and middle-class neighborhoods</a:t>
            </a:r>
          </a:p>
        </p:txBody>
      </p:sp>
      <p:pic>
        <p:nvPicPr>
          <p:cNvPr id="17" name="Picture 16">
            <a:extLst>
              <a:ext uri="{FF2B5EF4-FFF2-40B4-BE49-F238E27FC236}">
                <a16:creationId xmlns:a16="http://schemas.microsoft.com/office/drawing/2014/main" id="{A5766D75-5687-4E46-AD64-5D59EB2249E7}"/>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227194" y="6099367"/>
            <a:ext cx="1666919" cy="513966"/>
          </a:xfrm>
          <a:prstGeom prst="rect">
            <a:avLst/>
          </a:prstGeom>
        </p:spPr>
      </p:pic>
      <p:sp>
        <p:nvSpPr>
          <p:cNvPr id="10" name="Content Placeholder 2">
            <a:extLst>
              <a:ext uri="{FF2B5EF4-FFF2-40B4-BE49-F238E27FC236}">
                <a16:creationId xmlns:a16="http://schemas.microsoft.com/office/drawing/2014/main" id="{8B861E63-9980-EC4C-B7FA-30D87753D6C3}"/>
              </a:ext>
            </a:extLst>
          </p:cNvPr>
          <p:cNvSpPr txBox="1">
            <a:spLocks/>
          </p:cNvSpPr>
          <p:nvPr/>
        </p:nvSpPr>
        <p:spPr>
          <a:xfrm>
            <a:off x="2341651" y="6058911"/>
            <a:ext cx="8083340" cy="662564"/>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solidFill>
                  <a:schemeClr val="bg2"/>
                </a:solidFill>
              </a:rPr>
              <a:t>[1]  Stephen J Mooney, Kate Hosford, Bill Howe, An Yan, Meghan Winters, Alon </a:t>
            </a:r>
            <a:r>
              <a:rPr lang="en-US" err="1">
                <a:solidFill>
                  <a:schemeClr val="bg2"/>
                </a:solidFill>
              </a:rPr>
              <a:t>Bassok</a:t>
            </a:r>
            <a:r>
              <a:rPr lang="en-US">
                <a:solidFill>
                  <a:schemeClr val="bg2"/>
                </a:solidFill>
              </a:rPr>
              <a:t>, and Jana A Hirsch. Freedom from the station: Spatial equity in access to </a:t>
            </a:r>
            <a:r>
              <a:rPr lang="en-US" err="1">
                <a:solidFill>
                  <a:schemeClr val="bg2"/>
                </a:solidFill>
              </a:rPr>
              <a:t>dockless</a:t>
            </a:r>
            <a:r>
              <a:rPr lang="en-US">
                <a:solidFill>
                  <a:schemeClr val="bg2"/>
                </a:solidFill>
              </a:rPr>
              <a:t> bike share. </a:t>
            </a:r>
            <a:r>
              <a:rPr lang="en-US" i="1">
                <a:solidFill>
                  <a:schemeClr val="bg2"/>
                </a:solidFill>
              </a:rPr>
              <a:t>Journal of transport geography</a:t>
            </a:r>
            <a:r>
              <a:rPr lang="en-US">
                <a:solidFill>
                  <a:schemeClr val="bg2"/>
                </a:solidFill>
              </a:rPr>
              <a:t>, 74:91–96, 2019. </a:t>
            </a:r>
            <a:endParaRPr lang="en-US" sz="4400">
              <a:solidFill>
                <a:schemeClr val="bg2"/>
              </a:solidFill>
            </a:endParaRPr>
          </a:p>
        </p:txBody>
      </p:sp>
    </p:spTree>
    <p:extLst>
      <p:ext uri="{BB962C8B-B14F-4D97-AF65-F5344CB8AC3E}">
        <p14:creationId xmlns:p14="http://schemas.microsoft.com/office/powerpoint/2010/main" val="4169814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P spid="9" grpId="0"/>
      <p:bldP spid="13" grpId="0"/>
      <p:bldP spid="1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81797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501EA-419B-4F44-B471-8FCEC20A88FE}"/>
              </a:ext>
            </a:extLst>
          </p:cNvPr>
          <p:cNvSpPr>
            <a:spLocks noGrp="1"/>
          </p:cNvSpPr>
          <p:nvPr>
            <p:ph type="title"/>
          </p:nvPr>
        </p:nvSpPr>
        <p:spPr/>
        <p:txBody>
          <a:bodyPr>
            <a:normAutofit fontScale="90000"/>
          </a:bodyPr>
          <a:lstStyle/>
          <a:p>
            <a:r>
              <a:rPr lang="en-US" sz="5400">
                <a:solidFill>
                  <a:schemeClr val="bg1"/>
                </a:solidFill>
                <a:latin typeface="Baghdad" pitchFamily="2" charset="-78"/>
                <a:cs typeface="Baghdad" pitchFamily="2" charset="-78"/>
              </a:rPr>
              <a:t>Definition of Fairness for Smart Mobility Systems</a:t>
            </a:r>
          </a:p>
        </p:txBody>
      </p:sp>
      <p:sp>
        <p:nvSpPr>
          <p:cNvPr id="3" name="Content Placeholder 2">
            <a:extLst>
              <a:ext uri="{FF2B5EF4-FFF2-40B4-BE49-F238E27FC236}">
                <a16:creationId xmlns:a16="http://schemas.microsoft.com/office/drawing/2014/main" id="{2E2102A7-CCB3-8549-9729-83CF4B41B749}"/>
              </a:ext>
            </a:extLst>
          </p:cNvPr>
          <p:cNvSpPr>
            <a:spLocks noGrp="1"/>
          </p:cNvSpPr>
          <p:nvPr>
            <p:ph idx="1"/>
          </p:nvPr>
        </p:nvSpPr>
        <p:spPr>
          <a:xfrm>
            <a:off x="1421989" y="2426110"/>
            <a:ext cx="9078862" cy="2466156"/>
          </a:xfrm>
        </p:spPr>
        <p:txBody>
          <a:bodyPr>
            <a:normAutofit/>
          </a:bodyPr>
          <a:lstStyle/>
          <a:p>
            <a:pPr marL="0" indent="0" algn="ctr">
              <a:buNone/>
            </a:pPr>
            <a:r>
              <a:rPr lang="en-US" sz="4400">
                <a:solidFill>
                  <a:schemeClr val="bg1"/>
                </a:solidFill>
                <a:latin typeface="Baghdad" pitchFamily="2" charset="-78"/>
                <a:cs typeface="Baghdad" pitchFamily="2" charset="-78"/>
              </a:rPr>
              <a:t>…individuals of different demographic groups receives equal amount of mobility resources</a:t>
            </a:r>
          </a:p>
        </p:txBody>
      </p:sp>
      <p:sp>
        <p:nvSpPr>
          <p:cNvPr id="5" name="Content Placeholder 2">
            <a:extLst>
              <a:ext uri="{FF2B5EF4-FFF2-40B4-BE49-F238E27FC236}">
                <a16:creationId xmlns:a16="http://schemas.microsoft.com/office/drawing/2014/main" id="{85754852-8CA2-4A4D-BBBD-7B4D373F298E}"/>
              </a:ext>
            </a:extLst>
          </p:cNvPr>
          <p:cNvSpPr txBox="1">
            <a:spLocks/>
          </p:cNvSpPr>
          <p:nvPr/>
        </p:nvSpPr>
        <p:spPr>
          <a:xfrm>
            <a:off x="-710381" y="2426110"/>
            <a:ext cx="3320845" cy="326676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1900">
                <a:solidFill>
                  <a:schemeClr val="bg1"/>
                </a:solidFill>
                <a:latin typeface="Baghdad" pitchFamily="2" charset="-78"/>
                <a:cs typeface="Baghdad" pitchFamily="2" charset="-78"/>
              </a:rPr>
              <a:t>“</a:t>
            </a:r>
          </a:p>
        </p:txBody>
      </p:sp>
      <p:sp>
        <p:nvSpPr>
          <p:cNvPr id="6" name="Content Placeholder 2">
            <a:extLst>
              <a:ext uri="{FF2B5EF4-FFF2-40B4-BE49-F238E27FC236}">
                <a16:creationId xmlns:a16="http://schemas.microsoft.com/office/drawing/2014/main" id="{B40B2574-D8D0-DE48-911B-CF5C6A6E6157}"/>
              </a:ext>
            </a:extLst>
          </p:cNvPr>
          <p:cNvSpPr txBox="1">
            <a:spLocks/>
          </p:cNvSpPr>
          <p:nvPr/>
        </p:nvSpPr>
        <p:spPr>
          <a:xfrm>
            <a:off x="10033819" y="1891533"/>
            <a:ext cx="2081981" cy="13841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700">
                <a:solidFill>
                  <a:schemeClr val="bg1"/>
                </a:solidFill>
                <a:latin typeface="Baghdad" pitchFamily="2" charset="-78"/>
                <a:cs typeface="Baghdad" pitchFamily="2" charset="-78"/>
              </a:rPr>
              <a:t>”</a:t>
            </a:r>
          </a:p>
        </p:txBody>
      </p:sp>
      <p:sp>
        <p:nvSpPr>
          <p:cNvPr id="4" name="Slide Number Placeholder 3">
            <a:extLst>
              <a:ext uri="{FF2B5EF4-FFF2-40B4-BE49-F238E27FC236}">
                <a16:creationId xmlns:a16="http://schemas.microsoft.com/office/drawing/2014/main" id="{EC68704A-7B42-3545-BAA6-274EE8E70680}"/>
              </a:ext>
            </a:extLst>
          </p:cNvPr>
          <p:cNvSpPr>
            <a:spLocks noGrp="1"/>
          </p:cNvSpPr>
          <p:nvPr>
            <p:ph type="sldNum" sz="quarter" idx="12"/>
          </p:nvPr>
        </p:nvSpPr>
        <p:spPr/>
        <p:txBody>
          <a:bodyPr/>
          <a:lstStyle/>
          <a:p>
            <a:fld id="{B3ECD3C7-5B8B-F242-B767-10D44462F72C}" type="slidenum">
              <a:rPr lang="en-US" smtClean="0"/>
              <a:t>4</a:t>
            </a:fld>
            <a:endParaRPr lang="en-US"/>
          </a:p>
        </p:txBody>
      </p:sp>
      <p:sp>
        <p:nvSpPr>
          <p:cNvPr id="7" name="Content Placeholder 2">
            <a:extLst>
              <a:ext uri="{FF2B5EF4-FFF2-40B4-BE49-F238E27FC236}">
                <a16:creationId xmlns:a16="http://schemas.microsoft.com/office/drawing/2014/main" id="{B4241534-5D6F-054C-BE90-DDD7C589DE2E}"/>
              </a:ext>
            </a:extLst>
          </p:cNvPr>
          <p:cNvSpPr txBox="1">
            <a:spLocks/>
          </p:cNvSpPr>
          <p:nvPr/>
        </p:nvSpPr>
        <p:spPr>
          <a:xfrm>
            <a:off x="1556569" y="4739814"/>
            <a:ext cx="9078862" cy="13841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solidFill>
                  <a:schemeClr val="bg1"/>
                </a:solidFill>
              </a:rPr>
              <a:t>Yan, An, and Bill Howe. "Fairness-Aware Demand Prediction for New Mobility." </a:t>
            </a:r>
            <a:r>
              <a:rPr lang="en-US" i="1">
                <a:solidFill>
                  <a:schemeClr val="bg1"/>
                </a:solidFill>
              </a:rPr>
              <a:t>Proceedings of the AAAI Conference on Artificial Intelligence</a:t>
            </a:r>
            <a:r>
              <a:rPr lang="en-US">
                <a:solidFill>
                  <a:schemeClr val="bg1"/>
                </a:solidFill>
              </a:rPr>
              <a:t>. Vol. 34. No. 01. 2020.</a:t>
            </a:r>
            <a:endParaRPr lang="en-US" sz="4400">
              <a:solidFill>
                <a:schemeClr val="bg1"/>
              </a:solidFill>
              <a:latin typeface="Baghdad" pitchFamily="2" charset="-78"/>
              <a:cs typeface="Baghdad" pitchFamily="2" charset="-78"/>
            </a:endParaRPr>
          </a:p>
        </p:txBody>
      </p:sp>
      <p:pic>
        <p:nvPicPr>
          <p:cNvPr id="8" name="Picture 7">
            <a:extLst>
              <a:ext uri="{FF2B5EF4-FFF2-40B4-BE49-F238E27FC236}">
                <a16:creationId xmlns:a16="http://schemas.microsoft.com/office/drawing/2014/main" id="{1F45ADD6-E7EA-5D47-9D19-76FD16100D89}"/>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227194" y="6099367"/>
            <a:ext cx="1666919" cy="513966"/>
          </a:xfrm>
          <a:prstGeom prst="rect">
            <a:avLst/>
          </a:prstGeom>
        </p:spPr>
      </p:pic>
    </p:spTree>
    <p:extLst>
      <p:ext uri="{BB962C8B-B14F-4D97-AF65-F5344CB8AC3E}">
        <p14:creationId xmlns:p14="http://schemas.microsoft.com/office/powerpoint/2010/main" val="3996638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81797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501EA-419B-4F44-B471-8FCEC20A88FE}"/>
              </a:ext>
            </a:extLst>
          </p:cNvPr>
          <p:cNvSpPr>
            <a:spLocks noGrp="1"/>
          </p:cNvSpPr>
          <p:nvPr>
            <p:ph type="title"/>
          </p:nvPr>
        </p:nvSpPr>
        <p:spPr/>
        <p:txBody>
          <a:bodyPr>
            <a:normAutofit/>
          </a:bodyPr>
          <a:lstStyle/>
          <a:p>
            <a:r>
              <a:rPr lang="en-US" sz="5400">
                <a:solidFill>
                  <a:schemeClr val="bg1"/>
                </a:solidFill>
                <a:latin typeface="Baghdad" pitchFamily="2" charset="-78"/>
                <a:cs typeface="Baghdad" pitchFamily="2" charset="-78"/>
              </a:rPr>
              <a:t>Evaluating Fairness</a:t>
            </a:r>
          </a:p>
        </p:txBody>
      </p:sp>
      <p:sp>
        <p:nvSpPr>
          <p:cNvPr id="3" name="Content Placeholder 2">
            <a:extLst>
              <a:ext uri="{FF2B5EF4-FFF2-40B4-BE49-F238E27FC236}">
                <a16:creationId xmlns:a16="http://schemas.microsoft.com/office/drawing/2014/main" id="{2E2102A7-CCB3-8549-9729-83CF4B41B749}"/>
              </a:ext>
            </a:extLst>
          </p:cNvPr>
          <p:cNvSpPr>
            <a:spLocks noGrp="1"/>
          </p:cNvSpPr>
          <p:nvPr>
            <p:ph idx="1"/>
          </p:nvPr>
        </p:nvSpPr>
        <p:spPr>
          <a:xfrm>
            <a:off x="1183558" y="1690688"/>
            <a:ext cx="9824884" cy="1480215"/>
          </a:xfrm>
        </p:spPr>
        <p:txBody>
          <a:bodyPr>
            <a:normAutofit/>
          </a:bodyPr>
          <a:lstStyle/>
          <a:p>
            <a:r>
              <a:rPr lang="en-US" sz="4400">
                <a:solidFill>
                  <a:schemeClr val="bg1"/>
                </a:solidFill>
                <a:latin typeface="Baghdad" pitchFamily="2" charset="-78"/>
                <a:cs typeface="Baghdad" pitchFamily="2" charset="-78"/>
              </a:rPr>
              <a:t>Percentage of Poor Housing Conditions by Census Tract</a:t>
            </a:r>
          </a:p>
        </p:txBody>
      </p:sp>
      <p:sp>
        <p:nvSpPr>
          <p:cNvPr id="4" name="Rectangle 3">
            <a:extLst>
              <a:ext uri="{FF2B5EF4-FFF2-40B4-BE49-F238E27FC236}">
                <a16:creationId xmlns:a16="http://schemas.microsoft.com/office/drawing/2014/main" id="{C0DE5C40-CD47-3B41-AC6A-ECABC6F16848}"/>
              </a:ext>
            </a:extLst>
          </p:cNvPr>
          <p:cNvSpPr/>
          <p:nvPr/>
        </p:nvSpPr>
        <p:spPr>
          <a:xfrm>
            <a:off x="2182762" y="3170903"/>
            <a:ext cx="8686800" cy="954107"/>
          </a:xfrm>
          <a:prstGeom prst="rect">
            <a:avLst/>
          </a:prstGeom>
        </p:spPr>
        <p:txBody>
          <a:bodyPr wrap="square">
            <a:spAutoFit/>
          </a:bodyPr>
          <a:lstStyle/>
          <a:p>
            <a:r>
              <a:rPr lang="en-US" sz="2800">
                <a:solidFill>
                  <a:schemeClr val="bg1"/>
                </a:solidFill>
                <a:latin typeface="Baghdad" pitchFamily="2" charset="-78"/>
                <a:cs typeface="Baghdad" pitchFamily="2" charset="-78"/>
              </a:rPr>
              <a:t>“Percent of residential buildings that are in poor or worse condition</a:t>
            </a:r>
            <a:r>
              <a:rPr lang="en-US" sz="2800" b="0" i="0" u="none" strike="noStrike">
                <a:solidFill>
                  <a:schemeClr val="bg1"/>
                </a:solidFill>
                <a:effectLst/>
                <a:latin typeface="Baghdad" pitchFamily="2" charset="-78"/>
                <a:cs typeface="Baghdad" pitchFamily="2" charset="-78"/>
              </a:rPr>
              <a:t>" </a:t>
            </a:r>
            <a:r>
              <a:rPr lang="en-US" sz="2800" b="0" i="0" u="none" strike="noStrike">
                <a:solidFill>
                  <a:schemeClr val="bg1"/>
                </a:solidFill>
                <a:effectLst/>
                <a:latin typeface="Baghdad" pitchFamily="2" charset="-78"/>
                <a:cs typeface="Baghdad" pitchFamily="2" charset="-78"/>
                <a:hlinkClick r:id="rId3">
                  <a:extLst>
                    <a:ext uri="{A12FA001-AC4F-418D-AE19-62706E023703}">
                      <ahyp:hlinkClr xmlns:ahyp="http://schemas.microsoft.com/office/drawing/2018/hyperlinkcolor" val="tx"/>
                    </a:ext>
                  </a:extLst>
                </a:hlinkClick>
              </a:rPr>
              <a:t>(WPRDC)</a:t>
            </a:r>
            <a:endParaRPr lang="en-US" sz="2800">
              <a:solidFill>
                <a:schemeClr val="bg1"/>
              </a:solidFill>
              <a:latin typeface="Baghdad" pitchFamily="2" charset="-78"/>
              <a:cs typeface="Baghdad" pitchFamily="2" charset="-78"/>
            </a:endParaRPr>
          </a:p>
        </p:txBody>
      </p:sp>
      <p:sp>
        <p:nvSpPr>
          <p:cNvPr id="7" name="Content Placeholder 2">
            <a:extLst>
              <a:ext uri="{FF2B5EF4-FFF2-40B4-BE49-F238E27FC236}">
                <a16:creationId xmlns:a16="http://schemas.microsoft.com/office/drawing/2014/main" id="{DE642F21-8981-5A49-B966-E135B3BF28AB}"/>
              </a:ext>
            </a:extLst>
          </p:cNvPr>
          <p:cNvSpPr txBox="1">
            <a:spLocks/>
          </p:cNvSpPr>
          <p:nvPr/>
        </p:nvSpPr>
        <p:spPr>
          <a:xfrm>
            <a:off x="1322438" y="4207738"/>
            <a:ext cx="9824884" cy="1480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400">
                <a:solidFill>
                  <a:schemeClr val="bg1"/>
                </a:solidFill>
                <a:latin typeface="Baghdad" pitchFamily="2" charset="-78"/>
                <a:cs typeface="Baghdad" pitchFamily="2" charset="-78"/>
              </a:rPr>
              <a:t>Number of stations in each Neighborhood (or Census Tract)</a:t>
            </a:r>
          </a:p>
        </p:txBody>
      </p:sp>
      <p:sp>
        <p:nvSpPr>
          <p:cNvPr id="8" name="Content Placeholder 2">
            <a:extLst>
              <a:ext uri="{FF2B5EF4-FFF2-40B4-BE49-F238E27FC236}">
                <a16:creationId xmlns:a16="http://schemas.microsoft.com/office/drawing/2014/main" id="{C9797376-A313-E647-AD20-83D2C530B0C5}"/>
              </a:ext>
            </a:extLst>
          </p:cNvPr>
          <p:cNvSpPr txBox="1">
            <a:spLocks/>
          </p:cNvSpPr>
          <p:nvPr/>
        </p:nvSpPr>
        <p:spPr>
          <a:xfrm>
            <a:off x="1322438" y="5562974"/>
            <a:ext cx="9824884" cy="970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400">
                <a:solidFill>
                  <a:schemeClr val="bg1"/>
                </a:solidFill>
                <a:latin typeface="Baghdad" pitchFamily="2" charset="-78"/>
                <a:cs typeface="Baghdad" pitchFamily="2" charset="-78"/>
              </a:rPr>
              <a:t>Capacity of each bike station</a:t>
            </a:r>
          </a:p>
        </p:txBody>
      </p:sp>
      <p:sp>
        <p:nvSpPr>
          <p:cNvPr id="9" name="Slide Number Placeholder 8">
            <a:extLst>
              <a:ext uri="{FF2B5EF4-FFF2-40B4-BE49-F238E27FC236}">
                <a16:creationId xmlns:a16="http://schemas.microsoft.com/office/drawing/2014/main" id="{F7D1B7D5-D381-8142-832A-34FC08ACA6D7}"/>
              </a:ext>
            </a:extLst>
          </p:cNvPr>
          <p:cNvSpPr>
            <a:spLocks noGrp="1"/>
          </p:cNvSpPr>
          <p:nvPr>
            <p:ph type="sldNum" sz="quarter" idx="12"/>
          </p:nvPr>
        </p:nvSpPr>
        <p:spPr/>
        <p:txBody>
          <a:bodyPr/>
          <a:lstStyle/>
          <a:p>
            <a:fld id="{B3ECD3C7-5B8B-F242-B767-10D44462F72C}" type="slidenum">
              <a:rPr lang="en-US" smtClean="0">
                <a:solidFill>
                  <a:schemeClr val="bg2"/>
                </a:solidFill>
              </a:rPr>
              <a:t>5</a:t>
            </a:fld>
            <a:endParaRPr lang="en-US">
              <a:solidFill>
                <a:schemeClr val="bg2"/>
              </a:solidFill>
            </a:endParaRPr>
          </a:p>
        </p:txBody>
      </p:sp>
      <p:pic>
        <p:nvPicPr>
          <p:cNvPr id="10" name="Picture 9">
            <a:extLst>
              <a:ext uri="{FF2B5EF4-FFF2-40B4-BE49-F238E27FC236}">
                <a16:creationId xmlns:a16="http://schemas.microsoft.com/office/drawing/2014/main" id="{FA527C04-D979-9C45-B974-48F5F8E2CA01}"/>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227194" y="6099367"/>
            <a:ext cx="1666919" cy="513966"/>
          </a:xfrm>
          <a:prstGeom prst="rect">
            <a:avLst/>
          </a:prstGeom>
        </p:spPr>
      </p:pic>
    </p:spTree>
    <p:extLst>
      <p:ext uri="{BB962C8B-B14F-4D97-AF65-F5344CB8AC3E}">
        <p14:creationId xmlns:p14="http://schemas.microsoft.com/office/powerpoint/2010/main" val="298765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7" grpId="0" build="p"/>
      <p:bldP spid="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81797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501EA-419B-4F44-B471-8FCEC20A88FE}"/>
              </a:ext>
            </a:extLst>
          </p:cNvPr>
          <p:cNvSpPr>
            <a:spLocks noGrp="1"/>
          </p:cNvSpPr>
          <p:nvPr>
            <p:ph type="title"/>
          </p:nvPr>
        </p:nvSpPr>
        <p:spPr>
          <a:xfrm>
            <a:off x="227194" y="111274"/>
            <a:ext cx="11807490" cy="1325563"/>
          </a:xfrm>
        </p:spPr>
        <p:txBody>
          <a:bodyPr>
            <a:noAutofit/>
          </a:bodyPr>
          <a:lstStyle/>
          <a:p>
            <a:pPr algn="ctr"/>
            <a:r>
              <a:rPr lang="en-US" sz="3600">
                <a:solidFill>
                  <a:schemeClr val="bg1"/>
                </a:solidFill>
                <a:latin typeface="Baghdad" pitchFamily="2" charset="-78"/>
                <a:cs typeface="Baghdad" pitchFamily="2" charset="-78"/>
              </a:rPr>
              <a:t>Mapping station locations to Poor Housing Conditions</a:t>
            </a:r>
          </a:p>
        </p:txBody>
      </p:sp>
      <p:pic>
        <p:nvPicPr>
          <p:cNvPr id="1026" name="Picture 2">
            <a:extLst>
              <a:ext uri="{FF2B5EF4-FFF2-40B4-BE49-F238E27FC236}">
                <a16:creationId xmlns:a16="http://schemas.microsoft.com/office/drawing/2014/main" id="{FA6DEF75-C393-5247-AE75-4B55BC9ECFD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14" t="10581" r="3299" b="2164"/>
          <a:stretch/>
        </p:blipFill>
        <p:spPr bwMode="auto">
          <a:xfrm>
            <a:off x="2394438" y="1266141"/>
            <a:ext cx="7403123" cy="5310506"/>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8">
            <a:extLst>
              <a:ext uri="{FF2B5EF4-FFF2-40B4-BE49-F238E27FC236}">
                <a16:creationId xmlns:a16="http://schemas.microsoft.com/office/drawing/2014/main" id="{15852849-1F20-E943-B090-B55DD41477D1}"/>
              </a:ext>
            </a:extLst>
          </p:cNvPr>
          <p:cNvSpPr>
            <a:spLocks noGrp="1"/>
          </p:cNvSpPr>
          <p:nvPr>
            <p:ph type="sldNum" sz="quarter" idx="12"/>
          </p:nvPr>
        </p:nvSpPr>
        <p:spPr/>
        <p:txBody>
          <a:bodyPr/>
          <a:lstStyle/>
          <a:p>
            <a:fld id="{B3ECD3C7-5B8B-F242-B767-10D44462F72C}" type="slidenum">
              <a:rPr lang="en-US" smtClean="0">
                <a:solidFill>
                  <a:schemeClr val="bg2"/>
                </a:solidFill>
              </a:rPr>
              <a:t>6</a:t>
            </a:fld>
            <a:endParaRPr lang="en-US">
              <a:solidFill>
                <a:schemeClr val="bg2"/>
              </a:solidFill>
            </a:endParaRPr>
          </a:p>
        </p:txBody>
      </p:sp>
      <p:pic>
        <p:nvPicPr>
          <p:cNvPr id="11" name="Picture 10">
            <a:extLst>
              <a:ext uri="{FF2B5EF4-FFF2-40B4-BE49-F238E27FC236}">
                <a16:creationId xmlns:a16="http://schemas.microsoft.com/office/drawing/2014/main" id="{1FF5D254-28AF-034D-8E63-D09438638C21}"/>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227194" y="6099367"/>
            <a:ext cx="1666919" cy="513966"/>
          </a:xfrm>
          <a:prstGeom prst="rect">
            <a:avLst/>
          </a:prstGeom>
        </p:spPr>
      </p:pic>
      <p:sp>
        <p:nvSpPr>
          <p:cNvPr id="3" name="Oval 2">
            <a:extLst>
              <a:ext uri="{FF2B5EF4-FFF2-40B4-BE49-F238E27FC236}">
                <a16:creationId xmlns:a16="http://schemas.microsoft.com/office/drawing/2014/main" id="{6AAEE960-8B5B-0D4A-8F6B-9AB3AE8D2A42}"/>
              </a:ext>
            </a:extLst>
          </p:cNvPr>
          <p:cNvSpPr/>
          <p:nvPr/>
        </p:nvSpPr>
        <p:spPr>
          <a:xfrm>
            <a:off x="5206180" y="3266658"/>
            <a:ext cx="560439" cy="457200"/>
          </a:xfrm>
          <a:prstGeom prst="ellipse">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8FFAF5F9-6FE7-2A42-BA36-DAB61E170330}"/>
              </a:ext>
            </a:extLst>
          </p:cNvPr>
          <p:cNvCxnSpPr>
            <a:stCxn id="3" idx="4"/>
          </p:cNvCxnSpPr>
          <p:nvPr/>
        </p:nvCxnSpPr>
        <p:spPr>
          <a:xfrm flipH="1">
            <a:off x="5486399" y="3723858"/>
            <a:ext cx="1" cy="2131252"/>
          </a:xfrm>
          <a:prstGeom prst="straightConnector1">
            <a:avLst/>
          </a:prstGeom>
          <a:ln w="38100">
            <a:solidFill>
              <a:schemeClr val="tx1">
                <a:lumMod val="95000"/>
                <a:lumOff val="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349BDFD-8558-A749-8DBB-C6B4758A8569}"/>
              </a:ext>
            </a:extLst>
          </p:cNvPr>
          <p:cNvSpPr txBox="1"/>
          <p:nvPr/>
        </p:nvSpPr>
        <p:spPr>
          <a:xfrm>
            <a:off x="4783016" y="5855110"/>
            <a:ext cx="1312984" cy="369844"/>
          </a:xfrm>
          <a:prstGeom prst="rect">
            <a:avLst/>
          </a:prstGeom>
          <a:noFill/>
        </p:spPr>
        <p:txBody>
          <a:bodyPr wrap="square" rtlCol="0">
            <a:spAutoFit/>
          </a:bodyPr>
          <a:lstStyle/>
          <a:p>
            <a:r>
              <a:rPr lang="en-US">
                <a:latin typeface="Baghdad" pitchFamily="2" charset="-78"/>
                <a:cs typeface="Baghdad" pitchFamily="2" charset="-78"/>
              </a:rPr>
              <a:t>Downtown</a:t>
            </a:r>
          </a:p>
        </p:txBody>
      </p:sp>
      <p:sp>
        <p:nvSpPr>
          <p:cNvPr id="12" name="Oval 11">
            <a:extLst>
              <a:ext uri="{FF2B5EF4-FFF2-40B4-BE49-F238E27FC236}">
                <a16:creationId xmlns:a16="http://schemas.microsoft.com/office/drawing/2014/main" id="{38C54A4F-226A-FD48-AE11-E1DA481F98C6}"/>
              </a:ext>
            </a:extLst>
          </p:cNvPr>
          <p:cNvSpPr/>
          <p:nvPr/>
        </p:nvSpPr>
        <p:spPr>
          <a:xfrm>
            <a:off x="6624673" y="3172868"/>
            <a:ext cx="560439" cy="457200"/>
          </a:xfrm>
          <a:prstGeom prst="ellipse">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3A6AD1BB-FF91-084B-A625-7D1F51AF2A99}"/>
              </a:ext>
            </a:extLst>
          </p:cNvPr>
          <p:cNvCxnSpPr>
            <a:cxnSpLocks/>
          </p:cNvCxnSpPr>
          <p:nvPr/>
        </p:nvCxnSpPr>
        <p:spPr>
          <a:xfrm flipH="1">
            <a:off x="6425383" y="3630068"/>
            <a:ext cx="461931" cy="1961791"/>
          </a:xfrm>
          <a:prstGeom prst="straightConnector1">
            <a:avLst/>
          </a:prstGeom>
          <a:ln w="38100">
            <a:solidFill>
              <a:schemeClr val="tx1">
                <a:lumMod val="95000"/>
                <a:lumOff val="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BD4215F-DC0B-C645-B149-76CD24105457}"/>
              </a:ext>
            </a:extLst>
          </p:cNvPr>
          <p:cNvSpPr txBox="1"/>
          <p:nvPr/>
        </p:nvSpPr>
        <p:spPr>
          <a:xfrm>
            <a:off x="5766619" y="5562188"/>
            <a:ext cx="1312984" cy="369844"/>
          </a:xfrm>
          <a:prstGeom prst="rect">
            <a:avLst/>
          </a:prstGeom>
          <a:noFill/>
        </p:spPr>
        <p:txBody>
          <a:bodyPr wrap="square" rtlCol="0">
            <a:spAutoFit/>
          </a:bodyPr>
          <a:lstStyle/>
          <a:p>
            <a:r>
              <a:rPr lang="en-US">
                <a:latin typeface="Baghdad" pitchFamily="2" charset="-78"/>
                <a:cs typeface="Baghdad" pitchFamily="2" charset="-78"/>
              </a:rPr>
              <a:t>Pitt &amp; CMU</a:t>
            </a:r>
          </a:p>
        </p:txBody>
      </p:sp>
      <p:cxnSp>
        <p:nvCxnSpPr>
          <p:cNvPr id="17" name="Straight Arrow Connector 16">
            <a:extLst>
              <a:ext uri="{FF2B5EF4-FFF2-40B4-BE49-F238E27FC236}">
                <a16:creationId xmlns:a16="http://schemas.microsoft.com/office/drawing/2014/main" id="{A2472D5E-F79E-2546-82A4-F6EC876A0744}"/>
              </a:ext>
            </a:extLst>
          </p:cNvPr>
          <p:cNvCxnSpPr/>
          <p:nvPr/>
        </p:nvCxnSpPr>
        <p:spPr>
          <a:xfrm>
            <a:off x="8645770" y="3077309"/>
            <a:ext cx="691662" cy="896840"/>
          </a:xfrm>
          <a:prstGeom prst="straightConnector1">
            <a:avLst/>
          </a:prstGeom>
          <a:ln w="38100">
            <a:solidFill>
              <a:schemeClr val="tx1">
                <a:lumMod val="95000"/>
                <a:lumOff val="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41BBFE8-0205-5245-B963-A6D1F8ED4734}"/>
              </a:ext>
            </a:extLst>
          </p:cNvPr>
          <p:cNvSpPr txBox="1"/>
          <p:nvPr/>
        </p:nvSpPr>
        <p:spPr>
          <a:xfrm>
            <a:off x="8707313" y="3987016"/>
            <a:ext cx="1370468" cy="646331"/>
          </a:xfrm>
          <a:prstGeom prst="rect">
            <a:avLst/>
          </a:prstGeom>
          <a:noFill/>
        </p:spPr>
        <p:txBody>
          <a:bodyPr wrap="square" rtlCol="0">
            <a:spAutoFit/>
          </a:bodyPr>
          <a:lstStyle/>
          <a:p>
            <a:r>
              <a:rPr lang="en-US">
                <a:latin typeface="Baghdad" pitchFamily="2" charset="-78"/>
                <a:cs typeface="Baghdad" pitchFamily="2" charset="-78"/>
              </a:rPr>
              <a:t>Capacity: 15 bikes</a:t>
            </a:r>
          </a:p>
        </p:txBody>
      </p:sp>
      <p:cxnSp>
        <p:nvCxnSpPr>
          <p:cNvPr id="20" name="Straight Arrow Connector 19">
            <a:extLst>
              <a:ext uri="{FF2B5EF4-FFF2-40B4-BE49-F238E27FC236}">
                <a16:creationId xmlns:a16="http://schemas.microsoft.com/office/drawing/2014/main" id="{07B8E82C-39F6-0C4F-BB13-5BAFAF521B1D}"/>
              </a:ext>
            </a:extLst>
          </p:cNvPr>
          <p:cNvCxnSpPr>
            <a:cxnSpLocks/>
          </p:cNvCxnSpPr>
          <p:nvPr/>
        </p:nvCxnSpPr>
        <p:spPr>
          <a:xfrm flipH="1" flipV="1">
            <a:off x="8078336" y="1688124"/>
            <a:ext cx="309526" cy="1218030"/>
          </a:xfrm>
          <a:prstGeom prst="straightConnector1">
            <a:avLst/>
          </a:prstGeom>
          <a:ln w="38100">
            <a:solidFill>
              <a:schemeClr val="tx1">
                <a:lumMod val="95000"/>
                <a:lumOff val="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F6FC3F7-139A-7D40-881E-D8C0C0E31770}"/>
              </a:ext>
            </a:extLst>
          </p:cNvPr>
          <p:cNvSpPr txBox="1"/>
          <p:nvPr/>
        </p:nvSpPr>
        <p:spPr>
          <a:xfrm>
            <a:off x="7606496" y="1432017"/>
            <a:ext cx="1944330" cy="369332"/>
          </a:xfrm>
          <a:prstGeom prst="rect">
            <a:avLst/>
          </a:prstGeom>
          <a:noFill/>
        </p:spPr>
        <p:txBody>
          <a:bodyPr wrap="square" rtlCol="0">
            <a:spAutoFit/>
          </a:bodyPr>
          <a:lstStyle/>
          <a:p>
            <a:r>
              <a:rPr lang="en-US">
                <a:latin typeface="Baghdad" pitchFamily="2" charset="-78"/>
                <a:cs typeface="Baghdad" pitchFamily="2" charset="-78"/>
              </a:rPr>
              <a:t>Capacity: 6 bikes</a:t>
            </a:r>
          </a:p>
        </p:txBody>
      </p:sp>
      <p:cxnSp>
        <p:nvCxnSpPr>
          <p:cNvPr id="24" name="Straight Arrow Connector 23">
            <a:extLst>
              <a:ext uri="{FF2B5EF4-FFF2-40B4-BE49-F238E27FC236}">
                <a16:creationId xmlns:a16="http://schemas.microsoft.com/office/drawing/2014/main" id="{03916B6E-F374-6949-97E0-A27CCA09E999}"/>
              </a:ext>
            </a:extLst>
          </p:cNvPr>
          <p:cNvCxnSpPr>
            <a:cxnSpLocks/>
          </p:cNvCxnSpPr>
          <p:nvPr/>
        </p:nvCxnSpPr>
        <p:spPr>
          <a:xfrm flipH="1" flipV="1">
            <a:off x="6219748" y="2102911"/>
            <a:ext cx="51533" cy="1184667"/>
          </a:xfrm>
          <a:prstGeom prst="straightConnector1">
            <a:avLst/>
          </a:prstGeom>
          <a:ln w="38100">
            <a:solidFill>
              <a:schemeClr val="tx1">
                <a:lumMod val="95000"/>
                <a:lumOff val="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D498862-7BC5-3540-B95B-2CCE4174CB7C}"/>
              </a:ext>
            </a:extLst>
          </p:cNvPr>
          <p:cNvSpPr txBox="1"/>
          <p:nvPr/>
        </p:nvSpPr>
        <p:spPr>
          <a:xfrm>
            <a:off x="5726485" y="1499443"/>
            <a:ext cx="1234990" cy="646331"/>
          </a:xfrm>
          <a:prstGeom prst="rect">
            <a:avLst/>
          </a:prstGeom>
          <a:noFill/>
        </p:spPr>
        <p:txBody>
          <a:bodyPr wrap="square" rtlCol="0">
            <a:spAutoFit/>
          </a:bodyPr>
          <a:lstStyle/>
          <a:p>
            <a:r>
              <a:rPr lang="en-US">
                <a:latin typeface="Baghdad" pitchFamily="2" charset="-78"/>
                <a:cs typeface="Baghdad" pitchFamily="2" charset="-78"/>
              </a:rPr>
              <a:t>Capacity: 12 bikes</a:t>
            </a:r>
          </a:p>
        </p:txBody>
      </p:sp>
      <p:cxnSp>
        <p:nvCxnSpPr>
          <p:cNvPr id="27" name="Straight Arrow Connector 26">
            <a:extLst>
              <a:ext uri="{FF2B5EF4-FFF2-40B4-BE49-F238E27FC236}">
                <a16:creationId xmlns:a16="http://schemas.microsoft.com/office/drawing/2014/main" id="{2E6C5AE3-7608-D74C-9F5C-BBEBEB77D958}"/>
              </a:ext>
            </a:extLst>
          </p:cNvPr>
          <p:cNvCxnSpPr>
            <a:cxnSpLocks/>
          </p:cNvCxnSpPr>
          <p:nvPr/>
        </p:nvCxnSpPr>
        <p:spPr>
          <a:xfrm flipH="1" flipV="1">
            <a:off x="7122099" y="1894037"/>
            <a:ext cx="147916" cy="790074"/>
          </a:xfrm>
          <a:prstGeom prst="straightConnector1">
            <a:avLst/>
          </a:prstGeom>
          <a:ln w="38100">
            <a:solidFill>
              <a:schemeClr val="tx1">
                <a:lumMod val="95000"/>
                <a:lumOff val="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550EBDE-A3A9-684B-8E97-AAE8BE52A6A9}"/>
              </a:ext>
            </a:extLst>
          </p:cNvPr>
          <p:cNvSpPr txBox="1"/>
          <p:nvPr/>
        </p:nvSpPr>
        <p:spPr>
          <a:xfrm>
            <a:off x="6060920" y="1247351"/>
            <a:ext cx="2017416" cy="369332"/>
          </a:xfrm>
          <a:prstGeom prst="rect">
            <a:avLst/>
          </a:prstGeom>
          <a:noFill/>
        </p:spPr>
        <p:txBody>
          <a:bodyPr wrap="square" rtlCol="0">
            <a:spAutoFit/>
          </a:bodyPr>
          <a:lstStyle/>
          <a:p>
            <a:r>
              <a:rPr lang="en-US">
                <a:latin typeface="Baghdad" pitchFamily="2" charset="-78"/>
                <a:cs typeface="Baghdad" pitchFamily="2" charset="-78"/>
              </a:rPr>
              <a:t>Capacity: 5 bikes</a:t>
            </a:r>
          </a:p>
        </p:txBody>
      </p:sp>
    </p:spTree>
    <p:extLst>
      <p:ext uri="{BB962C8B-B14F-4D97-AF65-F5344CB8AC3E}">
        <p14:creationId xmlns:p14="http://schemas.microsoft.com/office/powerpoint/2010/main" val="2896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5"/>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3"/>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8" grpId="0"/>
      <p:bldP spid="8" grpId="1"/>
      <p:bldP spid="12" grpId="0" animBg="1"/>
      <p:bldP spid="12" grpId="1" animBg="1"/>
      <p:bldP spid="15" grpId="0"/>
      <p:bldP spid="15" grpId="1"/>
      <p:bldP spid="19" grpId="0"/>
      <p:bldP spid="23" grpId="0"/>
      <p:bldP spid="26"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81797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501EA-419B-4F44-B471-8FCEC20A88FE}"/>
              </a:ext>
            </a:extLst>
          </p:cNvPr>
          <p:cNvSpPr>
            <a:spLocks noGrp="1"/>
          </p:cNvSpPr>
          <p:nvPr>
            <p:ph type="title"/>
          </p:nvPr>
        </p:nvSpPr>
        <p:spPr>
          <a:xfrm>
            <a:off x="838200" y="-9948"/>
            <a:ext cx="10515600" cy="1325563"/>
          </a:xfrm>
        </p:spPr>
        <p:txBody>
          <a:bodyPr>
            <a:normAutofit/>
          </a:bodyPr>
          <a:lstStyle/>
          <a:p>
            <a:r>
              <a:rPr lang="en-US" sz="5400">
                <a:solidFill>
                  <a:schemeClr val="bg1"/>
                </a:solidFill>
                <a:latin typeface="Baghdad" pitchFamily="2" charset="-78"/>
                <a:cs typeface="Baghdad" pitchFamily="2" charset="-78"/>
              </a:rPr>
              <a:t>Conclusions &amp; Future Work</a:t>
            </a:r>
          </a:p>
        </p:txBody>
      </p:sp>
      <p:sp>
        <p:nvSpPr>
          <p:cNvPr id="9" name="Slide Number Placeholder 8">
            <a:extLst>
              <a:ext uri="{FF2B5EF4-FFF2-40B4-BE49-F238E27FC236}">
                <a16:creationId xmlns:a16="http://schemas.microsoft.com/office/drawing/2014/main" id="{15852849-1F20-E943-B090-B55DD41477D1}"/>
              </a:ext>
            </a:extLst>
          </p:cNvPr>
          <p:cNvSpPr>
            <a:spLocks noGrp="1"/>
          </p:cNvSpPr>
          <p:nvPr>
            <p:ph type="sldNum" sz="quarter" idx="12"/>
          </p:nvPr>
        </p:nvSpPr>
        <p:spPr/>
        <p:txBody>
          <a:bodyPr/>
          <a:lstStyle/>
          <a:p>
            <a:fld id="{B3ECD3C7-5B8B-F242-B767-10D44462F72C}" type="slidenum">
              <a:rPr lang="en-US" smtClean="0">
                <a:solidFill>
                  <a:schemeClr val="bg2"/>
                </a:solidFill>
              </a:rPr>
              <a:t>7</a:t>
            </a:fld>
            <a:endParaRPr lang="en-US">
              <a:solidFill>
                <a:schemeClr val="bg2"/>
              </a:solidFill>
            </a:endParaRPr>
          </a:p>
        </p:txBody>
      </p:sp>
      <p:pic>
        <p:nvPicPr>
          <p:cNvPr id="5" name="Picture 4">
            <a:extLst>
              <a:ext uri="{FF2B5EF4-FFF2-40B4-BE49-F238E27FC236}">
                <a16:creationId xmlns:a16="http://schemas.microsoft.com/office/drawing/2014/main" id="{26B9F7F2-030D-1045-BFA6-E3D4BC7546FC}"/>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227194" y="6099367"/>
            <a:ext cx="1666919" cy="513966"/>
          </a:xfrm>
          <a:prstGeom prst="rect">
            <a:avLst/>
          </a:prstGeom>
        </p:spPr>
      </p:pic>
      <p:sp>
        <p:nvSpPr>
          <p:cNvPr id="6" name="Content Placeholder 2">
            <a:extLst>
              <a:ext uri="{FF2B5EF4-FFF2-40B4-BE49-F238E27FC236}">
                <a16:creationId xmlns:a16="http://schemas.microsoft.com/office/drawing/2014/main" id="{74D85BDC-BCE1-B243-9C8B-91EC7EA21491}"/>
              </a:ext>
            </a:extLst>
          </p:cNvPr>
          <p:cNvSpPr>
            <a:spLocks noGrp="1"/>
          </p:cNvSpPr>
          <p:nvPr>
            <p:ph idx="1"/>
          </p:nvPr>
        </p:nvSpPr>
        <p:spPr>
          <a:xfrm>
            <a:off x="1183558" y="994380"/>
            <a:ext cx="9824884" cy="2925558"/>
          </a:xfrm>
        </p:spPr>
        <p:txBody>
          <a:bodyPr>
            <a:normAutofit/>
          </a:bodyPr>
          <a:lstStyle/>
          <a:p>
            <a:r>
              <a:rPr lang="en-US" sz="4400">
                <a:solidFill>
                  <a:schemeClr val="bg1"/>
                </a:solidFill>
                <a:latin typeface="Baghdad" pitchFamily="2" charset="-78"/>
                <a:cs typeface="Baghdad" pitchFamily="2" charset="-78"/>
              </a:rPr>
              <a:t>Exploring new locations to place bike stations </a:t>
            </a:r>
            <a:r>
              <a:rPr lang="en-US" sz="1800">
                <a:solidFill>
                  <a:schemeClr val="bg1"/>
                </a:solidFill>
                <a:latin typeface="Baghdad" pitchFamily="2" charset="-78"/>
                <a:cs typeface="Baghdad" pitchFamily="2" charset="-78"/>
              </a:rPr>
              <a:t>[1]</a:t>
            </a:r>
          </a:p>
          <a:p>
            <a:pPr lvl="1"/>
            <a:r>
              <a:rPr lang="en-US" sz="2000">
                <a:solidFill>
                  <a:schemeClr val="bg1"/>
                </a:solidFill>
                <a:latin typeface="Baghdad" pitchFamily="2" charset="-78"/>
                <a:cs typeface="Baghdad" pitchFamily="2" charset="-78"/>
              </a:rPr>
              <a:t>Bayesian Optimization </a:t>
            </a:r>
          </a:p>
          <a:p>
            <a:pPr lvl="1"/>
            <a:r>
              <a:rPr lang="en-US" sz="2000">
                <a:solidFill>
                  <a:schemeClr val="bg1"/>
                </a:solidFill>
                <a:latin typeface="Baghdad" pitchFamily="2" charset="-78"/>
                <a:cs typeface="Baghdad" pitchFamily="2" charset="-78"/>
              </a:rPr>
              <a:t>Exploration vs. Exploitation</a:t>
            </a:r>
            <a:endParaRPr lang="en-US" sz="4000">
              <a:solidFill>
                <a:schemeClr val="bg1"/>
              </a:solidFill>
              <a:latin typeface="Baghdad" pitchFamily="2" charset="-78"/>
              <a:cs typeface="Baghdad" pitchFamily="2" charset="-78"/>
            </a:endParaRPr>
          </a:p>
        </p:txBody>
      </p:sp>
      <p:sp>
        <p:nvSpPr>
          <p:cNvPr id="7" name="Content Placeholder 2">
            <a:extLst>
              <a:ext uri="{FF2B5EF4-FFF2-40B4-BE49-F238E27FC236}">
                <a16:creationId xmlns:a16="http://schemas.microsoft.com/office/drawing/2014/main" id="{866DD1F5-B0D7-EA43-AE51-AF5E08380C34}"/>
              </a:ext>
            </a:extLst>
          </p:cNvPr>
          <p:cNvSpPr txBox="1">
            <a:spLocks/>
          </p:cNvSpPr>
          <p:nvPr/>
        </p:nvSpPr>
        <p:spPr>
          <a:xfrm>
            <a:off x="1183558" y="2894362"/>
            <a:ext cx="9824884" cy="34013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400">
                <a:solidFill>
                  <a:schemeClr val="bg1"/>
                </a:solidFill>
                <a:latin typeface="Baghdad" pitchFamily="2" charset="-78"/>
                <a:cs typeface="Baghdad" pitchFamily="2" charset="-78"/>
              </a:rPr>
              <a:t>Identifying how to reduce discrimination in the algorithm pipeline</a:t>
            </a:r>
          </a:p>
          <a:p>
            <a:pPr lvl="1"/>
            <a:r>
              <a:rPr lang="en-US" sz="4000">
                <a:solidFill>
                  <a:schemeClr val="bg1"/>
                </a:solidFill>
                <a:latin typeface="Baghdad" pitchFamily="2" charset="-78"/>
                <a:cs typeface="Baghdad" pitchFamily="2" charset="-78"/>
              </a:rPr>
              <a:t>Predicting Demand</a:t>
            </a:r>
          </a:p>
          <a:p>
            <a:pPr lvl="1"/>
            <a:r>
              <a:rPr lang="en-US" sz="4000">
                <a:solidFill>
                  <a:schemeClr val="bg1"/>
                </a:solidFill>
                <a:latin typeface="Baghdad" pitchFamily="2" charset="-78"/>
                <a:cs typeface="Baghdad" pitchFamily="2" charset="-78"/>
              </a:rPr>
              <a:t>Prime Locations</a:t>
            </a:r>
          </a:p>
        </p:txBody>
      </p:sp>
      <p:sp>
        <p:nvSpPr>
          <p:cNvPr id="8" name="Content Placeholder 2">
            <a:extLst>
              <a:ext uri="{FF2B5EF4-FFF2-40B4-BE49-F238E27FC236}">
                <a16:creationId xmlns:a16="http://schemas.microsoft.com/office/drawing/2014/main" id="{BB397F28-DB5E-0540-8268-B95021C427A8}"/>
              </a:ext>
            </a:extLst>
          </p:cNvPr>
          <p:cNvSpPr txBox="1">
            <a:spLocks/>
          </p:cNvSpPr>
          <p:nvPr/>
        </p:nvSpPr>
        <p:spPr>
          <a:xfrm>
            <a:off x="1558501" y="5781368"/>
            <a:ext cx="9824884" cy="9881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a:solidFill>
                <a:schemeClr val="bg1"/>
              </a:solidFill>
              <a:latin typeface="Baghdad" pitchFamily="2" charset="-78"/>
              <a:cs typeface="Baghdad" pitchFamily="2" charset="-78"/>
            </a:endParaRPr>
          </a:p>
        </p:txBody>
      </p:sp>
      <p:sp>
        <p:nvSpPr>
          <p:cNvPr id="11" name="Content Placeholder 2">
            <a:extLst>
              <a:ext uri="{FF2B5EF4-FFF2-40B4-BE49-F238E27FC236}">
                <a16:creationId xmlns:a16="http://schemas.microsoft.com/office/drawing/2014/main" id="{66191FEF-8D4C-2541-AB3B-8AED15242DBB}"/>
              </a:ext>
            </a:extLst>
          </p:cNvPr>
          <p:cNvSpPr txBox="1">
            <a:spLocks/>
          </p:cNvSpPr>
          <p:nvPr/>
        </p:nvSpPr>
        <p:spPr>
          <a:xfrm>
            <a:off x="2269056" y="6070340"/>
            <a:ext cx="8083340" cy="66256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solidFill>
                  <a:schemeClr val="bg2"/>
                </a:solidFill>
              </a:rPr>
              <a:t>[1]  </a:t>
            </a:r>
            <a:r>
              <a:rPr lang="en-US" b="1" i="1">
                <a:solidFill>
                  <a:schemeClr val="bg2"/>
                </a:solidFill>
              </a:rPr>
              <a:t>UNDER REVIEW: </a:t>
            </a:r>
            <a:r>
              <a:rPr lang="en-US">
                <a:solidFill>
                  <a:schemeClr val="bg2"/>
                </a:solidFill>
              </a:rPr>
              <a:t>Katelyn Morrison. Reducing Discrimination in Learning Algorithms for Social Good in Sociotechnical Systems. 2020. </a:t>
            </a:r>
            <a:endParaRPr lang="en-US" sz="4400">
              <a:solidFill>
                <a:schemeClr val="bg2"/>
              </a:solidFill>
            </a:endParaRPr>
          </a:p>
        </p:txBody>
      </p:sp>
    </p:spTree>
    <p:extLst>
      <p:ext uri="{BB962C8B-B14F-4D97-AF65-F5344CB8AC3E}">
        <p14:creationId xmlns:p14="http://schemas.microsoft.com/office/powerpoint/2010/main" val="1275502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large body of water with a city in the background&#10;&#10;Description automatically generated">
            <a:extLst>
              <a:ext uri="{FF2B5EF4-FFF2-40B4-BE49-F238E27FC236}">
                <a16:creationId xmlns:a16="http://schemas.microsoft.com/office/drawing/2014/main" id="{87BE00B6-B157-EC4E-8041-BC58454A0503}"/>
              </a:ext>
            </a:extLst>
          </p:cNvPr>
          <p:cNvPicPr>
            <a:picLocks noChangeAspect="1"/>
          </p:cNvPicPr>
          <p:nvPr/>
        </p:nvPicPr>
        <p:blipFill rotWithShape="1">
          <a:blip r:embed="rId3">
            <a:alphaModFix amt="31000"/>
          </a:blip>
          <a:srcRect t="29999" b="4616"/>
          <a:stretch/>
        </p:blipFill>
        <p:spPr>
          <a:xfrm>
            <a:off x="0" y="0"/>
            <a:ext cx="12192000" cy="4484077"/>
          </a:xfrm>
          <a:prstGeom prst="rect">
            <a:avLst/>
          </a:prstGeom>
          <a:effectLst>
            <a:outerShdw blurRad="50800" dist="50800" dir="5400000" algn="ctr" rotWithShape="0">
              <a:srgbClr val="000000"/>
            </a:outerShdw>
          </a:effectLst>
        </p:spPr>
      </p:pic>
      <p:sp>
        <p:nvSpPr>
          <p:cNvPr id="7" name="Rectangle 6">
            <a:extLst>
              <a:ext uri="{FF2B5EF4-FFF2-40B4-BE49-F238E27FC236}">
                <a16:creationId xmlns:a16="http://schemas.microsoft.com/office/drawing/2014/main" id="{9E1BB7D1-DC57-5B4E-ABC4-1C8261EB8AAC}"/>
              </a:ext>
            </a:extLst>
          </p:cNvPr>
          <p:cNvSpPr/>
          <p:nvPr/>
        </p:nvSpPr>
        <p:spPr>
          <a:xfrm>
            <a:off x="0" y="4132385"/>
            <a:ext cx="12192000" cy="2725615"/>
          </a:xfrm>
          <a:prstGeom prst="rect">
            <a:avLst/>
          </a:prstGeom>
          <a:solidFill>
            <a:srgbClr val="81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5D47D82-B6D4-C04F-B48D-6EB9D1CF79A8}"/>
              </a:ext>
            </a:extLst>
          </p:cNvPr>
          <p:cNvSpPr txBox="1"/>
          <p:nvPr/>
        </p:nvSpPr>
        <p:spPr>
          <a:xfrm>
            <a:off x="1330817" y="3440161"/>
            <a:ext cx="9530366" cy="1323439"/>
          </a:xfrm>
          <a:prstGeom prst="rect">
            <a:avLst/>
          </a:prstGeom>
          <a:noFill/>
        </p:spPr>
        <p:txBody>
          <a:bodyPr wrap="square" rtlCol="0">
            <a:spAutoFit/>
          </a:bodyPr>
          <a:lstStyle/>
          <a:p>
            <a:pPr algn="ctr"/>
            <a:r>
              <a:rPr lang="en-US" sz="4000" b="1">
                <a:solidFill>
                  <a:schemeClr val="bg1"/>
                </a:solidFill>
                <a:latin typeface="Baghdad" pitchFamily="2" charset="-78"/>
                <a:cs typeface="Baghdad" pitchFamily="2" charset="-78"/>
              </a:rPr>
              <a:t>Evaluating the Fairness of Bike Sharing Programs with Geospatial Analysis</a:t>
            </a:r>
          </a:p>
        </p:txBody>
      </p:sp>
      <p:sp>
        <p:nvSpPr>
          <p:cNvPr id="96" name="TextBox 95">
            <a:extLst>
              <a:ext uri="{FF2B5EF4-FFF2-40B4-BE49-F238E27FC236}">
                <a16:creationId xmlns:a16="http://schemas.microsoft.com/office/drawing/2014/main" id="{AF23DF34-A69C-C94F-B9AC-8B9F5FCD0D55}"/>
              </a:ext>
            </a:extLst>
          </p:cNvPr>
          <p:cNvSpPr txBox="1"/>
          <p:nvPr/>
        </p:nvSpPr>
        <p:spPr>
          <a:xfrm>
            <a:off x="1330817" y="5018138"/>
            <a:ext cx="9530366" cy="954107"/>
          </a:xfrm>
          <a:prstGeom prst="rect">
            <a:avLst/>
          </a:prstGeom>
          <a:noFill/>
        </p:spPr>
        <p:txBody>
          <a:bodyPr wrap="square" rtlCol="0">
            <a:spAutoFit/>
          </a:bodyPr>
          <a:lstStyle/>
          <a:p>
            <a:pPr algn="ctr"/>
            <a:r>
              <a:rPr lang="en-US" sz="2800" b="1">
                <a:solidFill>
                  <a:schemeClr val="bg1"/>
                </a:solidFill>
                <a:latin typeface="Baghdad" pitchFamily="2" charset="-78"/>
                <a:cs typeface="Baghdad" pitchFamily="2" charset="-78"/>
              </a:rPr>
              <a:t>Katelyn Morrison</a:t>
            </a:r>
          </a:p>
          <a:p>
            <a:pPr algn="ctr"/>
            <a:r>
              <a:rPr lang="en-US" sz="2800" b="1">
                <a:solidFill>
                  <a:schemeClr val="bg1"/>
                </a:solidFill>
                <a:latin typeface="Baghdad" pitchFamily="2" charset="-78"/>
                <a:cs typeface="Baghdad" pitchFamily="2" charset="-78"/>
              </a:rPr>
              <a:t>Katelyn.morrison@pitt.edu</a:t>
            </a:r>
          </a:p>
        </p:txBody>
      </p:sp>
      <p:pic>
        <p:nvPicPr>
          <p:cNvPr id="97" name="Picture 96">
            <a:extLst>
              <a:ext uri="{FF2B5EF4-FFF2-40B4-BE49-F238E27FC236}">
                <a16:creationId xmlns:a16="http://schemas.microsoft.com/office/drawing/2014/main" id="{6242136F-FAE9-CE45-8731-AA4243C5D931}"/>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636666" y="5018138"/>
            <a:ext cx="2918046" cy="899730"/>
          </a:xfrm>
          <a:prstGeom prst="rect">
            <a:avLst/>
          </a:prstGeom>
        </p:spPr>
      </p:pic>
      <p:pic>
        <p:nvPicPr>
          <p:cNvPr id="12" name="Picture 11" descr="Logo, company name&#10;&#10;Description automatically generated">
            <a:extLst>
              <a:ext uri="{FF2B5EF4-FFF2-40B4-BE49-F238E27FC236}">
                <a16:creationId xmlns:a16="http://schemas.microsoft.com/office/drawing/2014/main" id="{354697EE-9EBF-8E45-A50A-DBF6F579389B}"/>
              </a:ext>
            </a:extLst>
          </p:cNvPr>
          <p:cNvPicPr>
            <a:picLocks noChangeAspect="1"/>
          </p:cNvPicPr>
          <p:nvPr/>
        </p:nvPicPr>
        <p:blipFill rotWithShape="1">
          <a:blip r:embed="rId5"/>
          <a:srcRect t="15981" b="31915"/>
          <a:stretch/>
        </p:blipFill>
        <p:spPr>
          <a:xfrm>
            <a:off x="8639376" y="4593322"/>
            <a:ext cx="2779604" cy="1448282"/>
          </a:xfrm>
          <a:prstGeom prst="rect">
            <a:avLst/>
          </a:prstGeom>
        </p:spPr>
      </p:pic>
      <p:sp>
        <p:nvSpPr>
          <p:cNvPr id="14" name="Slide Number Placeholder 13">
            <a:extLst>
              <a:ext uri="{FF2B5EF4-FFF2-40B4-BE49-F238E27FC236}">
                <a16:creationId xmlns:a16="http://schemas.microsoft.com/office/drawing/2014/main" id="{83D98668-2CAC-5044-A5D7-1861E113046B}"/>
              </a:ext>
            </a:extLst>
          </p:cNvPr>
          <p:cNvSpPr>
            <a:spLocks noGrp="1"/>
          </p:cNvSpPr>
          <p:nvPr>
            <p:ph type="sldNum" sz="quarter" idx="12"/>
          </p:nvPr>
        </p:nvSpPr>
        <p:spPr/>
        <p:txBody>
          <a:bodyPr/>
          <a:lstStyle/>
          <a:p>
            <a:fld id="{B3ECD3C7-5B8B-F242-B767-10D44462F72C}" type="slidenum">
              <a:rPr lang="en-US" smtClean="0">
                <a:solidFill>
                  <a:schemeClr val="bg1"/>
                </a:solidFill>
              </a:rPr>
              <a:t>8</a:t>
            </a:fld>
            <a:endParaRPr lang="en-US">
              <a:solidFill>
                <a:schemeClr val="bg1"/>
              </a:solidFill>
            </a:endParaRPr>
          </a:p>
        </p:txBody>
      </p:sp>
      <p:sp>
        <p:nvSpPr>
          <p:cNvPr id="9" name="TextBox 8">
            <a:extLst>
              <a:ext uri="{FF2B5EF4-FFF2-40B4-BE49-F238E27FC236}">
                <a16:creationId xmlns:a16="http://schemas.microsoft.com/office/drawing/2014/main" id="{A6EFACFF-77EB-FB4B-95FB-CB57922E54C4}"/>
              </a:ext>
            </a:extLst>
          </p:cNvPr>
          <p:cNvSpPr txBox="1"/>
          <p:nvPr/>
        </p:nvSpPr>
        <p:spPr>
          <a:xfrm>
            <a:off x="1330817" y="885755"/>
            <a:ext cx="9530366" cy="1569660"/>
          </a:xfrm>
          <a:prstGeom prst="rect">
            <a:avLst/>
          </a:prstGeom>
          <a:noFill/>
        </p:spPr>
        <p:txBody>
          <a:bodyPr wrap="square" rtlCol="0">
            <a:spAutoFit/>
          </a:bodyPr>
          <a:lstStyle/>
          <a:p>
            <a:pPr algn="ctr"/>
            <a:r>
              <a:rPr lang="en-US" sz="9600" b="1">
                <a:solidFill>
                  <a:schemeClr val="bg1"/>
                </a:solidFill>
                <a:latin typeface="Baghdad" pitchFamily="2" charset="-78"/>
                <a:cs typeface="Baghdad" pitchFamily="2" charset="-78"/>
              </a:rPr>
              <a:t>Thank you!</a:t>
            </a:r>
          </a:p>
        </p:txBody>
      </p:sp>
    </p:spTree>
    <p:extLst>
      <p:ext uri="{BB962C8B-B14F-4D97-AF65-F5344CB8AC3E}">
        <p14:creationId xmlns:p14="http://schemas.microsoft.com/office/powerpoint/2010/main" val="3927026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952</Words>
  <Application>Microsoft Macintosh PowerPoint</Application>
  <PresentationFormat>Widescreen</PresentationFormat>
  <Paragraphs>83</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Baghdad</vt:lpstr>
      <vt:lpstr>Calibri</vt:lpstr>
      <vt:lpstr>Calibri Light</vt:lpstr>
      <vt:lpstr>Office Theme</vt:lpstr>
      <vt:lpstr>PowerPoint Presentation</vt:lpstr>
      <vt:lpstr>Smart Mobility</vt:lpstr>
      <vt:lpstr>Smart Mobility &amp; Accessibility</vt:lpstr>
      <vt:lpstr>Definition of Fairness for Smart Mobility Systems</vt:lpstr>
      <vt:lpstr>Evaluating Fairness</vt:lpstr>
      <vt:lpstr>Mapping station locations to Poor Housing Conditions</vt:lpstr>
      <vt:lpstr>Conclusions &amp;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Morrison, Katelyn Christina</dc:creator>
  <cp:lastModifiedBy>Morrison, Katelyn Christina</cp:lastModifiedBy>
  <cp:revision>1</cp:revision>
  <dcterms:created xsi:type="dcterms:W3CDTF">2020-10-09T16:30:51Z</dcterms:created>
  <dcterms:modified xsi:type="dcterms:W3CDTF">2021-01-05T18:24:46Z</dcterms:modified>
</cp:coreProperties>
</file>