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8" r:id="rId4"/>
    <p:sldId id="259" r:id="rId5"/>
    <p:sldId id="274" r:id="rId6"/>
    <p:sldId id="260" r:id="rId7"/>
    <p:sldId id="262" r:id="rId8"/>
    <p:sldId id="275" r:id="rId9"/>
    <p:sldId id="263" r:id="rId10"/>
    <p:sldId id="268" r:id="rId11"/>
    <p:sldId id="271" r:id="rId12"/>
    <p:sldId id="272" r:id="rId13"/>
    <p:sldId id="273"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2654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7950005C-D456-4032-BCC7-59524582EE6E}" type="datetimeFigureOut">
              <a:rPr lang="en-GY" smtClean="0"/>
              <a:t>12/12/2023</a:t>
            </a:fld>
            <a:endParaRPr lang="en-GY"/>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GY"/>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36744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7950005C-D456-4032-BCC7-59524582EE6E}" type="datetimeFigureOut">
              <a:rPr lang="en-GY" smtClean="0"/>
              <a:t>12/12/2023</a:t>
            </a:fld>
            <a:endParaRPr lang="en-GY"/>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GY"/>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3613698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7950005C-D456-4032-BCC7-59524582EE6E}" type="datetimeFigureOut">
              <a:rPr lang="en-GY" smtClean="0"/>
              <a:t>12/12/2023</a:t>
            </a:fld>
            <a:endParaRPr lang="en-GY"/>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GY"/>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842571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950005C-D456-4032-BCC7-59524582EE6E}" type="datetimeFigureOut">
              <a:rPr lang="en-GY" smtClean="0"/>
              <a:t>12/12/2023</a:t>
            </a:fld>
            <a:endParaRPr lang="en-GY"/>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GY"/>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198168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15267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7950005C-D456-4032-BCC7-59524582EE6E}" type="datetimeFigureOut">
              <a:rPr lang="en-GY" smtClean="0"/>
              <a:t>12/12/2023</a:t>
            </a:fld>
            <a:endParaRPr lang="en-GY"/>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GY"/>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345901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7950005C-D456-4032-BCC7-59524582EE6E}" type="datetimeFigureOut">
              <a:rPr lang="en-GY" smtClean="0"/>
              <a:t>12/12/2023</a:t>
            </a:fld>
            <a:endParaRPr lang="en-GY"/>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GY"/>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245104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22653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950005C-D456-4032-BCC7-59524582EE6E}" type="datetimeFigureOut">
              <a:rPr lang="en-GY" smtClean="0"/>
              <a:t>12/12/2023</a:t>
            </a:fld>
            <a:endParaRPr lang="en-GY"/>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GY"/>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256802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7950005C-D456-4032-BCC7-59524582EE6E}" type="datetimeFigureOut">
              <a:rPr lang="en-GY" smtClean="0"/>
              <a:t>12/12/2023</a:t>
            </a:fld>
            <a:endParaRPr lang="en-GY"/>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GY"/>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101074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7950005C-D456-4032-BCC7-59524582EE6E}" type="datetimeFigureOut">
              <a:rPr lang="en-GY" smtClean="0"/>
              <a:t>12/12/2023</a:t>
            </a:fld>
            <a:endParaRPr lang="en-GY"/>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GY"/>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85249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7950005C-D456-4032-BCC7-59524582EE6E}" type="datetimeFigureOut">
              <a:rPr lang="en-GY" smtClean="0"/>
              <a:t>12/12/2023</a:t>
            </a:fld>
            <a:endParaRPr lang="en-GY"/>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endParaRPr lang="en-GY"/>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70864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950005C-D456-4032-BCC7-59524582EE6E}" type="datetimeFigureOut">
              <a:rPr lang="en-GY" smtClean="0"/>
              <a:t>12/12/2023</a:t>
            </a:fld>
            <a:endParaRPr lang="en-GY"/>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GY"/>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234180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7950005C-D456-4032-BCC7-59524582EE6E}" type="datetimeFigureOut">
              <a:rPr lang="en-GY" smtClean="0"/>
              <a:t>12/12/2023</a:t>
            </a:fld>
            <a:endParaRPr lang="en-GY"/>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GY"/>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FD06CE81-39AF-4FFA-B732-CDBD6D972109}" type="slidenum">
              <a:rPr lang="en-GY" smtClean="0"/>
              <a:t>‹#›</a:t>
            </a:fld>
            <a:endParaRPr lang="en-GY"/>
          </a:p>
        </p:txBody>
      </p:sp>
    </p:spTree>
    <p:extLst>
      <p:ext uri="{BB962C8B-B14F-4D97-AF65-F5344CB8AC3E}">
        <p14:creationId xmlns:p14="http://schemas.microsoft.com/office/powerpoint/2010/main" val="142702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0B71-5A7E-470A-AEE2-8E4C972C24F9}"/>
              </a:ext>
            </a:extLst>
          </p:cNvPr>
          <p:cNvSpPr>
            <a:spLocks noGrp="1"/>
          </p:cNvSpPr>
          <p:nvPr>
            <p:ph type="ctrTitle"/>
          </p:nvPr>
        </p:nvSpPr>
        <p:spPr>
          <a:xfrm>
            <a:off x="967409" y="1577009"/>
            <a:ext cx="7765774" cy="1164327"/>
          </a:xfrm>
        </p:spPr>
        <p:txBody>
          <a:bodyPr/>
          <a:lstStyle/>
          <a:p>
            <a:r>
              <a:rPr lang="en-IN" sz="6600" dirty="0"/>
              <a:t>Weather Forecasting</a:t>
            </a:r>
            <a:endParaRPr lang="en-GY" sz="6600" dirty="0"/>
          </a:p>
        </p:txBody>
      </p:sp>
      <p:sp>
        <p:nvSpPr>
          <p:cNvPr id="3" name="Subtitle 2">
            <a:extLst>
              <a:ext uri="{FF2B5EF4-FFF2-40B4-BE49-F238E27FC236}">
                <a16:creationId xmlns:a16="http://schemas.microsoft.com/office/drawing/2014/main" id="{A4D69204-E07C-4FCE-B261-F3721768BAB0}"/>
              </a:ext>
            </a:extLst>
          </p:cNvPr>
          <p:cNvSpPr>
            <a:spLocks noGrp="1"/>
          </p:cNvSpPr>
          <p:nvPr>
            <p:ph type="subTitle" idx="1"/>
          </p:nvPr>
        </p:nvSpPr>
        <p:spPr>
          <a:xfrm>
            <a:off x="4850297" y="3224215"/>
            <a:ext cx="5512904" cy="621603"/>
          </a:xfrm>
        </p:spPr>
        <p:txBody>
          <a:bodyPr/>
          <a:lstStyle/>
          <a:p>
            <a:r>
              <a:rPr lang="en-IN" dirty="0"/>
              <a:t>Presented by : Nikita Kate</a:t>
            </a:r>
            <a:endParaRPr lang="en-GY" dirty="0"/>
          </a:p>
        </p:txBody>
      </p:sp>
    </p:spTree>
    <p:extLst>
      <p:ext uri="{BB962C8B-B14F-4D97-AF65-F5344CB8AC3E}">
        <p14:creationId xmlns:p14="http://schemas.microsoft.com/office/powerpoint/2010/main" val="739854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AB88-CCF9-439D-9D94-2FB3064EA9DA}"/>
              </a:ext>
            </a:extLst>
          </p:cNvPr>
          <p:cNvSpPr>
            <a:spLocks noGrp="1"/>
          </p:cNvSpPr>
          <p:nvPr>
            <p:ph type="title"/>
          </p:nvPr>
        </p:nvSpPr>
        <p:spPr/>
        <p:txBody>
          <a:bodyPr/>
          <a:lstStyle/>
          <a:p>
            <a:r>
              <a:rPr lang="en-IN" dirty="0"/>
              <a:t>Visualization</a:t>
            </a:r>
            <a:endParaRPr lang="en-GY" dirty="0"/>
          </a:p>
        </p:txBody>
      </p:sp>
      <p:pic>
        <p:nvPicPr>
          <p:cNvPr id="8" name="Content Placeholder 7">
            <a:extLst>
              <a:ext uri="{FF2B5EF4-FFF2-40B4-BE49-F238E27FC236}">
                <a16:creationId xmlns:a16="http://schemas.microsoft.com/office/drawing/2014/main" id="{B62D10D2-6634-431D-A02E-7ED54F4A7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753" y="2809874"/>
            <a:ext cx="5715247" cy="3367087"/>
          </a:xfrm>
        </p:spPr>
      </p:pic>
      <p:sp>
        <p:nvSpPr>
          <p:cNvPr id="3" name="Text Placeholder 2">
            <a:extLst>
              <a:ext uri="{FF2B5EF4-FFF2-40B4-BE49-F238E27FC236}">
                <a16:creationId xmlns:a16="http://schemas.microsoft.com/office/drawing/2014/main" id="{B0304A2D-91C3-4951-ADF6-60A22B985E73}"/>
              </a:ext>
            </a:extLst>
          </p:cNvPr>
          <p:cNvSpPr>
            <a:spLocks noGrp="1"/>
          </p:cNvSpPr>
          <p:nvPr>
            <p:ph type="body" sz="quarter" idx="4294967295"/>
          </p:nvPr>
        </p:nvSpPr>
        <p:spPr>
          <a:xfrm>
            <a:off x="0" y="2024063"/>
            <a:ext cx="4982817" cy="468312"/>
          </a:xfrm>
        </p:spPr>
        <p:txBody>
          <a:bodyPr/>
          <a:lstStyle/>
          <a:p>
            <a:pPr marL="0" indent="0" algn="ctr">
              <a:buNone/>
            </a:pPr>
            <a:r>
              <a:rPr lang="en-IN" sz="2000" dirty="0"/>
              <a:t>Heatmap showing relationships between variables</a:t>
            </a:r>
            <a:endParaRPr lang="en-GY" sz="2000" dirty="0"/>
          </a:p>
        </p:txBody>
      </p:sp>
      <p:sp>
        <p:nvSpPr>
          <p:cNvPr id="5" name="Text Placeholder 4">
            <a:extLst>
              <a:ext uri="{FF2B5EF4-FFF2-40B4-BE49-F238E27FC236}">
                <a16:creationId xmlns:a16="http://schemas.microsoft.com/office/drawing/2014/main" id="{7A3F6D6E-9544-47B3-9F3D-533489FFD3E0}"/>
              </a:ext>
            </a:extLst>
          </p:cNvPr>
          <p:cNvSpPr>
            <a:spLocks noGrp="1"/>
          </p:cNvSpPr>
          <p:nvPr>
            <p:ph type="body" sz="quarter" idx="4294967295"/>
          </p:nvPr>
        </p:nvSpPr>
        <p:spPr>
          <a:xfrm>
            <a:off x="7209185" y="2024063"/>
            <a:ext cx="4664075" cy="468312"/>
          </a:xfrm>
        </p:spPr>
        <p:txBody>
          <a:bodyPr/>
          <a:lstStyle/>
          <a:p>
            <a:pPr marL="0" indent="0">
              <a:buNone/>
            </a:pPr>
            <a:r>
              <a:rPr lang="en-IN" sz="2000" dirty="0"/>
              <a:t>Pie chart showing Weather Summary</a:t>
            </a:r>
            <a:endParaRPr lang="en-GY" sz="2000" dirty="0"/>
          </a:p>
        </p:txBody>
      </p:sp>
      <p:pic>
        <p:nvPicPr>
          <p:cNvPr id="10" name="Content Placeholder 9">
            <a:extLst>
              <a:ext uri="{FF2B5EF4-FFF2-40B4-BE49-F238E27FC236}">
                <a16:creationId xmlns:a16="http://schemas.microsoft.com/office/drawing/2014/main" id="{572FC1DC-52D5-461A-8B90-3100CABBFBEF}"/>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7209185" y="2701029"/>
            <a:ext cx="4602062" cy="3475932"/>
          </a:xfrm>
        </p:spPr>
      </p:pic>
    </p:spTree>
    <p:extLst>
      <p:ext uri="{BB962C8B-B14F-4D97-AF65-F5344CB8AC3E}">
        <p14:creationId xmlns:p14="http://schemas.microsoft.com/office/powerpoint/2010/main" val="2001403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A37B46F-B22E-4EC4-AF2C-827C2C7D13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9" y="2098675"/>
            <a:ext cx="5279986" cy="3367087"/>
          </a:xfrm>
        </p:spPr>
      </p:pic>
      <p:sp>
        <p:nvSpPr>
          <p:cNvPr id="3" name="Text Placeholder 2">
            <a:extLst>
              <a:ext uri="{FF2B5EF4-FFF2-40B4-BE49-F238E27FC236}">
                <a16:creationId xmlns:a16="http://schemas.microsoft.com/office/drawing/2014/main" id="{2F814817-001D-4004-944B-E8DF6E251743}"/>
              </a:ext>
            </a:extLst>
          </p:cNvPr>
          <p:cNvSpPr>
            <a:spLocks noGrp="1"/>
          </p:cNvSpPr>
          <p:nvPr>
            <p:ph type="body" sz="quarter" idx="4294967295"/>
          </p:nvPr>
        </p:nvSpPr>
        <p:spPr>
          <a:xfrm>
            <a:off x="0" y="1630363"/>
            <a:ext cx="4664075" cy="468312"/>
          </a:xfrm>
        </p:spPr>
        <p:txBody>
          <a:bodyPr/>
          <a:lstStyle/>
          <a:p>
            <a:pPr marL="0" indent="0" algn="ctr">
              <a:buNone/>
            </a:pPr>
            <a:r>
              <a:rPr lang="en-IN" sz="2000" dirty="0"/>
              <a:t>Count of </a:t>
            </a:r>
            <a:r>
              <a:rPr lang="en-IN" sz="2000" dirty="0" err="1"/>
              <a:t>Precipe</a:t>
            </a:r>
            <a:r>
              <a:rPr lang="en-IN" sz="2000" dirty="0"/>
              <a:t> type</a:t>
            </a:r>
            <a:endParaRPr lang="en-GY" sz="2000" dirty="0"/>
          </a:p>
        </p:txBody>
      </p:sp>
      <p:sp>
        <p:nvSpPr>
          <p:cNvPr id="5" name="Text Placeholder 4">
            <a:extLst>
              <a:ext uri="{FF2B5EF4-FFF2-40B4-BE49-F238E27FC236}">
                <a16:creationId xmlns:a16="http://schemas.microsoft.com/office/drawing/2014/main" id="{CBE72E21-0227-4178-B7FD-8D1D5B220124}"/>
              </a:ext>
            </a:extLst>
          </p:cNvPr>
          <p:cNvSpPr>
            <a:spLocks noGrp="1"/>
          </p:cNvSpPr>
          <p:nvPr>
            <p:ph type="body" sz="quarter" idx="4294967295"/>
          </p:nvPr>
        </p:nvSpPr>
        <p:spPr>
          <a:xfrm>
            <a:off x="6095999" y="1630363"/>
            <a:ext cx="4664075" cy="468312"/>
          </a:xfrm>
        </p:spPr>
        <p:txBody>
          <a:bodyPr/>
          <a:lstStyle/>
          <a:p>
            <a:pPr marL="0" indent="0" algn="ctr">
              <a:buNone/>
            </a:pPr>
            <a:r>
              <a:rPr lang="en-IN" sz="2000" dirty="0"/>
              <a:t>Weather Summary by Temperature</a:t>
            </a:r>
            <a:endParaRPr lang="en-GY" sz="2000" dirty="0"/>
          </a:p>
        </p:txBody>
      </p:sp>
      <p:pic>
        <p:nvPicPr>
          <p:cNvPr id="10" name="Content Placeholder 9">
            <a:extLst>
              <a:ext uri="{FF2B5EF4-FFF2-40B4-BE49-F238E27FC236}">
                <a16:creationId xmlns:a16="http://schemas.microsoft.com/office/drawing/2014/main" id="{AD626836-4234-46FB-8BC3-7E9FE9AB8407}"/>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095999" y="2098675"/>
            <a:ext cx="4664075" cy="3486150"/>
          </a:xfrm>
        </p:spPr>
      </p:pic>
    </p:spTree>
    <p:extLst>
      <p:ext uri="{BB962C8B-B14F-4D97-AF65-F5344CB8AC3E}">
        <p14:creationId xmlns:p14="http://schemas.microsoft.com/office/powerpoint/2010/main" val="404978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A50D421-3936-4F74-B7BA-939AA6923A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14" y="2099849"/>
            <a:ext cx="6398471" cy="3890962"/>
          </a:xfrm>
        </p:spPr>
      </p:pic>
      <p:sp>
        <p:nvSpPr>
          <p:cNvPr id="3" name="Text Placeholder 2">
            <a:extLst>
              <a:ext uri="{FF2B5EF4-FFF2-40B4-BE49-F238E27FC236}">
                <a16:creationId xmlns:a16="http://schemas.microsoft.com/office/drawing/2014/main" id="{2409BBF9-EB07-47E6-8A53-61DF27B38C28}"/>
              </a:ext>
            </a:extLst>
          </p:cNvPr>
          <p:cNvSpPr>
            <a:spLocks noGrp="1"/>
          </p:cNvSpPr>
          <p:nvPr>
            <p:ph type="body" sz="quarter" idx="4294967295"/>
          </p:nvPr>
        </p:nvSpPr>
        <p:spPr>
          <a:xfrm>
            <a:off x="861391" y="1517958"/>
            <a:ext cx="4664075" cy="468312"/>
          </a:xfrm>
        </p:spPr>
        <p:txBody>
          <a:bodyPr/>
          <a:lstStyle/>
          <a:p>
            <a:pPr marL="0" indent="0" algn="ctr">
              <a:buNone/>
            </a:pPr>
            <a:r>
              <a:rPr lang="en-IN" sz="2000" dirty="0"/>
              <a:t>Weather Summary by Humidity</a:t>
            </a:r>
            <a:endParaRPr lang="en-GY" sz="2000" dirty="0"/>
          </a:p>
        </p:txBody>
      </p:sp>
      <p:pic>
        <p:nvPicPr>
          <p:cNvPr id="10" name="Content Placeholder 9">
            <a:extLst>
              <a:ext uri="{FF2B5EF4-FFF2-40B4-BE49-F238E27FC236}">
                <a16:creationId xmlns:a16="http://schemas.microsoft.com/office/drawing/2014/main" id="{DDC9D42A-D6AD-4E21-8B24-C50052F55524}"/>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784699" y="2224088"/>
            <a:ext cx="5407301" cy="3717233"/>
          </a:xfrm>
        </p:spPr>
      </p:pic>
      <p:sp>
        <p:nvSpPr>
          <p:cNvPr id="18" name="TextBox 17">
            <a:extLst>
              <a:ext uri="{FF2B5EF4-FFF2-40B4-BE49-F238E27FC236}">
                <a16:creationId xmlns:a16="http://schemas.microsoft.com/office/drawing/2014/main" id="{E3635699-1940-4B5A-B608-4680E116A6B1}"/>
              </a:ext>
            </a:extLst>
          </p:cNvPr>
          <p:cNvSpPr txBox="1"/>
          <p:nvPr/>
        </p:nvSpPr>
        <p:spPr>
          <a:xfrm>
            <a:off x="6525185" y="1517958"/>
            <a:ext cx="6142382" cy="400110"/>
          </a:xfrm>
          <a:prstGeom prst="rect">
            <a:avLst/>
          </a:prstGeom>
          <a:noFill/>
        </p:spPr>
        <p:txBody>
          <a:bodyPr wrap="square">
            <a:spAutoFit/>
          </a:bodyPr>
          <a:lstStyle/>
          <a:p>
            <a:pPr marL="0" indent="0" algn="ctr">
              <a:buNone/>
            </a:pPr>
            <a:r>
              <a:rPr lang="en-IN" sz="2000" dirty="0"/>
              <a:t>Weather Summary by Pressure</a:t>
            </a:r>
            <a:endParaRPr lang="en-GY" sz="2000" dirty="0"/>
          </a:p>
        </p:txBody>
      </p:sp>
    </p:spTree>
    <p:extLst>
      <p:ext uri="{BB962C8B-B14F-4D97-AF65-F5344CB8AC3E}">
        <p14:creationId xmlns:p14="http://schemas.microsoft.com/office/powerpoint/2010/main" val="170196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2BE5-FC7E-4144-B15C-1D42FAD9796B}"/>
              </a:ext>
            </a:extLst>
          </p:cNvPr>
          <p:cNvSpPr>
            <a:spLocks noGrp="1"/>
          </p:cNvSpPr>
          <p:nvPr>
            <p:ph type="title"/>
          </p:nvPr>
        </p:nvSpPr>
        <p:spPr>
          <a:xfrm>
            <a:off x="1167492" y="278296"/>
            <a:ext cx="9779183" cy="1428267"/>
          </a:xfrm>
        </p:spPr>
        <p:txBody>
          <a:bodyPr/>
          <a:lstStyle/>
          <a:p>
            <a:r>
              <a:rPr lang="en-IN" sz="4800" b="1" dirty="0"/>
              <a:t>Dashboard Using </a:t>
            </a:r>
            <a:r>
              <a:rPr lang="en-IN" sz="4800" b="1" dirty="0" err="1"/>
              <a:t>PowerBI</a:t>
            </a:r>
            <a:br>
              <a:rPr lang="en-GY" sz="4800" b="1" dirty="0"/>
            </a:br>
            <a:endParaRPr lang="en-GY" dirty="0"/>
          </a:p>
        </p:txBody>
      </p:sp>
      <p:pic>
        <p:nvPicPr>
          <p:cNvPr id="4" name="Content Placeholder 4">
            <a:extLst>
              <a:ext uri="{FF2B5EF4-FFF2-40B4-BE49-F238E27FC236}">
                <a16:creationId xmlns:a16="http://schemas.microsoft.com/office/drawing/2014/main" id="{E0F69045-C579-4AAF-A883-43E75BB29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97012"/>
            <a:ext cx="10032276" cy="4758013"/>
          </a:xfrm>
        </p:spPr>
      </p:pic>
    </p:spTree>
    <p:extLst>
      <p:ext uri="{BB962C8B-B14F-4D97-AF65-F5344CB8AC3E}">
        <p14:creationId xmlns:p14="http://schemas.microsoft.com/office/powerpoint/2010/main" val="308153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33BD-C299-422B-B167-39452663F4AE}"/>
              </a:ext>
            </a:extLst>
          </p:cNvPr>
          <p:cNvSpPr>
            <a:spLocks noGrp="1"/>
          </p:cNvSpPr>
          <p:nvPr>
            <p:ph type="title"/>
          </p:nvPr>
        </p:nvSpPr>
        <p:spPr/>
        <p:txBody>
          <a:bodyPr/>
          <a:lstStyle/>
          <a:p>
            <a:r>
              <a:rPr lang="en-IN" dirty="0"/>
              <a:t>Conclusion</a:t>
            </a:r>
            <a:endParaRPr lang="en-GY" dirty="0"/>
          </a:p>
        </p:txBody>
      </p:sp>
      <p:sp>
        <p:nvSpPr>
          <p:cNvPr id="3" name="Content Placeholder 2">
            <a:extLst>
              <a:ext uri="{FF2B5EF4-FFF2-40B4-BE49-F238E27FC236}">
                <a16:creationId xmlns:a16="http://schemas.microsoft.com/office/drawing/2014/main" id="{A7C78312-1E0A-4C0E-BEE5-A66C19D10136}"/>
              </a:ext>
            </a:extLst>
          </p:cNvPr>
          <p:cNvSpPr>
            <a:spLocks noGrp="1"/>
          </p:cNvSpPr>
          <p:nvPr>
            <p:ph idx="1"/>
          </p:nvPr>
        </p:nvSpPr>
        <p:spPr>
          <a:xfrm>
            <a:off x="1167493" y="5261113"/>
            <a:ext cx="9779182" cy="1232452"/>
          </a:xfrm>
        </p:spPr>
        <p:txBody>
          <a:bodyPr/>
          <a:lstStyle/>
          <a:p>
            <a:r>
              <a:rPr lang="en-US" sz="2400" dirty="0"/>
              <a:t>Accuracy of this model achieved for Weather dataset is 67.93%. High accuracy is achieved using Random Forest model then the model with all variables while predicting using test dataset.</a:t>
            </a:r>
            <a:endParaRPr lang="en-GY" sz="2400" dirty="0"/>
          </a:p>
        </p:txBody>
      </p:sp>
      <p:pic>
        <p:nvPicPr>
          <p:cNvPr id="5" name="Picture 4">
            <a:extLst>
              <a:ext uri="{FF2B5EF4-FFF2-40B4-BE49-F238E27FC236}">
                <a16:creationId xmlns:a16="http://schemas.microsoft.com/office/drawing/2014/main" id="{86357B06-9115-4849-B892-B84A4B48A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470" y="2332382"/>
            <a:ext cx="2941729" cy="2411895"/>
          </a:xfrm>
          <a:prstGeom prst="rect">
            <a:avLst/>
          </a:prstGeom>
        </p:spPr>
      </p:pic>
      <p:pic>
        <p:nvPicPr>
          <p:cNvPr id="7" name="Picture 6">
            <a:extLst>
              <a:ext uri="{FF2B5EF4-FFF2-40B4-BE49-F238E27FC236}">
                <a16:creationId xmlns:a16="http://schemas.microsoft.com/office/drawing/2014/main" id="{11569FF2-827B-43F9-9BB0-7A8EA6C70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48" y="1815548"/>
            <a:ext cx="6096000" cy="3326296"/>
          </a:xfrm>
          <a:prstGeom prst="rect">
            <a:avLst/>
          </a:prstGeom>
        </p:spPr>
      </p:pic>
    </p:spTree>
    <p:extLst>
      <p:ext uri="{BB962C8B-B14F-4D97-AF65-F5344CB8AC3E}">
        <p14:creationId xmlns:p14="http://schemas.microsoft.com/office/powerpoint/2010/main" val="147177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0190-3780-4C2F-9062-2A036A358B86}"/>
              </a:ext>
            </a:extLst>
          </p:cNvPr>
          <p:cNvSpPr>
            <a:spLocks noGrp="1"/>
          </p:cNvSpPr>
          <p:nvPr>
            <p:ph type="ctrTitle"/>
          </p:nvPr>
        </p:nvSpPr>
        <p:spPr>
          <a:xfrm>
            <a:off x="1167494" y="2676940"/>
            <a:ext cx="6245912" cy="1273643"/>
          </a:xfrm>
        </p:spPr>
        <p:txBody>
          <a:bodyPr/>
          <a:lstStyle/>
          <a:p>
            <a:r>
              <a:rPr lang="en-IN" dirty="0">
                <a:latin typeface="Lucida Handwriting" panose="03010101010101010101" pitchFamily="66" charset="0"/>
              </a:rPr>
              <a:t>Thank You !!!</a:t>
            </a:r>
            <a:endParaRPr lang="en-GY" dirty="0">
              <a:latin typeface="Lucida Handwriting" panose="03010101010101010101" pitchFamily="66" charset="0"/>
            </a:endParaRPr>
          </a:p>
        </p:txBody>
      </p:sp>
    </p:spTree>
    <p:extLst>
      <p:ext uri="{BB962C8B-B14F-4D97-AF65-F5344CB8AC3E}">
        <p14:creationId xmlns:p14="http://schemas.microsoft.com/office/powerpoint/2010/main" val="204230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FB52-C11D-4AAF-B1F0-D6A10AF512ED}"/>
              </a:ext>
            </a:extLst>
          </p:cNvPr>
          <p:cNvSpPr>
            <a:spLocks noGrp="1"/>
          </p:cNvSpPr>
          <p:nvPr>
            <p:ph type="title"/>
          </p:nvPr>
        </p:nvSpPr>
        <p:spPr/>
        <p:txBody>
          <a:bodyPr/>
          <a:lstStyle/>
          <a:p>
            <a:r>
              <a:rPr lang="en-IN" dirty="0"/>
              <a:t>Agenda</a:t>
            </a:r>
            <a:endParaRPr lang="en-GY" dirty="0"/>
          </a:p>
        </p:txBody>
      </p:sp>
      <p:sp>
        <p:nvSpPr>
          <p:cNvPr id="3" name="Text Placeholder 2">
            <a:extLst>
              <a:ext uri="{FF2B5EF4-FFF2-40B4-BE49-F238E27FC236}">
                <a16:creationId xmlns:a16="http://schemas.microsoft.com/office/drawing/2014/main" id="{1853B301-7666-4B27-A724-B94F74A974E5}"/>
              </a:ext>
            </a:extLst>
          </p:cNvPr>
          <p:cNvSpPr>
            <a:spLocks noGrp="1"/>
          </p:cNvSpPr>
          <p:nvPr>
            <p:ph type="body" idx="1"/>
          </p:nvPr>
        </p:nvSpPr>
        <p:spPr/>
        <p:txBody>
          <a:bodyPr>
            <a:noAutofit/>
          </a:bodyPr>
          <a:lstStyle/>
          <a:p>
            <a:pPr marL="457200" indent="-457200">
              <a:lnSpc>
                <a:spcPct val="100000"/>
              </a:lnSpc>
              <a:buFont typeface="Arial" panose="020B0604020202020204" pitchFamily="34" charset="0"/>
              <a:buChar char="•"/>
            </a:pPr>
            <a:r>
              <a:rPr lang="en-IN" b="1" dirty="0"/>
              <a:t>Introduction</a:t>
            </a:r>
          </a:p>
          <a:p>
            <a:pPr marL="457200" indent="-457200">
              <a:lnSpc>
                <a:spcPct val="100000"/>
              </a:lnSpc>
              <a:buFont typeface="Arial" panose="020B0604020202020204" pitchFamily="34" charset="0"/>
              <a:buChar char="•"/>
            </a:pPr>
            <a:r>
              <a:rPr lang="en-IN" b="1" dirty="0"/>
              <a:t>Dataset</a:t>
            </a:r>
          </a:p>
          <a:p>
            <a:pPr marL="457200" indent="-457200">
              <a:lnSpc>
                <a:spcPct val="100000"/>
              </a:lnSpc>
              <a:buFont typeface="Arial" panose="020B0604020202020204" pitchFamily="34" charset="0"/>
              <a:buChar char="•"/>
            </a:pPr>
            <a:r>
              <a:rPr lang="en-IN" b="1" dirty="0"/>
              <a:t>Machine Learning</a:t>
            </a:r>
          </a:p>
          <a:p>
            <a:pPr marL="457200" indent="-457200">
              <a:lnSpc>
                <a:spcPct val="100000"/>
              </a:lnSpc>
              <a:buFont typeface="Arial" panose="020B0604020202020204" pitchFamily="34" charset="0"/>
              <a:buChar char="•"/>
            </a:pPr>
            <a:r>
              <a:rPr lang="en-IN" b="1" dirty="0"/>
              <a:t>Architecture of  Data Analysis</a:t>
            </a:r>
          </a:p>
          <a:p>
            <a:pPr marL="457200" indent="-457200">
              <a:lnSpc>
                <a:spcPct val="100000"/>
              </a:lnSpc>
              <a:buFont typeface="Arial" panose="020B0604020202020204" pitchFamily="34" charset="0"/>
              <a:buChar char="•"/>
            </a:pPr>
            <a:r>
              <a:rPr lang="en-IN" b="1" dirty="0"/>
              <a:t>Data Cleaning &amp; </a:t>
            </a:r>
            <a:r>
              <a:rPr lang="en-IN" b="1" dirty="0" err="1"/>
              <a:t>Preprocessing</a:t>
            </a:r>
            <a:endParaRPr lang="en-IN" b="1" dirty="0"/>
          </a:p>
          <a:p>
            <a:pPr marL="457200" indent="-457200">
              <a:lnSpc>
                <a:spcPct val="100000"/>
              </a:lnSpc>
              <a:buFont typeface="Arial" panose="020B0604020202020204" pitchFamily="34" charset="0"/>
              <a:buChar char="•"/>
            </a:pPr>
            <a:r>
              <a:rPr lang="en-IN" b="1" dirty="0"/>
              <a:t>Model building</a:t>
            </a:r>
          </a:p>
          <a:p>
            <a:pPr marL="457200" indent="-457200">
              <a:lnSpc>
                <a:spcPct val="100000"/>
              </a:lnSpc>
              <a:buFont typeface="Arial" panose="020B0604020202020204" pitchFamily="34" charset="0"/>
              <a:buChar char="•"/>
            </a:pPr>
            <a:r>
              <a:rPr lang="en-IN" b="1" dirty="0"/>
              <a:t>Data Visualization</a:t>
            </a:r>
            <a:endParaRPr lang="en-IN" dirty="0"/>
          </a:p>
          <a:p>
            <a:pPr marL="457200" indent="-457200">
              <a:lnSpc>
                <a:spcPct val="100000"/>
              </a:lnSpc>
              <a:buFont typeface="Arial" panose="020B0604020202020204" pitchFamily="34" charset="0"/>
              <a:buChar char="•"/>
            </a:pPr>
            <a:r>
              <a:rPr lang="en-IN" b="1" dirty="0"/>
              <a:t>Conclusion</a:t>
            </a:r>
            <a:endParaRPr lang="en-GY" b="1" dirty="0"/>
          </a:p>
          <a:p>
            <a:pPr>
              <a:lnSpc>
                <a:spcPct val="100000"/>
              </a:lnSpc>
            </a:pPr>
            <a:endParaRPr lang="en-GY" b="1" dirty="0"/>
          </a:p>
        </p:txBody>
      </p:sp>
    </p:spTree>
    <p:extLst>
      <p:ext uri="{BB962C8B-B14F-4D97-AF65-F5344CB8AC3E}">
        <p14:creationId xmlns:p14="http://schemas.microsoft.com/office/powerpoint/2010/main" val="418935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6CA5-ECFB-4CD4-9860-61B17FF5D183}"/>
              </a:ext>
            </a:extLst>
          </p:cNvPr>
          <p:cNvSpPr>
            <a:spLocks noGrp="1"/>
          </p:cNvSpPr>
          <p:nvPr>
            <p:ph type="title"/>
          </p:nvPr>
        </p:nvSpPr>
        <p:spPr/>
        <p:txBody>
          <a:bodyPr/>
          <a:lstStyle/>
          <a:p>
            <a:r>
              <a:rPr lang="en-IN" dirty="0"/>
              <a:t>Introduction</a:t>
            </a:r>
            <a:endParaRPr lang="en-GY" dirty="0"/>
          </a:p>
        </p:txBody>
      </p:sp>
      <p:sp>
        <p:nvSpPr>
          <p:cNvPr id="3" name="Content Placeholder 2">
            <a:extLst>
              <a:ext uri="{FF2B5EF4-FFF2-40B4-BE49-F238E27FC236}">
                <a16:creationId xmlns:a16="http://schemas.microsoft.com/office/drawing/2014/main" id="{BDBD0EEC-A63C-4211-A1B9-6CFAD65F6D35}"/>
              </a:ext>
            </a:extLst>
          </p:cNvPr>
          <p:cNvSpPr>
            <a:spLocks noGrp="1"/>
          </p:cNvSpPr>
          <p:nvPr>
            <p:ph idx="1"/>
          </p:nvPr>
        </p:nvSpPr>
        <p:spPr>
          <a:xfrm>
            <a:off x="1167493" y="2017467"/>
            <a:ext cx="10322142" cy="3366815"/>
          </a:xfrm>
        </p:spPr>
        <p:txBody>
          <a:bodyPr>
            <a:normAutofit fontScale="92500" lnSpcReduction="10000"/>
          </a:bodyPr>
          <a:lstStyle/>
          <a:p>
            <a:pPr marL="457200" indent="-457200">
              <a:buFont typeface="Arial" panose="020B0604020202020204" pitchFamily="34" charset="0"/>
              <a:buChar char="•"/>
            </a:pPr>
            <a:r>
              <a:rPr lang="en-US" dirty="0"/>
              <a:t>Weather forecasting is the prediction of what the atmosphere will be like in a particular place by using technology and scientific knowledge to make weather observations. </a:t>
            </a:r>
          </a:p>
          <a:p>
            <a:pPr marL="457200" indent="-457200">
              <a:buFont typeface="Arial" panose="020B0604020202020204" pitchFamily="34" charset="0"/>
              <a:buChar char="•"/>
            </a:pPr>
            <a:r>
              <a:rPr lang="en-US" dirty="0"/>
              <a:t>It relies on empirical and statistical techniques, such as measurements of temperature, humidity, atmospheric pressure, wind speed and direction, and precipitation, and computer-controlled mathematical models.</a:t>
            </a:r>
          </a:p>
          <a:p>
            <a:pPr marL="457200" indent="-457200">
              <a:buFont typeface="Arial" panose="020B0604020202020204" pitchFamily="34" charset="0"/>
              <a:buChar char="•"/>
            </a:pPr>
            <a:r>
              <a:rPr lang="en-IN" dirty="0"/>
              <a:t>In this project, we used Machine Learning to help us to analyse Weather Forecasting dataset.</a:t>
            </a:r>
            <a:endParaRPr lang="en-GY" dirty="0"/>
          </a:p>
        </p:txBody>
      </p:sp>
    </p:spTree>
    <p:extLst>
      <p:ext uri="{BB962C8B-B14F-4D97-AF65-F5344CB8AC3E}">
        <p14:creationId xmlns:p14="http://schemas.microsoft.com/office/powerpoint/2010/main" val="55253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E861-A2D1-49E9-AA82-96AA71EA3470}"/>
              </a:ext>
            </a:extLst>
          </p:cNvPr>
          <p:cNvSpPr>
            <a:spLocks noGrp="1"/>
          </p:cNvSpPr>
          <p:nvPr>
            <p:ph type="title"/>
          </p:nvPr>
        </p:nvSpPr>
        <p:spPr>
          <a:xfrm>
            <a:off x="1167492" y="136526"/>
            <a:ext cx="9779183" cy="1056170"/>
          </a:xfrm>
        </p:spPr>
        <p:txBody>
          <a:bodyPr/>
          <a:lstStyle/>
          <a:p>
            <a:r>
              <a:rPr lang="en-IN" dirty="0"/>
              <a:t>Dataset</a:t>
            </a:r>
            <a:endParaRPr lang="en-GY" dirty="0"/>
          </a:p>
        </p:txBody>
      </p:sp>
      <p:sp>
        <p:nvSpPr>
          <p:cNvPr id="3" name="Content Placeholder 2">
            <a:extLst>
              <a:ext uri="{FF2B5EF4-FFF2-40B4-BE49-F238E27FC236}">
                <a16:creationId xmlns:a16="http://schemas.microsoft.com/office/drawing/2014/main" id="{FCC57F98-94AC-435E-BBFC-3C12C8978026}"/>
              </a:ext>
            </a:extLst>
          </p:cNvPr>
          <p:cNvSpPr>
            <a:spLocks noGrp="1"/>
          </p:cNvSpPr>
          <p:nvPr>
            <p:ph idx="1"/>
          </p:nvPr>
        </p:nvSpPr>
        <p:spPr>
          <a:xfrm>
            <a:off x="1167492" y="1619902"/>
            <a:ext cx="10428159" cy="3366815"/>
          </a:xfrm>
        </p:spPr>
        <p:txBody>
          <a:bodyPr>
            <a:normAutofit/>
          </a:bodyPr>
          <a:lstStyle/>
          <a:p>
            <a:pPr marL="457200" indent="-457200">
              <a:buFont typeface="Arial" panose="020B0604020202020204" pitchFamily="34" charset="0"/>
              <a:buChar char="•"/>
            </a:pPr>
            <a:r>
              <a:rPr lang="en-IN" sz="2600" dirty="0"/>
              <a:t>We have used Weather dataset having 15000 observations from Kaggle.</a:t>
            </a:r>
          </a:p>
          <a:p>
            <a:pPr marL="457200" indent="-457200">
              <a:buFont typeface="Arial" panose="020B0604020202020204" pitchFamily="34" charset="0"/>
              <a:buChar char="•"/>
            </a:pPr>
            <a:r>
              <a:rPr lang="en-IN" sz="2600" dirty="0"/>
              <a:t>Weather data provides information about the weather and it tracks the patterns &amp; predicts trends.</a:t>
            </a:r>
          </a:p>
          <a:p>
            <a:pPr marL="457200" indent="-457200">
              <a:buFont typeface="Arial" panose="020B0604020202020204" pitchFamily="34" charset="0"/>
              <a:buChar char="•"/>
            </a:pPr>
            <a:r>
              <a:rPr lang="en-IN" sz="2600" dirty="0"/>
              <a:t>Weather refers to atmospheric conditions and can include indicators such as temperature, humidity, visibility, or wind speed.</a:t>
            </a:r>
            <a:endParaRPr lang="en-GY" sz="2600" dirty="0"/>
          </a:p>
        </p:txBody>
      </p:sp>
      <p:pic>
        <p:nvPicPr>
          <p:cNvPr id="5" name="Picture 4">
            <a:extLst>
              <a:ext uri="{FF2B5EF4-FFF2-40B4-BE49-F238E27FC236}">
                <a16:creationId xmlns:a16="http://schemas.microsoft.com/office/drawing/2014/main" id="{87B5FF40-47CD-4B79-AA27-0CD52AC8D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2" y="4346383"/>
            <a:ext cx="8044069" cy="2014659"/>
          </a:xfrm>
          <a:prstGeom prst="rect">
            <a:avLst/>
          </a:prstGeom>
        </p:spPr>
      </p:pic>
    </p:spTree>
    <p:extLst>
      <p:ext uri="{BB962C8B-B14F-4D97-AF65-F5344CB8AC3E}">
        <p14:creationId xmlns:p14="http://schemas.microsoft.com/office/powerpoint/2010/main" val="104240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12E05C-9E97-415C-A513-6AC6BB57B3C8}"/>
              </a:ext>
            </a:extLst>
          </p:cNvPr>
          <p:cNvSpPr>
            <a:spLocks noGrp="1"/>
          </p:cNvSpPr>
          <p:nvPr>
            <p:ph type="title"/>
          </p:nvPr>
        </p:nvSpPr>
        <p:spPr>
          <a:xfrm>
            <a:off x="1167492" y="136526"/>
            <a:ext cx="9779183" cy="1254952"/>
          </a:xfrm>
        </p:spPr>
        <p:txBody>
          <a:bodyPr/>
          <a:lstStyle/>
          <a:p>
            <a:r>
              <a:rPr lang="en-IN" dirty="0"/>
              <a:t>Machine Learning</a:t>
            </a:r>
            <a:endParaRPr lang="en-GY" dirty="0"/>
          </a:p>
        </p:txBody>
      </p:sp>
      <p:sp>
        <p:nvSpPr>
          <p:cNvPr id="7" name="Content Placeholder 2">
            <a:extLst>
              <a:ext uri="{FF2B5EF4-FFF2-40B4-BE49-F238E27FC236}">
                <a16:creationId xmlns:a16="http://schemas.microsoft.com/office/drawing/2014/main" id="{0B99E7A2-F25C-4714-91BD-979A405D469E}"/>
              </a:ext>
            </a:extLst>
          </p:cNvPr>
          <p:cNvSpPr>
            <a:spLocks noGrp="1"/>
          </p:cNvSpPr>
          <p:nvPr>
            <p:ph idx="1"/>
          </p:nvPr>
        </p:nvSpPr>
        <p:spPr>
          <a:xfrm>
            <a:off x="1167493" y="1540389"/>
            <a:ext cx="9779182" cy="4184550"/>
          </a:xfrm>
        </p:spPr>
        <p:txBody>
          <a:bodyPr>
            <a:noAutofit/>
          </a:bodyPr>
          <a:lstStyle/>
          <a:p>
            <a:pPr marL="457200" indent="-457200">
              <a:lnSpc>
                <a:spcPct val="100000"/>
              </a:lnSpc>
              <a:buFont typeface="Arial" panose="020B0604020202020204" pitchFamily="34" charset="0"/>
              <a:buChar char="•"/>
            </a:pPr>
            <a:r>
              <a:rPr lang="en-IN" sz="2600" dirty="0"/>
              <a:t>Machine Learning (ML) is a type of artificial intelligence (AL) focused on building computer systems that learn from data.</a:t>
            </a:r>
          </a:p>
          <a:p>
            <a:pPr marL="457200" indent="-457200">
              <a:lnSpc>
                <a:spcPct val="100000"/>
              </a:lnSpc>
              <a:buFont typeface="Arial" panose="020B0604020202020204" pitchFamily="34" charset="0"/>
              <a:buChar char="•"/>
            </a:pPr>
            <a:r>
              <a:rPr lang="en-IN" sz="2600" dirty="0"/>
              <a:t>The broad range of techniques ML encompasses enables software applications to improve their performance over time.</a:t>
            </a:r>
          </a:p>
          <a:p>
            <a:pPr marL="457200" indent="-457200">
              <a:lnSpc>
                <a:spcPct val="100000"/>
              </a:lnSpc>
              <a:buFont typeface="Arial" panose="020B0604020202020204" pitchFamily="34" charset="0"/>
              <a:buChar char="•"/>
            </a:pPr>
            <a:r>
              <a:rPr lang="en-IN" sz="2600" dirty="0"/>
              <a:t>Machine learning algorithms are able to detect patterns in data and learn from them, in order to make their own predictions.</a:t>
            </a:r>
          </a:p>
          <a:p>
            <a:pPr marL="457200" indent="-457200">
              <a:lnSpc>
                <a:spcPct val="100000"/>
              </a:lnSpc>
              <a:buFont typeface="Arial" panose="020B0604020202020204" pitchFamily="34" charset="0"/>
              <a:buChar char="•"/>
            </a:pPr>
            <a:r>
              <a:rPr lang="en-IN" sz="2600" dirty="0"/>
              <a:t>Type of Machine Learning : </a:t>
            </a:r>
          </a:p>
          <a:p>
            <a:pPr marL="914400" lvl="1" indent="-457200">
              <a:lnSpc>
                <a:spcPct val="100000"/>
              </a:lnSpc>
              <a:buFont typeface="+mj-lt"/>
              <a:buAutoNum type="arabicPeriod"/>
            </a:pPr>
            <a:r>
              <a:rPr lang="en-IN" sz="2600" dirty="0"/>
              <a:t>Supervised Machine Learning</a:t>
            </a:r>
          </a:p>
          <a:p>
            <a:pPr marL="914400" lvl="1" indent="-457200">
              <a:lnSpc>
                <a:spcPct val="100000"/>
              </a:lnSpc>
              <a:buFont typeface="+mj-lt"/>
              <a:buAutoNum type="arabicPeriod"/>
            </a:pPr>
            <a:r>
              <a:rPr lang="en-IN" sz="2600" dirty="0"/>
              <a:t>Unsupervised Machine Learning</a:t>
            </a:r>
          </a:p>
          <a:p>
            <a:pPr marL="914400" lvl="1" indent="-457200">
              <a:lnSpc>
                <a:spcPct val="100000"/>
              </a:lnSpc>
              <a:buFont typeface="+mj-lt"/>
              <a:buAutoNum type="arabicPeriod"/>
            </a:pPr>
            <a:r>
              <a:rPr lang="en-IN" sz="2600" dirty="0"/>
              <a:t>Semi-Supervised Machine Learning</a:t>
            </a:r>
          </a:p>
          <a:p>
            <a:pPr marL="914400" lvl="1" indent="-457200">
              <a:lnSpc>
                <a:spcPct val="100000"/>
              </a:lnSpc>
              <a:buFont typeface="+mj-lt"/>
              <a:buAutoNum type="arabicPeriod"/>
            </a:pPr>
            <a:r>
              <a:rPr lang="en-IN" sz="2600" dirty="0"/>
              <a:t>Reinforcement Machine Learning</a:t>
            </a:r>
            <a:endParaRPr lang="en-GY" sz="2600" dirty="0"/>
          </a:p>
        </p:txBody>
      </p:sp>
    </p:spTree>
    <p:extLst>
      <p:ext uri="{BB962C8B-B14F-4D97-AF65-F5344CB8AC3E}">
        <p14:creationId xmlns:p14="http://schemas.microsoft.com/office/powerpoint/2010/main" val="266866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54A8-AAF3-461B-821E-914D8FF5B2CD}"/>
              </a:ext>
            </a:extLst>
          </p:cNvPr>
          <p:cNvSpPr>
            <a:spLocks noGrp="1"/>
          </p:cNvSpPr>
          <p:nvPr>
            <p:ph type="title"/>
          </p:nvPr>
        </p:nvSpPr>
        <p:spPr>
          <a:xfrm>
            <a:off x="1167492" y="136526"/>
            <a:ext cx="9779183" cy="1069422"/>
          </a:xfrm>
        </p:spPr>
        <p:txBody>
          <a:bodyPr/>
          <a:lstStyle/>
          <a:p>
            <a:r>
              <a:rPr lang="en-IN" dirty="0"/>
              <a:t>Architecture</a:t>
            </a:r>
            <a:endParaRPr lang="en-GY" dirty="0"/>
          </a:p>
        </p:txBody>
      </p:sp>
      <p:pic>
        <p:nvPicPr>
          <p:cNvPr id="5" name="Content Placeholder 4">
            <a:extLst>
              <a:ext uri="{FF2B5EF4-FFF2-40B4-BE49-F238E27FC236}">
                <a16:creationId xmlns:a16="http://schemas.microsoft.com/office/drawing/2014/main" id="{8E7C05DD-AF0F-414E-83FE-170FD5180C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383" y="1470991"/>
            <a:ext cx="9765364" cy="4823791"/>
          </a:xfrm>
        </p:spPr>
      </p:pic>
    </p:spTree>
    <p:extLst>
      <p:ext uri="{BB962C8B-B14F-4D97-AF65-F5344CB8AC3E}">
        <p14:creationId xmlns:p14="http://schemas.microsoft.com/office/powerpoint/2010/main" val="72698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170884-01B4-49BD-B87B-591217AEF6B3}"/>
              </a:ext>
            </a:extLst>
          </p:cNvPr>
          <p:cNvSpPr>
            <a:spLocks noGrp="1"/>
          </p:cNvSpPr>
          <p:nvPr>
            <p:ph type="title"/>
          </p:nvPr>
        </p:nvSpPr>
        <p:spPr/>
        <p:txBody>
          <a:bodyPr/>
          <a:lstStyle/>
          <a:p>
            <a:r>
              <a:rPr lang="en-IN" dirty="0"/>
              <a:t>Data Cleaning &amp; Pre-processing</a:t>
            </a:r>
            <a:endParaRPr lang="en-GY" dirty="0"/>
          </a:p>
        </p:txBody>
      </p:sp>
      <p:sp>
        <p:nvSpPr>
          <p:cNvPr id="7" name="Content Placeholder 6">
            <a:extLst>
              <a:ext uri="{FF2B5EF4-FFF2-40B4-BE49-F238E27FC236}">
                <a16:creationId xmlns:a16="http://schemas.microsoft.com/office/drawing/2014/main" id="{20FB4ACC-AB00-4C9D-BD0F-B9AAB0A37B02}"/>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IN" b="1" dirty="0"/>
              <a:t>Data Cleaning : </a:t>
            </a:r>
            <a:r>
              <a:rPr lang="en-IN" dirty="0"/>
              <a:t>Data cleaning involves identifying and correcting errors in the dataset, such as dealing with missing or inconsistent data, removing duplicates, and handling outliers.</a:t>
            </a:r>
          </a:p>
          <a:p>
            <a:pPr marL="457200" indent="-457200">
              <a:buFont typeface="Arial" panose="020B0604020202020204" pitchFamily="34" charset="0"/>
              <a:buChar char="•"/>
            </a:pPr>
            <a:r>
              <a:rPr lang="en-IN" b="1" dirty="0"/>
              <a:t>Data Pre-processing : </a:t>
            </a:r>
            <a:r>
              <a:rPr lang="en-IN" dirty="0"/>
              <a:t>Data pre-processing is a broader concept that includes data cleaning and other steps to prepare the data for machine learning algorithms. These steps may include data transformation, feature selection, normalization, and reduction. The goal of data pre-processing is to convert raw data into suitable format that machine learning algorithms can learn.</a:t>
            </a:r>
            <a:endParaRPr lang="en-GY" dirty="0"/>
          </a:p>
        </p:txBody>
      </p:sp>
    </p:spTree>
    <p:extLst>
      <p:ext uri="{BB962C8B-B14F-4D97-AF65-F5344CB8AC3E}">
        <p14:creationId xmlns:p14="http://schemas.microsoft.com/office/powerpoint/2010/main" val="34248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07EB-A609-4C56-A351-73B948896777}"/>
              </a:ext>
            </a:extLst>
          </p:cNvPr>
          <p:cNvSpPr>
            <a:spLocks noGrp="1"/>
          </p:cNvSpPr>
          <p:nvPr>
            <p:ph type="title"/>
          </p:nvPr>
        </p:nvSpPr>
        <p:spPr/>
        <p:txBody>
          <a:bodyPr/>
          <a:lstStyle/>
          <a:p>
            <a:r>
              <a:rPr lang="en-IN" dirty="0"/>
              <a:t>Model Building</a:t>
            </a:r>
            <a:endParaRPr lang="en-GY" dirty="0"/>
          </a:p>
        </p:txBody>
      </p:sp>
      <p:sp>
        <p:nvSpPr>
          <p:cNvPr id="3" name="Content Placeholder 2">
            <a:extLst>
              <a:ext uri="{FF2B5EF4-FFF2-40B4-BE49-F238E27FC236}">
                <a16:creationId xmlns:a16="http://schemas.microsoft.com/office/drawing/2014/main" id="{67422678-E689-46D7-ABFE-AC3E7EAF62C3}"/>
              </a:ext>
            </a:extLst>
          </p:cNvPr>
          <p:cNvSpPr>
            <a:spLocks noGrp="1"/>
          </p:cNvSpPr>
          <p:nvPr>
            <p:ph idx="1"/>
          </p:nvPr>
        </p:nvSpPr>
        <p:spPr>
          <a:xfrm>
            <a:off x="1167493" y="2017467"/>
            <a:ext cx="9779182" cy="4595368"/>
          </a:xfrm>
        </p:spPr>
        <p:txBody>
          <a:bodyPr>
            <a:normAutofit/>
          </a:bodyPr>
          <a:lstStyle/>
          <a:p>
            <a:pPr marL="457200" indent="-457200">
              <a:buFont typeface="Arial" panose="020B0604020202020204" pitchFamily="34" charset="0"/>
              <a:buChar char="•"/>
            </a:pPr>
            <a:r>
              <a:rPr lang="en-IN" sz="2600" dirty="0"/>
              <a:t>We have used here Supervised Learning Algorithm.</a:t>
            </a:r>
          </a:p>
          <a:p>
            <a:pPr marL="457200" indent="-457200">
              <a:buFont typeface="Arial" panose="020B0604020202020204" pitchFamily="34" charset="0"/>
              <a:buChar char="•"/>
            </a:pPr>
            <a:r>
              <a:rPr lang="en-IN" sz="2600" dirty="0"/>
              <a:t>Supervised Machine Learning: This type of ML involves supervision, where machines are trained on labelled datasets and enabled to predict outputs based on the provided training.</a:t>
            </a:r>
          </a:p>
          <a:p>
            <a:r>
              <a:rPr lang="en-IN" sz="2600" dirty="0"/>
              <a:t>      It is classified into two categories : </a:t>
            </a:r>
          </a:p>
          <a:p>
            <a:pPr marL="971550" lvl="1" indent="-514350">
              <a:buFont typeface="+mj-lt"/>
              <a:buAutoNum type="arabicPeriod"/>
            </a:pPr>
            <a:r>
              <a:rPr lang="en-IN" sz="2600" dirty="0"/>
              <a:t>Classification</a:t>
            </a:r>
          </a:p>
          <a:p>
            <a:pPr marL="971550" lvl="1" indent="-514350">
              <a:buFont typeface="+mj-lt"/>
              <a:buAutoNum type="arabicPeriod"/>
            </a:pPr>
            <a:r>
              <a:rPr lang="en-IN" sz="2600" dirty="0"/>
              <a:t>Regression</a:t>
            </a:r>
          </a:p>
          <a:p>
            <a:pPr marL="457200" indent="-457200">
              <a:buFont typeface="Arial" panose="020B0604020202020204" pitchFamily="34" charset="0"/>
              <a:buChar char="•"/>
            </a:pPr>
            <a:r>
              <a:rPr lang="en-IN" sz="2600" dirty="0"/>
              <a:t>We used Classification algorithms in our project.</a:t>
            </a:r>
          </a:p>
        </p:txBody>
      </p:sp>
    </p:spTree>
    <p:extLst>
      <p:ext uri="{BB962C8B-B14F-4D97-AF65-F5344CB8AC3E}">
        <p14:creationId xmlns:p14="http://schemas.microsoft.com/office/powerpoint/2010/main" val="296310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8BEF-FBC0-4462-8DC6-DCD8B0B524C5}"/>
              </a:ext>
            </a:extLst>
          </p:cNvPr>
          <p:cNvSpPr>
            <a:spLocks noGrp="1"/>
          </p:cNvSpPr>
          <p:nvPr>
            <p:ph type="title"/>
          </p:nvPr>
        </p:nvSpPr>
        <p:spPr>
          <a:xfrm>
            <a:off x="1167493" y="145773"/>
            <a:ext cx="9779183" cy="831921"/>
          </a:xfrm>
        </p:spPr>
        <p:txBody>
          <a:bodyPr/>
          <a:lstStyle/>
          <a:p>
            <a:r>
              <a:rPr lang="en-IN" dirty="0"/>
              <a:t>Algorithm Used in Project</a:t>
            </a:r>
            <a:endParaRPr lang="en-GY" dirty="0"/>
          </a:p>
        </p:txBody>
      </p:sp>
      <p:sp>
        <p:nvSpPr>
          <p:cNvPr id="3" name="Content Placeholder 2">
            <a:extLst>
              <a:ext uri="{FF2B5EF4-FFF2-40B4-BE49-F238E27FC236}">
                <a16:creationId xmlns:a16="http://schemas.microsoft.com/office/drawing/2014/main" id="{4B469CE0-C4A1-483D-88BB-2A843C7B4C65}"/>
              </a:ext>
            </a:extLst>
          </p:cNvPr>
          <p:cNvSpPr>
            <a:spLocks noGrp="1"/>
          </p:cNvSpPr>
          <p:nvPr>
            <p:ph idx="1"/>
          </p:nvPr>
        </p:nvSpPr>
        <p:spPr>
          <a:xfrm>
            <a:off x="1167493" y="1205949"/>
            <a:ext cx="10918490" cy="4784034"/>
          </a:xfrm>
        </p:spPr>
        <p:txBody>
          <a:bodyPr>
            <a:normAutofit/>
          </a:bodyPr>
          <a:lstStyle/>
          <a:p>
            <a:pPr marL="514350" indent="-514350">
              <a:lnSpc>
                <a:spcPct val="100000"/>
              </a:lnSpc>
              <a:buAutoNum type="arabicPeriod"/>
            </a:pPr>
            <a:r>
              <a:rPr lang="en-IN" sz="2400" b="1" dirty="0"/>
              <a:t>Decision Tree Algorithm : </a:t>
            </a:r>
            <a:r>
              <a:rPr lang="en-US" sz="2400" dirty="0"/>
              <a:t>It is a tree-structured classifier, where internal nodes represent the features of a dataset, branches represent the decision rules and each leaf node represents the outcome.</a:t>
            </a:r>
            <a:endParaRPr lang="en-IN" sz="2400" dirty="0"/>
          </a:p>
          <a:p>
            <a:pPr marL="514350" indent="-514350">
              <a:lnSpc>
                <a:spcPct val="100000"/>
              </a:lnSpc>
              <a:buAutoNum type="arabicPeriod"/>
            </a:pPr>
            <a:r>
              <a:rPr lang="en-IN" sz="2400" b="1" dirty="0"/>
              <a:t>Random Forest Classifier : </a:t>
            </a:r>
            <a:r>
              <a:rPr lang="en-US" sz="2400" dirty="0"/>
              <a:t>The random-forest classification algorithm is a machine learning technique that employs learning to combine two or more machine learning models to produce a new single model.</a:t>
            </a:r>
            <a:r>
              <a:rPr lang="en-US" sz="1600" dirty="0"/>
              <a:t> </a:t>
            </a:r>
            <a:r>
              <a:rPr lang="en-US" sz="2400" dirty="0"/>
              <a:t>It works by training the dataset with many decision trees and then presenting the categorization modes of the various trees.</a:t>
            </a:r>
            <a:endParaRPr lang="en-IN" sz="2400" dirty="0"/>
          </a:p>
          <a:p>
            <a:pPr marL="514350" indent="-514350">
              <a:lnSpc>
                <a:spcPct val="100000"/>
              </a:lnSpc>
              <a:buAutoNum type="arabicPeriod"/>
            </a:pPr>
            <a:r>
              <a:rPr lang="en-IN" sz="2400" b="1" dirty="0"/>
              <a:t>SVM (Support Vector Machine) : </a:t>
            </a:r>
            <a:r>
              <a:rPr lang="en-US" sz="2400" dirty="0"/>
              <a:t>It is a type of supervised machine learning algorithm. Here, Machine Learning models learn from the past input data and predict the output. Support vector machines are basically supervised learning models used for classification and regression analysis. </a:t>
            </a:r>
            <a:endParaRPr lang="en-GY" sz="2400" dirty="0"/>
          </a:p>
        </p:txBody>
      </p:sp>
    </p:spTree>
    <p:extLst>
      <p:ext uri="{BB962C8B-B14F-4D97-AF65-F5344CB8AC3E}">
        <p14:creationId xmlns:p14="http://schemas.microsoft.com/office/powerpoint/2010/main" val="1804202428"/>
      </p:ext>
    </p:extLst>
  </p:cSld>
  <p:clrMapOvr>
    <a:masterClrMapping/>
  </p:clrMapOvr>
</p:sld>
</file>

<file path=ppt/theme/theme1.xml><?xml version="1.0" encoding="utf-8"?>
<a:theme xmlns:a="http://schemas.openxmlformats.org/drawingml/2006/main" name="Custom">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docProps/app.xml><?xml version="1.0" encoding="utf-8"?>
<Properties xmlns="http://schemas.openxmlformats.org/officeDocument/2006/extended-properties" xmlns:vt="http://schemas.openxmlformats.org/officeDocument/2006/docPropsVTypes">
  <Template>Universal presentation</Template>
  <TotalTime>328</TotalTime>
  <Words>589</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Lucida Handwriting</vt:lpstr>
      <vt:lpstr>Tenorite</vt:lpstr>
      <vt:lpstr>Custom</vt:lpstr>
      <vt:lpstr>Weather Forecasting</vt:lpstr>
      <vt:lpstr>Agenda</vt:lpstr>
      <vt:lpstr>Introduction</vt:lpstr>
      <vt:lpstr>Dataset</vt:lpstr>
      <vt:lpstr>Machine Learning</vt:lpstr>
      <vt:lpstr>Architecture</vt:lpstr>
      <vt:lpstr>Data Cleaning &amp; Pre-processing</vt:lpstr>
      <vt:lpstr>Model Building</vt:lpstr>
      <vt:lpstr>Algorithm Used in Project</vt:lpstr>
      <vt:lpstr>Visualization</vt:lpstr>
      <vt:lpstr>PowerPoint Presentation</vt:lpstr>
      <vt:lpstr>PowerPoint Presentation</vt:lpstr>
      <vt:lpstr>Dashboard Using PowerBI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kate</dc:creator>
  <cp:lastModifiedBy>nikita kate</cp:lastModifiedBy>
  <cp:revision>35</cp:revision>
  <dcterms:created xsi:type="dcterms:W3CDTF">2023-12-01T06:09:33Z</dcterms:created>
  <dcterms:modified xsi:type="dcterms:W3CDTF">2023-12-12T06:13:58Z</dcterms:modified>
</cp:coreProperties>
</file>