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8" r:id="rId2"/>
    <p:sldId id="259" r:id="rId3"/>
    <p:sldId id="260" r:id="rId4"/>
    <p:sldId id="264" r:id="rId5"/>
    <p:sldId id="261" r:id="rId6"/>
    <p:sldId id="265" r:id="rId7"/>
    <p:sldId id="266" r:id="rId8"/>
    <p:sldId id="268" r:id="rId9"/>
    <p:sldId id="271"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0"/>
    <p:restoredTop sz="77352"/>
  </p:normalViewPr>
  <p:slideViewPr>
    <p:cSldViewPr snapToGrid="0" showGuides="1">
      <p:cViewPr varScale="1">
        <p:scale>
          <a:sx n="77" d="100"/>
          <a:sy n="77" d="100"/>
        </p:scale>
        <p:origin x="1480"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B4AF60-30F5-F94A-B906-6CF9D8215C91}" type="datetimeFigureOut">
              <a:rPr lang="en-US" smtClean="0"/>
              <a:t>10/22/25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9A56F-6E74-F44A-96BE-8705100D94A2}" type="slidenum">
              <a:rPr lang="en-US" smtClean="0"/>
              <a:t>‹#›</a:t>
            </a:fld>
            <a:endParaRPr lang="en-US"/>
          </a:p>
        </p:txBody>
      </p:sp>
    </p:spTree>
    <p:extLst>
      <p:ext uri="{BB962C8B-B14F-4D97-AF65-F5344CB8AC3E}">
        <p14:creationId xmlns:p14="http://schemas.microsoft.com/office/powerpoint/2010/main" val="56027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CA" dirty="0"/>
              <a:t>Welcome to the fruit-picking game! This is an interactive task where you'll engage in a series of trials involving selecting fruit from different trees. The game is designed to be both fun and insightful, helping us understand decision-making processes of our regretful experiences. </a:t>
            </a:r>
            <a:br>
              <a:rPr lang="en-CA" dirty="0"/>
            </a:br>
            <a:endParaRPr lang="en-US" dirty="0"/>
          </a:p>
        </p:txBody>
      </p:sp>
      <p:sp>
        <p:nvSpPr>
          <p:cNvPr id="4" name="Slide Number Placeholder 3"/>
          <p:cNvSpPr>
            <a:spLocks noGrp="1"/>
          </p:cNvSpPr>
          <p:nvPr>
            <p:ph type="sldNum" sz="quarter" idx="5"/>
          </p:nvPr>
        </p:nvSpPr>
        <p:spPr/>
        <p:txBody>
          <a:bodyPr/>
          <a:lstStyle/>
          <a:p>
            <a:fld id="{4169A56F-6E74-F44A-96BE-8705100D94A2}" type="slidenum">
              <a:rPr lang="en-US" smtClean="0"/>
              <a:t>1</a:t>
            </a:fld>
            <a:endParaRPr lang="en-US"/>
          </a:p>
        </p:txBody>
      </p:sp>
    </p:spTree>
    <p:extLst>
      <p:ext uri="{BB962C8B-B14F-4D97-AF65-F5344CB8AC3E}">
        <p14:creationId xmlns:p14="http://schemas.microsoft.com/office/powerpoint/2010/main" val="3144086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CA" dirty="0"/>
              <a:t>Between each trial, a fixation cross will appear in the center of the screen. Please focus your gaze on this cross until the next trial begins. This helps maintain your attention and prepares you for the upcoming choice. </a:t>
            </a:r>
            <a:br>
              <a:rPr lang="en-CA" dirty="0"/>
            </a:br>
            <a:endParaRPr lang="en-CA" dirty="0"/>
          </a:p>
          <a:p>
            <a:pPr>
              <a:buNone/>
            </a:pPr>
            <a:endParaRPr lang="en-CA" dirty="0"/>
          </a:p>
          <a:p>
            <a:pPr>
              <a:buNone/>
            </a:pPr>
            <a:br>
              <a:rPr lang="en-CA" dirty="0"/>
            </a:br>
            <a:endParaRPr lang="en-US" dirty="0"/>
          </a:p>
        </p:txBody>
      </p:sp>
      <p:sp>
        <p:nvSpPr>
          <p:cNvPr id="4" name="Slide Number Placeholder 3"/>
          <p:cNvSpPr>
            <a:spLocks noGrp="1"/>
          </p:cNvSpPr>
          <p:nvPr>
            <p:ph type="sldNum" sz="quarter" idx="5"/>
          </p:nvPr>
        </p:nvSpPr>
        <p:spPr/>
        <p:txBody>
          <a:bodyPr/>
          <a:lstStyle/>
          <a:p>
            <a:fld id="{4169A56F-6E74-F44A-96BE-8705100D94A2}" type="slidenum">
              <a:rPr lang="en-US" smtClean="0"/>
              <a:t>10</a:t>
            </a:fld>
            <a:endParaRPr lang="en-US"/>
          </a:p>
        </p:txBody>
      </p:sp>
    </p:spTree>
    <p:extLst>
      <p:ext uri="{BB962C8B-B14F-4D97-AF65-F5344CB8AC3E}">
        <p14:creationId xmlns:p14="http://schemas.microsoft.com/office/powerpoint/2010/main" val="1682242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CA" dirty="0"/>
              <a:t>You are now ready to start the fruit-picking game. Remember, your goal is to earn as many points as possible by selecting trees that yield ripe fruit and avoiding those with rotten fruit. Good luck and enjoy the game! </a:t>
            </a:r>
            <a:br>
              <a:rPr lang="en-CA" dirty="0"/>
            </a:br>
            <a:endParaRPr lang="en-CA" dirty="0"/>
          </a:p>
          <a:p>
            <a:pPr>
              <a:buNone/>
            </a:pPr>
            <a:endParaRPr lang="en-CA" dirty="0"/>
          </a:p>
          <a:p>
            <a:pPr>
              <a:buNone/>
            </a:pPr>
            <a:br>
              <a:rPr lang="en-CA" dirty="0"/>
            </a:br>
            <a:endParaRPr lang="en-US" dirty="0"/>
          </a:p>
        </p:txBody>
      </p:sp>
      <p:sp>
        <p:nvSpPr>
          <p:cNvPr id="4" name="Slide Number Placeholder 3"/>
          <p:cNvSpPr>
            <a:spLocks noGrp="1"/>
          </p:cNvSpPr>
          <p:nvPr>
            <p:ph type="sldNum" sz="quarter" idx="5"/>
          </p:nvPr>
        </p:nvSpPr>
        <p:spPr/>
        <p:txBody>
          <a:bodyPr/>
          <a:lstStyle/>
          <a:p>
            <a:fld id="{4169A56F-6E74-F44A-96BE-8705100D94A2}" type="slidenum">
              <a:rPr lang="en-US" smtClean="0"/>
              <a:t>11</a:t>
            </a:fld>
            <a:endParaRPr lang="en-US"/>
          </a:p>
        </p:txBody>
      </p:sp>
    </p:spTree>
    <p:extLst>
      <p:ext uri="{BB962C8B-B14F-4D97-AF65-F5344CB8AC3E}">
        <p14:creationId xmlns:p14="http://schemas.microsoft.com/office/powerpoint/2010/main" val="326206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CA" dirty="0"/>
              <a:t>You will complete 60 trials where you pick fruit from trees that differ slightly in shape and color. These visual differences help you distinguish between the trees but don't carry any special meaning or influence the outcome. Focus on making your choices based on your strategy rather than the appearance of the trees. </a:t>
            </a:r>
            <a:br>
              <a:rPr lang="en-CA" dirty="0"/>
            </a:br>
            <a:endParaRPr lang="en-CA" dirty="0"/>
          </a:p>
          <a:p>
            <a:pPr>
              <a:buNone/>
            </a:pPr>
            <a:endParaRPr lang="en-CA" dirty="0"/>
          </a:p>
          <a:p>
            <a:pPr>
              <a:buNone/>
            </a:pPr>
            <a:br>
              <a:rPr lang="en-CA" dirty="0"/>
            </a:br>
            <a:endParaRPr lang="en-US" dirty="0"/>
          </a:p>
        </p:txBody>
      </p:sp>
      <p:sp>
        <p:nvSpPr>
          <p:cNvPr id="4" name="Slide Number Placeholder 3"/>
          <p:cNvSpPr>
            <a:spLocks noGrp="1"/>
          </p:cNvSpPr>
          <p:nvPr>
            <p:ph type="sldNum" sz="quarter" idx="5"/>
          </p:nvPr>
        </p:nvSpPr>
        <p:spPr/>
        <p:txBody>
          <a:bodyPr/>
          <a:lstStyle/>
          <a:p>
            <a:fld id="{4169A56F-6E74-F44A-96BE-8705100D94A2}" type="slidenum">
              <a:rPr lang="en-US" smtClean="0"/>
              <a:t>2</a:t>
            </a:fld>
            <a:endParaRPr lang="en-US"/>
          </a:p>
        </p:txBody>
      </p:sp>
    </p:spTree>
    <p:extLst>
      <p:ext uri="{BB962C8B-B14F-4D97-AF65-F5344CB8AC3E}">
        <p14:creationId xmlns:p14="http://schemas.microsoft.com/office/powerpoint/2010/main" val="709323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CA" dirty="0"/>
              <a:t>On each trial, you will select one of three trees using the left, up, and right arrow keys on your keyboard. These keys correspond to the positions of the trees displayed on the screen. This setup allows for quick and intuitive choices during the game. </a:t>
            </a:r>
            <a:br>
              <a:rPr lang="en-CA" dirty="0"/>
            </a:br>
            <a:endParaRPr lang="en-CA" dirty="0"/>
          </a:p>
          <a:p>
            <a:pPr>
              <a:buNone/>
            </a:pPr>
            <a:endParaRPr lang="en-CA" dirty="0"/>
          </a:p>
          <a:p>
            <a:pPr>
              <a:buNone/>
            </a:pPr>
            <a:br>
              <a:rPr lang="en-CA" dirty="0"/>
            </a:br>
            <a:endParaRPr lang="en-US" dirty="0"/>
          </a:p>
        </p:txBody>
      </p:sp>
      <p:sp>
        <p:nvSpPr>
          <p:cNvPr id="4" name="Slide Number Placeholder 3"/>
          <p:cNvSpPr>
            <a:spLocks noGrp="1"/>
          </p:cNvSpPr>
          <p:nvPr>
            <p:ph type="sldNum" sz="quarter" idx="5"/>
          </p:nvPr>
        </p:nvSpPr>
        <p:spPr/>
        <p:txBody>
          <a:bodyPr/>
          <a:lstStyle/>
          <a:p>
            <a:fld id="{4169A56F-6E74-F44A-96BE-8705100D94A2}" type="slidenum">
              <a:rPr lang="en-US" smtClean="0"/>
              <a:t>3</a:t>
            </a:fld>
            <a:endParaRPr lang="en-US"/>
          </a:p>
        </p:txBody>
      </p:sp>
    </p:spTree>
    <p:extLst>
      <p:ext uri="{BB962C8B-B14F-4D97-AF65-F5344CB8AC3E}">
        <p14:creationId xmlns:p14="http://schemas.microsoft.com/office/powerpoint/2010/main" val="2913721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CA" dirty="0"/>
              <a:t>Please keep your right hand's index, middle, and fourth fingers positioned on the left, up, and right arrow keys throughout the experiment. This positioning will help you respond quickly and accurately when selecting trees during each trial. </a:t>
            </a:r>
            <a:br>
              <a:rPr lang="en-CA" dirty="0"/>
            </a:br>
            <a:endParaRPr lang="en-CA" dirty="0"/>
          </a:p>
          <a:p>
            <a:pPr>
              <a:buNone/>
            </a:pPr>
            <a:endParaRPr lang="en-CA" dirty="0"/>
          </a:p>
          <a:p>
            <a:pPr>
              <a:buNone/>
            </a:pPr>
            <a:br>
              <a:rPr lang="en-CA" dirty="0"/>
            </a:br>
            <a:endParaRPr lang="en-US" dirty="0"/>
          </a:p>
        </p:txBody>
      </p:sp>
      <p:sp>
        <p:nvSpPr>
          <p:cNvPr id="4" name="Slide Number Placeholder 3"/>
          <p:cNvSpPr>
            <a:spLocks noGrp="1"/>
          </p:cNvSpPr>
          <p:nvPr>
            <p:ph type="sldNum" sz="quarter" idx="5"/>
          </p:nvPr>
        </p:nvSpPr>
        <p:spPr/>
        <p:txBody>
          <a:bodyPr/>
          <a:lstStyle/>
          <a:p>
            <a:fld id="{4169A56F-6E74-F44A-96BE-8705100D94A2}" type="slidenum">
              <a:rPr lang="en-US" smtClean="0"/>
              <a:t>4</a:t>
            </a:fld>
            <a:endParaRPr lang="en-US"/>
          </a:p>
        </p:txBody>
      </p:sp>
    </p:spTree>
    <p:extLst>
      <p:ext uri="{BB962C8B-B14F-4D97-AF65-F5344CB8AC3E}">
        <p14:creationId xmlns:p14="http://schemas.microsoft.com/office/powerpoint/2010/main" val="2830452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CA" dirty="0"/>
              <a:t>When you pick fruit from a tree, it can either be ripe or rotten. Your objective is to maximize the number of ripe fruits you collect. This means you should try to learn which trees are more likely to yield ripe fruit and avoid those that often produce rotten fruit. </a:t>
            </a:r>
            <a:br>
              <a:rPr lang="en-CA" dirty="0"/>
            </a:br>
            <a:endParaRPr lang="en-CA" dirty="0"/>
          </a:p>
          <a:p>
            <a:pPr>
              <a:buNone/>
            </a:pPr>
            <a:br>
              <a:rPr lang="en-CA" dirty="0"/>
            </a:br>
            <a:endParaRPr lang="en-US" dirty="0"/>
          </a:p>
        </p:txBody>
      </p:sp>
      <p:sp>
        <p:nvSpPr>
          <p:cNvPr id="4" name="Slide Number Placeholder 3"/>
          <p:cNvSpPr>
            <a:spLocks noGrp="1"/>
          </p:cNvSpPr>
          <p:nvPr>
            <p:ph type="sldNum" sz="quarter" idx="5"/>
          </p:nvPr>
        </p:nvSpPr>
        <p:spPr/>
        <p:txBody>
          <a:bodyPr/>
          <a:lstStyle/>
          <a:p>
            <a:fld id="{4169A56F-6E74-F44A-96BE-8705100D94A2}" type="slidenum">
              <a:rPr lang="en-US" smtClean="0"/>
              <a:t>5</a:t>
            </a:fld>
            <a:endParaRPr lang="en-US"/>
          </a:p>
        </p:txBody>
      </p:sp>
    </p:spTree>
    <p:extLst>
      <p:ext uri="{BB962C8B-B14F-4D97-AF65-F5344CB8AC3E}">
        <p14:creationId xmlns:p14="http://schemas.microsoft.com/office/powerpoint/2010/main" val="3822455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CA" dirty="0"/>
              <a:t>After making your choice, the fruit you receive will be displayed above the tree you selected. For example, if you pick from the middle tree and get a ripe fruit, you will see a visual confirmation on the screen. This feedback helps you track your progress and adjust your choices accordingly. </a:t>
            </a:r>
            <a:br>
              <a:rPr lang="en-CA" dirty="0"/>
            </a:br>
            <a:endParaRPr lang="en-CA" dirty="0"/>
          </a:p>
          <a:p>
            <a:pPr>
              <a:buNone/>
            </a:pPr>
            <a:endParaRPr lang="en-CA" dirty="0"/>
          </a:p>
          <a:p>
            <a:pPr>
              <a:buNone/>
            </a:pPr>
            <a:br>
              <a:rPr lang="en-CA" dirty="0"/>
            </a:br>
            <a:endParaRPr lang="en-US" dirty="0"/>
          </a:p>
        </p:txBody>
      </p:sp>
      <p:sp>
        <p:nvSpPr>
          <p:cNvPr id="4" name="Slide Number Placeholder 3"/>
          <p:cNvSpPr>
            <a:spLocks noGrp="1"/>
          </p:cNvSpPr>
          <p:nvPr>
            <p:ph type="sldNum" sz="quarter" idx="5"/>
          </p:nvPr>
        </p:nvSpPr>
        <p:spPr/>
        <p:txBody>
          <a:bodyPr/>
          <a:lstStyle/>
          <a:p>
            <a:fld id="{4169A56F-6E74-F44A-96BE-8705100D94A2}" type="slidenum">
              <a:rPr lang="en-US" smtClean="0"/>
              <a:t>6</a:t>
            </a:fld>
            <a:endParaRPr lang="en-US"/>
          </a:p>
        </p:txBody>
      </p:sp>
    </p:spTree>
    <p:extLst>
      <p:ext uri="{BB962C8B-B14F-4D97-AF65-F5344CB8AC3E}">
        <p14:creationId xmlns:p14="http://schemas.microsoft.com/office/powerpoint/2010/main" val="897976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CA" dirty="0"/>
              <a:t>Similarly, if you pick from the left tree and receive a rotten fruit, the screen will show this outcome above the chosen tree. This immediate feedback is crucial for learning which trees to avoid in future trials. </a:t>
            </a:r>
            <a:br>
              <a:rPr lang="en-CA" dirty="0"/>
            </a:br>
            <a:endParaRPr lang="en-CA" dirty="0"/>
          </a:p>
          <a:p>
            <a:pPr>
              <a:buNone/>
            </a:pPr>
            <a:endParaRPr lang="en-CA" dirty="0"/>
          </a:p>
          <a:p>
            <a:pPr>
              <a:buNone/>
            </a:pPr>
            <a:br>
              <a:rPr lang="en-CA" dirty="0"/>
            </a:br>
            <a:endParaRPr lang="en-US" dirty="0"/>
          </a:p>
        </p:txBody>
      </p:sp>
      <p:sp>
        <p:nvSpPr>
          <p:cNvPr id="4" name="Slide Number Placeholder 3"/>
          <p:cNvSpPr>
            <a:spLocks noGrp="1"/>
          </p:cNvSpPr>
          <p:nvPr>
            <p:ph type="sldNum" sz="quarter" idx="5"/>
          </p:nvPr>
        </p:nvSpPr>
        <p:spPr/>
        <p:txBody>
          <a:bodyPr/>
          <a:lstStyle/>
          <a:p>
            <a:fld id="{4169A56F-6E74-F44A-96BE-8705100D94A2}" type="slidenum">
              <a:rPr lang="en-US" smtClean="0"/>
              <a:t>7</a:t>
            </a:fld>
            <a:endParaRPr lang="en-US"/>
          </a:p>
        </p:txBody>
      </p:sp>
    </p:spTree>
    <p:extLst>
      <p:ext uri="{BB962C8B-B14F-4D97-AF65-F5344CB8AC3E}">
        <p14:creationId xmlns:p14="http://schemas.microsoft.com/office/powerpoint/2010/main" val="1934537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CA" dirty="0"/>
              <a:t>During the first 30 trials, whenever you get a rotten fruit, you will be asked to rate how much you regret your choice on a scale from 1 to 3, where 1 means 'Not at all,' 2 means 'Moderately,' and 3 means 'A lot.' This helps us understand your emotional response to the outcomes. </a:t>
            </a:r>
            <a:br>
              <a:rPr lang="en-CA" dirty="0"/>
            </a:br>
            <a:endParaRPr lang="en-CA" dirty="0"/>
          </a:p>
          <a:p>
            <a:pPr>
              <a:buNone/>
            </a:pPr>
            <a:endParaRPr lang="en-CA" dirty="0"/>
          </a:p>
          <a:p>
            <a:pPr>
              <a:buNone/>
            </a:pPr>
            <a:br>
              <a:rPr lang="en-CA" dirty="0"/>
            </a:br>
            <a:endParaRPr lang="en-US" dirty="0"/>
          </a:p>
        </p:txBody>
      </p:sp>
      <p:sp>
        <p:nvSpPr>
          <p:cNvPr id="4" name="Slide Number Placeholder 3"/>
          <p:cNvSpPr>
            <a:spLocks noGrp="1"/>
          </p:cNvSpPr>
          <p:nvPr>
            <p:ph type="sldNum" sz="quarter" idx="5"/>
          </p:nvPr>
        </p:nvSpPr>
        <p:spPr/>
        <p:txBody>
          <a:bodyPr/>
          <a:lstStyle/>
          <a:p>
            <a:fld id="{4169A56F-6E74-F44A-96BE-8705100D94A2}" type="slidenum">
              <a:rPr lang="en-US" smtClean="0"/>
              <a:t>8</a:t>
            </a:fld>
            <a:endParaRPr lang="en-US"/>
          </a:p>
        </p:txBody>
      </p:sp>
    </p:spTree>
    <p:extLst>
      <p:ext uri="{BB962C8B-B14F-4D97-AF65-F5344CB8AC3E}">
        <p14:creationId xmlns:p14="http://schemas.microsoft.com/office/powerpoint/2010/main" val="30082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CA" dirty="0"/>
              <a:t>To rate your regret, please keep your left hand's fourth, middle, and index fingers on the number keys 1, 2, and 3 respectively. This will allow you to quickly and easily input your regret rating after receiving a rotten fruit. </a:t>
            </a:r>
            <a:br>
              <a:rPr lang="en-CA" dirty="0"/>
            </a:br>
            <a:endParaRPr lang="en-CA" dirty="0"/>
          </a:p>
          <a:p>
            <a:pPr>
              <a:buNone/>
            </a:pPr>
            <a:endParaRPr lang="en-CA" dirty="0"/>
          </a:p>
          <a:p>
            <a:pPr>
              <a:buNone/>
            </a:pPr>
            <a:br>
              <a:rPr lang="en-CA" dirty="0"/>
            </a:br>
            <a:endParaRPr lang="en-US" dirty="0"/>
          </a:p>
        </p:txBody>
      </p:sp>
      <p:sp>
        <p:nvSpPr>
          <p:cNvPr id="4" name="Slide Number Placeholder 3"/>
          <p:cNvSpPr>
            <a:spLocks noGrp="1"/>
          </p:cNvSpPr>
          <p:nvPr>
            <p:ph type="sldNum" sz="quarter" idx="5"/>
          </p:nvPr>
        </p:nvSpPr>
        <p:spPr/>
        <p:txBody>
          <a:bodyPr/>
          <a:lstStyle/>
          <a:p>
            <a:fld id="{4169A56F-6E74-F44A-96BE-8705100D94A2}" type="slidenum">
              <a:rPr lang="en-US" smtClean="0"/>
              <a:t>9</a:t>
            </a:fld>
            <a:endParaRPr lang="en-US"/>
          </a:p>
        </p:txBody>
      </p:sp>
    </p:spTree>
    <p:extLst>
      <p:ext uri="{BB962C8B-B14F-4D97-AF65-F5344CB8AC3E}">
        <p14:creationId xmlns:p14="http://schemas.microsoft.com/office/powerpoint/2010/main" val="1839435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181B-A5EE-ACD8-B340-EA4EAB8DAA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9B28A5-FE32-C282-AEB5-D663DD586D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D47FD0-F750-63FE-9EEF-DCB48C1F52A7}"/>
              </a:ext>
            </a:extLst>
          </p:cNvPr>
          <p:cNvSpPr>
            <a:spLocks noGrp="1"/>
          </p:cNvSpPr>
          <p:nvPr>
            <p:ph type="dt" sz="half" idx="10"/>
          </p:nvPr>
        </p:nvSpPr>
        <p:spPr/>
        <p:txBody>
          <a:bodyPr/>
          <a:lstStyle/>
          <a:p>
            <a:fld id="{46E77216-CF56-224B-9168-653FEC0E6A33}" type="datetimeFigureOut">
              <a:rPr lang="en-US" smtClean="0"/>
              <a:t>10/22/25</a:t>
            </a:fld>
            <a:endParaRPr lang="en-US"/>
          </a:p>
        </p:txBody>
      </p:sp>
      <p:sp>
        <p:nvSpPr>
          <p:cNvPr id="5" name="Footer Placeholder 4">
            <a:extLst>
              <a:ext uri="{FF2B5EF4-FFF2-40B4-BE49-F238E27FC236}">
                <a16:creationId xmlns:a16="http://schemas.microsoft.com/office/drawing/2014/main" id="{F0DA01F1-F3F8-C5B4-5CF6-6F999C26A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C133C-895A-6F6E-1331-2D206B944464}"/>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12311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F854-07B9-4B29-BA7A-54AE6ED9A4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8AC580-B295-9BA0-5389-09771D1148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0196F-5444-E86F-FA40-A00A0C2E295C}"/>
              </a:ext>
            </a:extLst>
          </p:cNvPr>
          <p:cNvSpPr>
            <a:spLocks noGrp="1"/>
          </p:cNvSpPr>
          <p:nvPr>
            <p:ph type="dt" sz="half" idx="10"/>
          </p:nvPr>
        </p:nvSpPr>
        <p:spPr/>
        <p:txBody>
          <a:bodyPr/>
          <a:lstStyle/>
          <a:p>
            <a:fld id="{46E77216-CF56-224B-9168-653FEC0E6A33}" type="datetimeFigureOut">
              <a:rPr lang="en-US" smtClean="0"/>
              <a:t>10/22/25</a:t>
            </a:fld>
            <a:endParaRPr lang="en-US"/>
          </a:p>
        </p:txBody>
      </p:sp>
      <p:sp>
        <p:nvSpPr>
          <p:cNvPr id="5" name="Footer Placeholder 4">
            <a:extLst>
              <a:ext uri="{FF2B5EF4-FFF2-40B4-BE49-F238E27FC236}">
                <a16:creationId xmlns:a16="http://schemas.microsoft.com/office/drawing/2014/main" id="{E2ADD018-68B4-827E-2452-ADA867A062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24A11-CA75-8AFC-74B1-F24FA987AB92}"/>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827932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C586D9-B49A-F2AE-DB38-FD32501ECB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A78782-5042-3AB1-67AC-F765905BEE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BB17A2-A2F9-603D-F143-08F71A0F8DAE}"/>
              </a:ext>
            </a:extLst>
          </p:cNvPr>
          <p:cNvSpPr>
            <a:spLocks noGrp="1"/>
          </p:cNvSpPr>
          <p:nvPr>
            <p:ph type="dt" sz="half" idx="10"/>
          </p:nvPr>
        </p:nvSpPr>
        <p:spPr/>
        <p:txBody>
          <a:bodyPr/>
          <a:lstStyle/>
          <a:p>
            <a:fld id="{46E77216-CF56-224B-9168-653FEC0E6A33}" type="datetimeFigureOut">
              <a:rPr lang="en-US" smtClean="0"/>
              <a:t>10/22/25</a:t>
            </a:fld>
            <a:endParaRPr lang="en-US"/>
          </a:p>
        </p:txBody>
      </p:sp>
      <p:sp>
        <p:nvSpPr>
          <p:cNvPr id="5" name="Footer Placeholder 4">
            <a:extLst>
              <a:ext uri="{FF2B5EF4-FFF2-40B4-BE49-F238E27FC236}">
                <a16:creationId xmlns:a16="http://schemas.microsoft.com/office/drawing/2014/main" id="{DBA96153-AA04-EDBD-4276-A85BB9CEE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33D21-1D02-EFD4-F52C-D119CF89E99E}"/>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1524456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6260-4FB9-FC87-AEDC-FCAD32D6AB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39000D-86A0-2910-9307-51DCBB88F8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F4FE73-BE13-B6F4-B2DE-BB3B6825A78B}"/>
              </a:ext>
            </a:extLst>
          </p:cNvPr>
          <p:cNvSpPr>
            <a:spLocks noGrp="1"/>
          </p:cNvSpPr>
          <p:nvPr>
            <p:ph type="dt" sz="half" idx="10"/>
          </p:nvPr>
        </p:nvSpPr>
        <p:spPr/>
        <p:txBody>
          <a:bodyPr/>
          <a:lstStyle/>
          <a:p>
            <a:fld id="{46E77216-CF56-224B-9168-653FEC0E6A33}" type="datetimeFigureOut">
              <a:rPr lang="en-US" smtClean="0"/>
              <a:t>10/22/25</a:t>
            </a:fld>
            <a:endParaRPr lang="en-US"/>
          </a:p>
        </p:txBody>
      </p:sp>
      <p:sp>
        <p:nvSpPr>
          <p:cNvPr id="5" name="Footer Placeholder 4">
            <a:extLst>
              <a:ext uri="{FF2B5EF4-FFF2-40B4-BE49-F238E27FC236}">
                <a16:creationId xmlns:a16="http://schemas.microsoft.com/office/drawing/2014/main" id="{580E9BB9-33F8-DF06-8D25-65BF95412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C8A9C-42E2-5CFE-89D8-AF66C880BA86}"/>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521542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D384-3108-FD9E-12C6-6B7A351B93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6FC9E5-068F-8C5E-8242-F9D298E0B7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2E7E52-1523-6E44-BACD-8752BE9E614D}"/>
              </a:ext>
            </a:extLst>
          </p:cNvPr>
          <p:cNvSpPr>
            <a:spLocks noGrp="1"/>
          </p:cNvSpPr>
          <p:nvPr>
            <p:ph type="dt" sz="half" idx="10"/>
          </p:nvPr>
        </p:nvSpPr>
        <p:spPr/>
        <p:txBody>
          <a:bodyPr/>
          <a:lstStyle/>
          <a:p>
            <a:fld id="{46E77216-CF56-224B-9168-653FEC0E6A33}" type="datetimeFigureOut">
              <a:rPr lang="en-US" smtClean="0"/>
              <a:t>10/22/25</a:t>
            </a:fld>
            <a:endParaRPr lang="en-US"/>
          </a:p>
        </p:txBody>
      </p:sp>
      <p:sp>
        <p:nvSpPr>
          <p:cNvPr id="5" name="Footer Placeholder 4">
            <a:extLst>
              <a:ext uri="{FF2B5EF4-FFF2-40B4-BE49-F238E27FC236}">
                <a16:creationId xmlns:a16="http://schemas.microsoft.com/office/drawing/2014/main" id="{A1A7BB62-16A9-F3B1-D696-B8C83B2849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16E47-8E8D-3F96-BE1F-16E58F6B4B11}"/>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92423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08A91-1D51-167C-AFB4-6BF8253F58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BD2AE7-63F4-E0BF-A848-BC884FB5F3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27AAEA-844E-8AA6-DE53-7D8CDF1D9A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B1BFD4-0539-BBB3-5A51-C8DC29283640}"/>
              </a:ext>
            </a:extLst>
          </p:cNvPr>
          <p:cNvSpPr>
            <a:spLocks noGrp="1"/>
          </p:cNvSpPr>
          <p:nvPr>
            <p:ph type="dt" sz="half" idx="10"/>
          </p:nvPr>
        </p:nvSpPr>
        <p:spPr/>
        <p:txBody>
          <a:bodyPr/>
          <a:lstStyle/>
          <a:p>
            <a:fld id="{46E77216-CF56-224B-9168-653FEC0E6A33}" type="datetimeFigureOut">
              <a:rPr lang="en-US" smtClean="0"/>
              <a:t>10/22/25</a:t>
            </a:fld>
            <a:endParaRPr lang="en-US"/>
          </a:p>
        </p:txBody>
      </p:sp>
      <p:sp>
        <p:nvSpPr>
          <p:cNvPr id="6" name="Footer Placeholder 5">
            <a:extLst>
              <a:ext uri="{FF2B5EF4-FFF2-40B4-BE49-F238E27FC236}">
                <a16:creationId xmlns:a16="http://schemas.microsoft.com/office/drawing/2014/main" id="{4D0E72D4-33DA-4F0D-A270-7891353AD7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D634B-4F3C-4FA9-891C-22D271B5506E}"/>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2501063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BD71C-51CF-445A-4F70-18F8172BE5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184F8B-1A6C-BCFD-7201-AFF034C875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72628F-AE88-93C3-26E9-BAEEF28754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EB41D2-9128-8CF8-FA73-CD5337A07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0A46BA-33EA-A634-7DD7-E9958C16B0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EA4FD1-E49E-C7D4-DDB0-0A0C350B722B}"/>
              </a:ext>
            </a:extLst>
          </p:cNvPr>
          <p:cNvSpPr>
            <a:spLocks noGrp="1"/>
          </p:cNvSpPr>
          <p:nvPr>
            <p:ph type="dt" sz="half" idx="10"/>
          </p:nvPr>
        </p:nvSpPr>
        <p:spPr/>
        <p:txBody>
          <a:bodyPr/>
          <a:lstStyle/>
          <a:p>
            <a:fld id="{46E77216-CF56-224B-9168-653FEC0E6A33}" type="datetimeFigureOut">
              <a:rPr lang="en-US" smtClean="0"/>
              <a:t>10/22/25</a:t>
            </a:fld>
            <a:endParaRPr lang="en-US"/>
          </a:p>
        </p:txBody>
      </p:sp>
      <p:sp>
        <p:nvSpPr>
          <p:cNvPr id="8" name="Footer Placeholder 7">
            <a:extLst>
              <a:ext uri="{FF2B5EF4-FFF2-40B4-BE49-F238E27FC236}">
                <a16:creationId xmlns:a16="http://schemas.microsoft.com/office/drawing/2014/main" id="{2E3DC124-B515-69F5-FF63-D99D69E1AB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BC77DC-6B60-152F-1F40-644DD7A5C75A}"/>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1107916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33008-23A9-7D3D-553B-A686E1512B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8AD5B4-FDCB-B4BA-3033-D5A589D7DC42}"/>
              </a:ext>
            </a:extLst>
          </p:cNvPr>
          <p:cNvSpPr>
            <a:spLocks noGrp="1"/>
          </p:cNvSpPr>
          <p:nvPr>
            <p:ph type="dt" sz="half" idx="10"/>
          </p:nvPr>
        </p:nvSpPr>
        <p:spPr/>
        <p:txBody>
          <a:bodyPr/>
          <a:lstStyle/>
          <a:p>
            <a:fld id="{46E77216-CF56-224B-9168-653FEC0E6A33}" type="datetimeFigureOut">
              <a:rPr lang="en-US" smtClean="0"/>
              <a:t>10/22/25</a:t>
            </a:fld>
            <a:endParaRPr lang="en-US"/>
          </a:p>
        </p:txBody>
      </p:sp>
      <p:sp>
        <p:nvSpPr>
          <p:cNvPr id="4" name="Footer Placeholder 3">
            <a:extLst>
              <a:ext uri="{FF2B5EF4-FFF2-40B4-BE49-F238E27FC236}">
                <a16:creationId xmlns:a16="http://schemas.microsoft.com/office/drawing/2014/main" id="{A4A49C8A-C1EA-F620-CC64-A4C202BE23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89B5DE-7B63-6E56-932D-7117179C7A98}"/>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135152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D0651-3619-5E7C-8325-01A146743CC2}"/>
              </a:ext>
            </a:extLst>
          </p:cNvPr>
          <p:cNvSpPr>
            <a:spLocks noGrp="1"/>
          </p:cNvSpPr>
          <p:nvPr>
            <p:ph type="dt" sz="half" idx="10"/>
          </p:nvPr>
        </p:nvSpPr>
        <p:spPr/>
        <p:txBody>
          <a:bodyPr/>
          <a:lstStyle/>
          <a:p>
            <a:fld id="{46E77216-CF56-224B-9168-653FEC0E6A33}" type="datetimeFigureOut">
              <a:rPr lang="en-US" smtClean="0"/>
              <a:t>10/22/25</a:t>
            </a:fld>
            <a:endParaRPr lang="en-US"/>
          </a:p>
        </p:txBody>
      </p:sp>
      <p:sp>
        <p:nvSpPr>
          <p:cNvPr id="3" name="Footer Placeholder 2">
            <a:extLst>
              <a:ext uri="{FF2B5EF4-FFF2-40B4-BE49-F238E27FC236}">
                <a16:creationId xmlns:a16="http://schemas.microsoft.com/office/drawing/2014/main" id="{15BDC4B9-E341-8F70-2FED-735DA5CE70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A16568-C7BB-0880-7875-446A0DDED873}"/>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3664891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85BCF-AA9C-C878-4A0D-53BA3A1F5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0E38B5-A1FA-B6D4-2F2D-179066423E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96A345-DFF1-DB71-E254-A3CE2E162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48E498-5B4D-4FD5-D334-6FE146EFC19C}"/>
              </a:ext>
            </a:extLst>
          </p:cNvPr>
          <p:cNvSpPr>
            <a:spLocks noGrp="1"/>
          </p:cNvSpPr>
          <p:nvPr>
            <p:ph type="dt" sz="half" idx="10"/>
          </p:nvPr>
        </p:nvSpPr>
        <p:spPr/>
        <p:txBody>
          <a:bodyPr/>
          <a:lstStyle/>
          <a:p>
            <a:fld id="{46E77216-CF56-224B-9168-653FEC0E6A33}" type="datetimeFigureOut">
              <a:rPr lang="en-US" smtClean="0"/>
              <a:t>10/22/25</a:t>
            </a:fld>
            <a:endParaRPr lang="en-US"/>
          </a:p>
        </p:txBody>
      </p:sp>
      <p:sp>
        <p:nvSpPr>
          <p:cNvPr id="6" name="Footer Placeholder 5">
            <a:extLst>
              <a:ext uri="{FF2B5EF4-FFF2-40B4-BE49-F238E27FC236}">
                <a16:creationId xmlns:a16="http://schemas.microsoft.com/office/drawing/2014/main" id="{033E504E-169C-3E2D-22CE-BC4762B129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D37727-6290-EDBA-9233-ABB880DEB917}"/>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545197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B057A-C7B1-D1E2-73B1-8979E18291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0A1E9A-7C3A-E4ED-C876-ED2F2E4F79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F3E338-580C-1A40-3287-5EAF0B6A2C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20DD18-EA34-91D5-0AD0-0FDF5DC4F9DB}"/>
              </a:ext>
            </a:extLst>
          </p:cNvPr>
          <p:cNvSpPr>
            <a:spLocks noGrp="1"/>
          </p:cNvSpPr>
          <p:nvPr>
            <p:ph type="dt" sz="half" idx="10"/>
          </p:nvPr>
        </p:nvSpPr>
        <p:spPr/>
        <p:txBody>
          <a:bodyPr/>
          <a:lstStyle/>
          <a:p>
            <a:fld id="{46E77216-CF56-224B-9168-653FEC0E6A33}" type="datetimeFigureOut">
              <a:rPr lang="en-US" smtClean="0"/>
              <a:t>10/22/25</a:t>
            </a:fld>
            <a:endParaRPr lang="en-US"/>
          </a:p>
        </p:txBody>
      </p:sp>
      <p:sp>
        <p:nvSpPr>
          <p:cNvPr id="6" name="Footer Placeholder 5">
            <a:extLst>
              <a:ext uri="{FF2B5EF4-FFF2-40B4-BE49-F238E27FC236}">
                <a16:creationId xmlns:a16="http://schemas.microsoft.com/office/drawing/2014/main" id="{92F7EAD8-7ECA-0C25-140A-FBDFC60E3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EF97C8-EBFF-3DC9-302A-4E95BBF7FF75}"/>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246308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A05FB-4B73-7947-C087-3DAF683F94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D8872D-BF0E-770C-D256-A7E00BC764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71A5B-49F6-218C-FF43-3C96D3BFDF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6E77216-CF56-224B-9168-653FEC0E6A33}" type="datetimeFigureOut">
              <a:rPr lang="en-US" smtClean="0"/>
              <a:t>10/22/25</a:t>
            </a:fld>
            <a:endParaRPr lang="en-US"/>
          </a:p>
        </p:txBody>
      </p:sp>
      <p:sp>
        <p:nvSpPr>
          <p:cNvPr id="5" name="Footer Placeholder 4">
            <a:extLst>
              <a:ext uri="{FF2B5EF4-FFF2-40B4-BE49-F238E27FC236}">
                <a16:creationId xmlns:a16="http://schemas.microsoft.com/office/drawing/2014/main" id="{1C3B0DEE-77EE-696D-122F-56CD9CAD1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88AB1F2-7BB9-0911-EE86-C41F0D05EF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C1C8766-F064-E741-A944-31E313370E28}" type="slidenum">
              <a:rPr lang="en-US" smtClean="0"/>
              <a:t>‹#›</a:t>
            </a:fld>
            <a:endParaRPr lang="en-US"/>
          </a:p>
        </p:txBody>
      </p:sp>
    </p:spTree>
    <p:extLst>
      <p:ext uri="{BB962C8B-B14F-4D97-AF65-F5344CB8AC3E}">
        <p14:creationId xmlns:p14="http://schemas.microsoft.com/office/powerpoint/2010/main" val="3085205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672D5E3-A2C9-BBA7-4584-335F4BED5C3D}"/>
              </a:ext>
            </a:extLst>
          </p:cNvPr>
          <p:cNvSpPr txBox="1"/>
          <p:nvPr/>
        </p:nvSpPr>
        <p:spPr>
          <a:xfrm>
            <a:off x="1481797" y="5146629"/>
            <a:ext cx="9228406" cy="461665"/>
          </a:xfrm>
          <a:prstGeom prst="rect">
            <a:avLst/>
          </a:prstGeom>
          <a:noFill/>
        </p:spPr>
        <p:txBody>
          <a:bodyPr wrap="square" rtlCol="0">
            <a:spAutoFit/>
          </a:bodyPr>
          <a:lstStyle/>
          <a:p>
            <a:pPr algn="ctr"/>
            <a:r>
              <a:rPr lang="en-US" sz="2400" b="1" dirty="0"/>
              <a:t>Welcome to the fruit-picking game!</a:t>
            </a:r>
          </a:p>
        </p:txBody>
      </p:sp>
      <p:grpSp>
        <p:nvGrpSpPr>
          <p:cNvPr id="12" name="Group 11">
            <a:extLst>
              <a:ext uri="{FF2B5EF4-FFF2-40B4-BE49-F238E27FC236}">
                <a16:creationId xmlns:a16="http://schemas.microsoft.com/office/drawing/2014/main" id="{218CF045-EDA9-1746-B040-E6CB52C2324B}"/>
              </a:ext>
            </a:extLst>
          </p:cNvPr>
          <p:cNvGrpSpPr/>
          <p:nvPr/>
        </p:nvGrpSpPr>
        <p:grpSpPr>
          <a:xfrm>
            <a:off x="802526" y="984703"/>
            <a:ext cx="10586948" cy="3353895"/>
            <a:chOff x="802526" y="139008"/>
            <a:chExt cx="10586948" cy="3353895"/>
          </a:xfrm>
        </p:grpSpPr>
        <p:pic>
          <p:nvPicPr>
            <p:cNvPr id="3" name="Picture 2">
              <a:extLst>
                <a:ext uri="{FF2B5EF4-FFF2-40B4-BE49-F238E27FC236}">
                  <a16:creationId xmlns:a16="http://schemas.microsoft.com/office/drawing/2014/main" id="{BA433486-359E-97A2-E267-5D9911C66AC7}"/>
                </a:ext>
              </a:extLst>
            </p:cNvPr>
            <p:cNvPicPr>
              <a:picLocks noChangeAspect="1"/>
            </p:cNvPicPr>
            <p:nvPr/>
          </p:nvPicPr>
          <p:blipFill>
            <a:blip r:embed="rId3"/>
            <a:stretch>
              <a:fillRect/>
            </a:stretch>
          </p:blipFill>
          <p:spPr>
            <a:xfrm>
              <a:off x="802526" y="139008"/>
              <a:ext cx="3289992" cy="3289992"/>
            </a:xfrm>
            <a:prstGeom prst="rect">
              <a:avLst/>
            </a:prstGeom>
          </p:spPr>
        </p:pic>
        <p:pic>
          <p:nvPicPr>
            <p:cNvPr id="6" name="Picture 5">
              <a:extLst>
                <a:ext uri="{FF2B5EF4-FFF2-40B4-BE49-F238E27FC236}">
                  <a16:creationId xmlns:a16="http://schemas.microsoft.com/office/drawing/2014/main" id="{A53AE033-B071-26F1-D473-FB6736536849}"/>
                </a:ext>
              </a:extLst>
            </p:cNvPr>
            <p:cNvPicPr>
              <a:picLocks noChangeAspect="1"/>
            </p:cNvPicPr>
            <p:nvPr/>
          </p:nvPicPr>
          <p:blipFill>
            <a:blip r:embed="rId4"/>
            <a:stretch>
              <a:fillRect/>
            </a:stretch>
          </p:blipFill>
          <p:spPr>
            <a:xfrm>
              <a:off x="4503841" y="404011"/>
              <a:ext cx="3088892" cy="3088892"/>
            </a:xfrm>
            <a:prstGeom prst="rect">
              <a:avLst/>
            </a:prstGeom>
          </p:spPr>
        </p:pic>
        <p:pic>
          <p:nvPicPr>
            <p:cNvPr id="11" name="Picture 10">
              <a:extLst>
                <a:ext uri="{FF2B5EF4-FFF2-40B4-BE49-F238E27FC236}">
                  <a16:creationId xmlns:a16="http://schemas.microsoft.com/office/drawing/2014/main" id="{41FA07A9-D958-A767-7304-968BE9E736E8}"/>
                </a:ext>
              </a:extLst>
            </p:cNvPr>
            <p:cNvPicPr>
              <a:picLocks noChangeAspect="1"/>
            </p:cNvPicPr>
            <p:nvPr/>
          </p:nvPicPr>
          <p:blipFill>
            <a:blip r:embed="rId5"/>
            <a:stretch>
              <a:fillRect/>
            </a:stretch>
          </p:blipFill>
          <p:spPr>
            <a:xfrm>
              <a:off x="8099482" y="139008"/>
              <a:ext cx="3289992" cy="3289992"/>
            </a:xfrm>
            <a:prstGeom prst="rect">
              <a:avLst/>
            </a:prstGeom>
          </p:spPr>
        </p:pic>
      </p:grpSp>
    </p:spTree>
    <p:extLst>
      <p:ext uri="{BB962C8B-B14F-4D97-AF65-F5344CB8AC3E}">
        <p14:creationId xmlns:p14="http://schemas.microsoft.com/office/powerpoint/2010/main" val="2138951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BE02F-C3E5-8D68-003A-4CA6742B2A39}"/>
              </a:ext>
            </a:extLst>
          </p:cNvPr>
          <p:cNvSpPr txBox="1"/>
          <p:nvPr/>
        </p:nvSpPr>
        <p:spPr>
          <a:xfrm>
            <a:off x="5530781" y="2321004"/>
            <a:ext cx="1130438" cy="2215991"/>
          </a:xfrm>
          <a:prstGeom prst="rect">
            <a:avLst/>
          </a:prstGeom>
          <a:noFill/>
        </p:spPr>
        <p:txBody>
          <a:bodyPr wrap="none" rtlCol="0">
            <a:spAutoFit/>
          </a:bodyPr>
          <a:lstStyle/>
          <a:p>
            <a:r>
              <a:rPr lang="en-US" sz="13800" dirty="0"/>
              <a:t>+</a:t>
            </a:r>
          </a:p>
        </p:txBody>
      </p:sp>
      <p:sp>
        <p:nvSpPr>
          <p:cNvPr id="5" name="TextBox 4">
            <a:extLst>
              <a:ext uri="{FF2B5EF4-FFF2-40B4-BE49-F238E27FC236}">
                <a16:creationId xmlns:a16="http://schemas.microsoft.com/office/drawing/2014/main" id="{F6D2DD3A-C29D-265A-C096-E1F43D25F342}"/>
              </a:ext>
            </a:extLst>
          </p:cNvPr>
          <p:cNvSpPr txBox="1"/>
          <p:nvPr/>
        </p:nvSpPr>
        <p:spPr>
          <a:xfrm>
            <a:off x="1360774" y="5323299"/>
            <a:ext cx="9228406" cy="1200329"/>
          </a:xfrm>
          <a:prstGeom prst="rect">
            <a:avLst/>
          </a:prstGeom>
          <a:noFill/>
        </p:spPr>
        <p:txBody>
          <a:bodyPr wrap="square" rtlCol="0">
            <a:spAutoFit/>
          </a:bodyPr>
          <a:lstStyle/>
          <a:p>
            <a:pPr algn="ctr"/>
            <a:r>
              <a:rPr lang="en-US" sz="2400" dirty="0"/>
              <a:t>Between the trials, you will see a cross in the middle of the screen. Please look at the cross as soon as you see it and until the next trial begins. </a:t>
            </a:r>
          </a:p>
        </p:txBody>
      </p:sp>
    </p:spTree>
    <p:extLst>
      <p:ext uri="{BB962C8B-B14F-4D97-AF65-F5344CB8AC3E}">
        <p14:creationId xmlns:p14="http://schemas.microsoft.com/office/powerpoint/2010/main" val="192520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672D5E3-A2C9-BBA7-4584-335F4BED5C3D}"/>
              </a:ext>
            </a:extLst>
          </p:cNvPr>
          <p:cNvSpPr txBox="1"/>
          <p:nvPr/>
        </p:nvSpPr>
        <p:spPr>
          <a:xfrm>
            <a:off x="1656696" y="4240786"/>
            <a:ext cx="8878607" cy="1938992"/>
          </a:xfrm>
          <a:prstGeom prst="rect">
            <a:avLst/>
          </a:prstGeom>
          <a:noFill/>
        </p:spPr>
        <p:txBody>
          <a:bodyPr wrap="square" rtlCol="0">
            <a:spAutoFit/>
          </a:bodyPr>
          <a:lstStyle/>
          <a:p>
            <a:pPr algn="ctr"/>
            <a:r>
              <a:rPr lang="en-US" sz="2400" dirty="0"/>
              <a:t>You are now ready to begin the game.</a:t>
            </a:r>
          </a:p>
          <a:p>
            <a:pPr algn="ctr"/>
            <a:r>
              <a:rPr lang="en-US" sz="2400" dirty="0"/>
              <a:t>Remember, your goal is to earn as many points as you can by </a:t>
            </a:r>
            <a:r>
              <a:rPr lang="en-US" sz="2400" b="1" dirty="0"/>
              <a:t>picking more ripe </a:t>
            </a:r>
            <a:r>
              <a:rPr lang="en-US" sz="2400" dirty="0"/>
              <a:t>fruit and </a:t>
            </a:r>
            <a:r>
              <a:rPr lang="en-US" sz="2400" b="1" dirty="0"/>
              <a:t>avoiding rotten </a:t>
            </a:r>
            <a:r>
              <a:rPr lang="en-US" sz="2400" dirty="0"/>
              <a:t>fruit.</a:t>
            </a:r>
          </a:p>
          <a:p>
            <a:pPr algn="ctr"/>
            <a:endParaRPr lang="en-US" sz="2400" dirty="0"/>
          </a:p>
          <a:p>
            <a:pPr algn="ctr"/>
            <a:r>
              <a:rPr lang="en-US" sz="2400" b="1" dirty="0"/>
              <a:t>Happy fruit-picking!</a:t>
            </a:r>
          </a:p>
        </p:txBody>
      </p:sp>
      <p:pic>
        <p:nvPicPr>
          <p:cNvPr id="4" name="Picture 3">
            <a:extLst>
              <a:ext uri="{FF2B5EF4-FFF2-40B4-BE49-F238E27FC236}">
                <a16:creationId xmlns:a16="http://schemas.microsoft.com/office/drawing/2014/main" id="{6140BEA3-1763-00C8-0FDF-624247D4697F}"/>
              </a:ext>
            </a:extLst>
          </p:cNvPr>
          <p:cNvPicPr>
            <a:picLocks noChangeAspect="1"/>
          </p:cNvPicPr>
          <p:nvPr/>
        </p:nvPicPr>
        <p:blipFill>
          <a:blip r:embed="rId3"/>
          <a:stretch>
            <a:fillRect/>
          </a:stretch>
        </p:blipFill>
        <p:spPr>
          <a:xfrm>
            <a:off x="4719711" y="678222"/>
            <a:ext cx="2752578" cy="2752578"/>
          </a:xfrm>
          <a:prstGeom prst="rect">
            <a:avLst/>
          </a:prstGeom>
        </p:spPr>
      </p:pic>
    </p:spTree>
    <p:extLst>
      <p:ext uri="{BB962C8B-B14F-4D97-AF65-F5344CB8AC3E}">
        <p14:creationId xmlns:p14="http://schemas.microsoft.com/office/powerpoint/2010/main" val="765621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672D5E3-A2C9-BBA7-4584-335F4BED5C3D}"/>
              </a:ext>
            </a:extLst>
          </p:cNvPr>
          <p:cNvSpPr txBox="1"/>
          <p:nvPr/>
        </p:nvSpPr>
        <p:spPr>
          <a:xfrm>
            <a:off x="1481797" y="4166488"/>
            <a:ext cx="9228406" cy="2308324"/>
          </a:xfrm>
          <a:prstGeom prst="rect">
            <a:avLst/>
          </a:prstGeom>
          <a:noFill/>
        </p:spPr>
        <p:txBody>
          <a:bodyPr wrap="square" rtlCol="0">
            <a:spAutoFit/>
          </a:bodyPr>
          <a:lstStyle/>
          <a:p>
            <a:pPr algn="ctr"/>
            <a:r>
              <a:rPr lang="en-US" sz="2400" dirty="0"/>
              <a:t>In this game, you will go through </a:t>
            </a:r>
            <a:r>
              <a:rPr lang="en-US" sz="2400" b="1" dirty="0"/>
              <a:t>60 trials </a:t>
            </a:r>
            <a:r>
              <a:rPr lang="en-US" sz="2400" dirty="0"/>
              <a:t>of picking fruit from the trees shown above. </a:t>
            </a:r>
          </a:p>
          <a:p>
            <a:pPr algn="ctr"/>
            <a:endParaRPr lang="en-US" sz="2400" dirty="0"/>
          </a:p>
          <a:p>
            <a:pPr algn="ctr"/>
            <a:r>
              <a:rPr lang="en-US" sz="2400" dirty="0"/>
              <a:t>Each tree has a slightly different shape and color. The shapes and colors are there just to help you tell the trees apart—they don't have any special meaning other than that.</a:t>
            </a:r>
          </a:p>
        </p:txBody>
      </p:sp>
      <p:grpSp>
        <p:nvGrpSpPr>
          <p:cNvPr id="2" name="Group 1">
            <a:extLst>
              <a:ext uri="{FF2B5EF4-FFF2-40B4-BE49-F238E27FC236}">
                <a16:creationId xmlns:a16="http://schemas.microsoft.com/office/drawing/2014/main" id="{50B62CC8-4BCE-E41D-DF5C-85AB01D45C51}"/>
              </a:ext>
            </a:extLst>
          </p:cNvPr>
          <p:cNvGrpSpPr/>
          <p:nvPr/>
        </p:nvGrpSpPr>
        <p:grpSpPr>
          <a:xfrm>
            <a:off x="802526" y="139008"/>
            <a:ext cx="10586948" cy="3353895"/>
            <a:chOff x="802526" y="139008"/>
            <a:chExt cx="10586948" cy="3353895"/>
          </a:xfrm>
        </p:grpSpPr>
        <p:pic>
          <p:nvPicPr>
            <p:cNvPr id="3" name="Picture 2">
              <a:extLst>
                <a:ext uri="{FF2B5EF4-FFF2-40B4-BE49-F238E27FC236}">
                  <a16:creationId xmlns:a16="http://schemas.microsoft.com/office/drawing/2014/main" id="{34355D89-984A-BA4F-A1D5-0573EA5C3D34}"/>
                </a:ext>
              </a:extLst>
            </p:cNvPr>
            <p:cNvPicPr>
              <a:picLocks noChangeAspect="1"/>
            </p:cNvPicPr>
            <p:nvPr/>
          </p:nvPicPr>
          <p:blipFill>
            <a:blip r:embed="rId3"/>
            <a:stretch>
              <a:fillRect/>
            </a:stretch>
          </p:blipFill>
          <p:spPr>
            <a:xfrm>
              <a:off x="802526" y="139008"/>
              <a:ext cx="3289992" cy="3289992"/>
            </a:xfrm>
            <a:prstGeom prst="rect">
              <a:avLst/>
            </a:prstGeom>
          </p:spPr>
        </p:pic>
        <p:pic>
          <p:nvPicPr>
            <p:cNvPr id="4" name="Picture 3">
              <a:extLst>
                <a:ext uri="{FF2B5EF4-FFF2-40B4-BE49-F238E27FC236}">
                  <a16:creationId xmlns:a16="http://schemas.microsoft.com/office/drawing/2014/main" id="{186C8922-22BD-A061-7666-BCA8D879DE22}"/>
                </a:ext>
              </a:extLst>
            </p:cNvPr>
            <p:cNvPicPr>
              <a:picLocks noChangeAspect="1"/>
            </p:cNvPicPr>
            <p:nvPr/>
          </p:nvPicPr>
          <p:blipFill>
            <a:blip r:embed="rId4"/>
            <a:stretch>
              <a:fillRect/>
            </a:stretch>
          </p:blipFill>
          <p:spPr>
            <a:xfrm>
              <a:off x="4503841" y="404011"/>
              <a:ext cx="3088892" cy="3088892"/>
            </a:xfrm>
            <a:prstGeom prst="rect">
              <a:avLst/>
            </a:prstGeom>
          </p:spPr>
        </p:pic>
        <p:pic>
          <p:nvPicPr>
            <p:cNvPr id="6" name="Picture 5">
              <a:extLst>
                <a:ext uri="{FF2B5EF4-FFF2-40B4-BE49-F238E27FC236}">
                  <a16:creationId xmlns:a16="http://schemas.microsoft.com/office/drawing/2014/main" id="{94402BDE-9005-DB29-E0AA-0D675E4CA8B2}"/>
                </a:ext>
              </a:extLst>
            </p:cNvPr>
            <p:cNvPicPr>
              <a:picLocks noChangeAspect="1"/>
            </p:cNvPicPr>
            <p:nvPr/>
          </p:nvPicPr>
          <p:blipFill>
            <a:blip r:embed="rId5"/>
            <a:stretch>
              <a:fillRect/>
            </a:stretch>
          </p:blipFill>
          <p:spPr>
            <a:xfrm>
              <a:off x="8099482" y="139008"/>
              <a:ext cx="3289992" cy="3289992"/>
            </a:xfrm>
            <a:prstGeom prst="rect">
              <a:avLst/>
            </a:prstGeom>
          </p:spPr>
        </p:pic>
      </p:grpSp>
    </p:spTree>
    <p:extLst>
      <p:ext uri="{BB962C8B-B14F-4D97-AF65-F5344CB8AC3E}">
        <p14:creationId xmlns:p14="http://schemas.microsoft.com/office/powerpoint/2010/main" val="4167562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672D5E3-A2C9-BBA7-4584-335F4BED5C3D}"/>
              </a:ext>
            </a:extLst>
          </p:cNvPr>
          <p:cNvSpPr txBox="1"/>
          <p:nvPr/>
        </p:nvSpPr>
        <p:spPr>
          <a:xfrm>
            <a:off x="1481797" y="4452231"/>
            <a:ext cx="9228406" cy="1200329"/>
          </a:xfrm>
          <a:prstGeom prst="rect">
            <a:avLst/>
          </a:prstGeom>
          <a:noFill/>
        </p:spPr>
        <p:txBody>
          <a:bodyPr wrap="square" rtlCol="0">
            <a:spAutoFit/>
          </a:bodyPr>
          <a:lstStyle/>
          <a:p>
            <a:pPr algn="ctr"/>
            <a:r>
              <a:rPr lang="en-US" sz="2400" dirty="0"/>
              <a:t>On each trial you will choose which one you want to pick fruit from. You can make your choice using the </a:t>
            </a:r>
            <a:r>
              <a:rPr lang="en-US" sz="2400" b="1" dirty="0"/>
              <a:t>left</a:t>
            </a:r>
            <a:r>
              <a:rPr lang="en-US" sz="2400" dirty="0"/>
              <a:t>, </a:t>
            </a:r>
            <a:r>
              <a:rPr lang="en-US" sz="2400" b="1" dirty="0"/>
              <a:t>up</a:t>
            </a:r>
            <a:r>
              <a:rPr lang="en-US" sz="2400" dirty="0"/>
              <a:t>,</a:t>
            </a:r>
          </a:p>
          <a:p>
            <a:pPr algn="ctr"/>
            <a:r>
              <a:rPr lang="en-US" sz="2400" dirty="0"/>
              <a:t>and </a:t>
            </a:r>
            <a:r>
              <a:rPr lang="en-US" sz="2400" b="1" dirty="0"/>
              <a:t>right</a:t>
            </a:r>
            <a:r>
              <a:rPr lang="en-US" sz="2400" dirty="0"/>
              <a:t> </a:t>
            </a:r>
            <a:r>
              <a:rPr lang="en-US" sz="2400" b="1" dirty="0"/>
              <a:t>arrow keys </a:t>
            </a:r>
            <a:r>
              <a:rPr lang="en-US" sz="2400" dirty="0"/>
              <a:t>that correspond to the arrows on the trees.</a:t>
            </a:r>
          </a:p>
        </p:txBody>
      </p:sp>
      <p:sp>
        <p:nvSpPr>
          <p:cNvPr id="2" name="TextBox 1">
            <a:extLst>
              <a:ext uri="{FF2B5EF4-FFF2-40B4-BE49-F238E27FC236}">
                <a16:creationId xmlns:a16="http://schemas.microsoft.com/office/drawing/2014/main" id="{9EF06329-ACB7-D738-90A9-0932CBFF51C1}"/>
              </a:ext>
            </a:extLst>
          </p:cNvPr>
          <p:cNvSpPr txBox="1"/>
          <p:nvPr/>
        </p:nvSpPr>
        <p:spPr>
          <a:xfrm>
            <a:off x="1538068" y="3584442"/>
            <a:ext cx="9228406" cy="461665"/>
          </a:xfrm>
          <a:prstGeom prst="rect">
            <a:avLst/>
          </a:prstGeom>
          <a:noFill/>
        </p:spPr>
        <p:txBody>
          <a:bodyPr wrap="square" rtlCol="0">
            <a:spAutoFit/>
          </a:bodyPr>
          <a:lstStyle/>
          <a:p>
            <a:pPr algn="ctr"/>
            <a:r>
              <a:rPr lang="en-US" sz="2400" b="1" dirty="0"/>
              <a:t>Left                                               Up                                           Right</a:t>
            </a:r>
          </a:p>
        </p:txBody>
      </p:sp>
      <p:grpSp>
        <p:nvGrpSpPr>
          <p:cNvPr id="3" name="Group 2">
            <a:extLst>
              <a:ext uri="{FF2B5EF4-FFF2-40B4-BE49-F238E27FC236}">
                <a16:creationId xmlns:a16="http://schemas.microsoft.com/office/drawing/2014/main" id="{B655C751-E5B3-91A2-35E8-29D38BF5F2A1}"/>
              </a:ext>
            </a:extLst>
          </p:cNvPr>
          <p:cNvGrpSpPr/>
          <p:nvPr/>
        </p:nvGrpSpPr>
        <p:grpSpPr>
          <a:xfrm>
            <a:off x="802526" y="139008"/>
            <a:ext cx="10586948" cy="3353895"/>
            <a:chOff x="802526" y="139008"/>
            <a:chExt cx="10586948" cy="3353895"/>
          </a:xfrm>
        </p:grpSpPr>
        <p:pic>
          <p:nvPicPr>
            <p:cNvPr id="4" name="Picture 3">
              <a:extLst>
                <a:ext uri="{FF2B5EF4-FFF2-40B4-BE49-F238E27FC236}">
                  <a16:creationId xmlns:a16="http://schemas.microsoft.com/office/drawing/2014/main" id="{69372D1C-1335-C2CC-C3AC-31064E67E55C}"/>
                </a:ext>
              </a:extLst>
            </p:cNvPr>
            <p:cNvPicPr>
              <a:picLocks noChangeAspect="1"/>
            </p:cNvPicPr>
            <p:nvPr/>
          </p:nvPicPr>
          <p:blipFill>
            <a:blip r:embed="rId3"/>
            <a:stretch>
              <a:fillRect/>
            </a:stretch>
          </p:blipFill>
          <p:spPr>
            <a:xfrm>
              <a:off x="802526" y="139008"/>
              <a:ext cx="3289992" cy="3289992"/>
            </a:xfrm>
            <a:prstGeom prst="rect">
              <a:avLst/>
            </a:prstGeom>
          </p:spPr>
        </p:pic>
        <p:pic>
          <p:nvPicPr>
            <p:cNvPr id="6" name="Picture 5">
              <a:extLst>
                <a:ext uri="{FF2B5EF4-FFF2-40B4-BE49-F238E27FC236}">
                  <a16:creationId xmlns:a16="http://schemas.microsoft.com/office/drawing/2014/main" id="{9592AFA3-4107-4877-08BE-D9AEF1511E3F}"/>
                </a:ext>
              </a:extLst>
            </p:cNvPr>
            <p:cNvPicPr>
              <a:picLocks noChangeAspect="1"/>
            </p:cNvPicPr>
            <p:nvPr/>
          </p:nvPicPr>
          <p:blipFill>
            <a:blip r:embed="rId4"/>
            <a:stretch>
              <a:fillRect/>
            </a:stretch>
          </p:blipFill>
          <p:spPr>
            <a:xfrm>
              <a:off x="4503841" y="404011"/>
              <a:ext cx="3088892" cy="3088892"/>
            </a:xfrm>
            <a:prstGeom prst="rect">
              <a:avLst/>
            </a:prstGeom>
          </p:spPr>
        </p:pic>
        <p:pic>
          <p:nvPicPr>
            <p:cNvPr id="8" name="Picture 7">
              <a:extLst>
                <a:ext uri="{FF2B5EF4-FFF2-40B4-BE49-F238E27FC236}">
                  <a16:creationId xmlns:a16="http://schemas.microsoft.com/office/drawing/2014/main" id="{46C9B3E8-E642-DD80-EAF2-8CF534274F62}"/>
                </a:ext>
              </a:extLst>
            </p:cNvPr>
            <p:cNvPicPr>
              <a:picLocks noChangeAspect="1"/>
            </p:cNvPicPr>
            <p:nvPr/>
          </p:nvPicPr>
          <p:blipFill>
            <a:blip r:embed="rId5"/>
            <a:stretch>
              <a:fillRect/>
            </a:stretch>
          </p:blipFill>
          <p:spPr>
            <a:xfrm>
              <a:off x="8099482" y="139008"/>
              <a:ext cx="3289992" cy="3289992"/>
            </a:xfrm>
            <a:prstGeom prst="rect">
              <a:avLst/>
            </a:prstGeom>
          </p:spPr>
        </p:pic>
      </p:grpSp>
    </p:spTree>
    <p:extLst>
      <p:ext uri="{BB962C8B-B14F-4D97-AF65-F5344CB8AC3E}">
        <p14:creationId xmlns:p14="http://schemas.microsoft.com/office/powerpoint/2010/main" val="453905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AC90D79-5D46-BC75-35BC-1A0DDC0214AB}"/>
              </a:ext>
            </a:extLst>
          </p:cNvPr>
          <p:cNvPicPr>
            <a:picLocks noGrp="1" noChangeAspect="1"/>
          </p:cNvPicPr>
          <p:nvPr>
            <p:ph idx="1"/>
          </p:nvPr>
        </p:nvPicPr>
        <p:blipFill>
          <a:blip r:embed="rId3"/>
          <a:stretch>
            <a:fillRect/>
          </a:stretch>
        </p:blipFill>
        <p:spPr>
          <a:xfrm>
            <a:off x="2605837" y="334372"/>
            <a:ext cx="6374389" cy="4780790"/>
          </a:xfrm>
        </p:spPr>
      </p:pic>
      <p:sp>
        <p:nvSpPr>
          <p:cNvPr id="6" name="Oval 5">
            <a:extLst>
              <a:ext uri="{FF2B5EF4-FFF2-40B4-BE49-F238E27FC236}">
                <a16:creationId xmlns:a16="http://schemas.microsoft.com/office/drawing/2014/main" id="{5DD6F6AC-E521-9340-FE66-8722024F78B8}"/>
              </a:ext>
            </a:extLst>
          </p:cNvPr>
          <p:cNvSpPr/>
          <p:nvPr/>
        </p:nvSpPr>
        <p:spPr>
          <a:xfrm>
            <a:off x="6609320" y="2724767"/>
            <a:ext cx="2038662" cy="1472784"/>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358A66-DFC0-8B16-FA88-D4F7F6D8B656}"/>
              </a:ext>
            </a:extLst>
          </p:cNvPr>
          <p:cNvSpPr txBox="1"/>
          <p:nvPr/>
        </p:nvSpPr>
        <p:spPr>
          <a:xfrm>
            <a:off x="996287" y="5323299"/>
            <a:ext cx="9592893" cy="1200329"/>
          </a:xfrm>
          <a:prstGeom prst="rect">
            <a:avLst/>
          </a:prstGeom>
          <a:noFill/>
        </p:spPr>
        <p:txBody>
          <a:bodyPr wrap="square" rtlCol="0">
            <a:spAutoFit/>
          </a:bodyPr>
          <a:lstStyle/>
          <a:p>
            <a:pPr algn="ctr"/>
            <a:r>
              <a:rPr lang="en-US" sz="2400" dirty="0"/>
              <a:t>Please keep the </a:t>
            </a:r>
            <a:r>
              <a:rPr lang="en-US" sz="2400" b="1" dirty="0"/>
              <a:t>index</a:t>
            </a:r>
            <a:r>
              <a:rPr lang="en-US" sz="2400" dirty="0"/>
              <a:t>, </a:t>
            </a:r>
            <a:r>
              <a:rPr lang="en-US" sz="2400" b="1" dirty="0"/>
              <a:t>middle</a:t>
            </a:r>
            <a:r>
              <a:rPr lang="en-US" sz="2400" dirty="0"/>
              <a:t>, and </a:t>
            </a:r>
            <a:r>
              <a:rPr lang="en-US" sz="2400" b="1" dirty="0"/>
              <a:t>fourth fingers </a:t>
            </a:r>
            <a:r>
              <a:rPr lang="en-US" sz="2400" dirty="0"/>
              <a:t>of your </a:t>
            </a:r>
            <a:r>
              <a:rPr lang="en-US" sz="2400" b="1" dirty="0"/>
              <a:t>right hand </a:t>
            </a:r>
            <a:r>
              <a:rPr lang="en-US" sz="2400" dirty="0"/>
              <a:t>on the </a:t>
            </a:r>
            <a:r>
              <a:rPr lang="en-US" sz="2400" b="1" dirty="0"/>
              <a:t>left, up, and right arrow keys </a:t>
            </a:r>
            <a:r>
              <a:rPr lang="en-US" sz="2400" dirty="0"/>
              <a:t>as shown above throughout the entire experiment. You will use these keys to </a:t>
            </a:r>
            <a:r>
              <a:rPr lang="en-US" sz="2400" b="1" dirty="0"/>
              <a:t>select trees </a:t>
            </a:r>
            <a:r>
              <a:rPr lang="en-US" sz="2400" dirty="0"/>
              <a:t>on each trial.</a:t>
            </a:r>
          </a:p>
        </p:txBody>
      </p:sp>
    </p:spTree>
    <p:extLst>
      <p:ext uri="{BB962C8B-B14F-4D97-AF65-F5344CB8AC3E}">
        <p14:creationId xmlns:p14="http://schemas.microsoft.com/office/powerpoint/2010/main" val="1997132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672D5E3-A2C9-BBA7-4584-335F4BED5C3D}"/>
              </a:ext>
            </a:extLst>
          </p:cNvPr>
          <p:cNvSpPr txBox="1"/>
          <p:nvPr/>
        </p:nvSpPr>
        <p:spPr>
          <a:xfrm>
            <a:off x="1538068" y="4566749"/>
            <a:ext cx="9228406" cy="1200329"/>
          </a:xfrm>
          <a:prstGeom prst="rect">
            <a:avLst/>
          </a:prstGeom>
          <a:noFill/>
        </p:spPr>
        <p:txBody>
          <a:bodyPr wrap="square" rtlCol="0">
            <a:spAutoFit/>
          </a:bodyPr>
          <a:lstStyle/>
          <a:p>
            <a:pPr algn="ctr"/>
            <a:r>
              <a:rPr lang="en-US" sz="2400" dirty="0"/>
              <a:t>When you pick fruit, it can turn out to be either ripe or rotten. </a:t>
            </a:r>
            <a:r>
              <a:rPr lang="en-US" sz="2400" b="1" dirty="0"/>
              <a:t>Your goal is to pick as much ripe fruit as you can!</a:t>
            </a:r>
          </a:p>
          <a:p>
            <a:pPr algn="ctr"/>
            <a:endParaRPr lang="en-US" sz="2400" dirty="0"/>
          </a:p>
        </p:txBody>
      </p:sp>
      <p:pic>
        <p:nvPicPr>
          <p:cNvPr id="4" name="Picture 3">
            <a:extLst>
              <a:ext uri="{FF2B5EF4-FFF2-40B4-BE49-F238E27FC236}">
                <a16:creationId xmlns:a16="http://schemas.microsoft.com/office/drawing/2014/main" id="{6140BEA3-1763-00C8-0FDF-624247D4697F}"/>
              </a:ext>
            </a:extLst>
          </p:cNvPr>
          <p:cNvPicPr>
            <a:picLocks noChangeAspect="1"/>
          </p:cNvPicPr>
          <p:nvPr/>
        </p:nvPicPr>
        <p:blipFill>
          <a:blip r:embed="rId3"/>
          <a:stretch>
            <a:fillRect/>
          </a:stretch>
        </p:blipFill>
        <p:spPr>
          <a:xfrm>
            <a:off x="2670707" y="1614383"/>
            <a:ext cx="2041519" cy="2041519"/>
          </a:xfrm>
          <a:prstGeom prst="rect">
            <a:avLst/>
          </a:prstGeom>
        </p:spPr>
      </p:pic>
      <p:pic>
        <p:nvPicPr>
          <p:cNvPr id="12" name="Picture 11">
            <a:extLst>
              <a:ext uri="{FF2B5EF4-FFF2-40B4-BE49-F238E27FC236}">
                <a16:creationId xmlns:a16="http://schemas.microsoft.com/office/drawing/2014/main" id="{5DDFCF3B-8BF3-B139-5219-81243A798D5F}"/>
              </a:ext>
            </a:extLst>
          </p:cNvPr>
          <p:cNvPicPr>
            <a:picLocks noChangeAspect="1"/>
          </p:cNvPicPr>
          <p:nvPr/>
        </p:nvPicPr>
        <p:blipFill>
          <a:blip r:embed="rId4"/>
          <a:stretch>
            <a:fillRect/>
          </a:stretch>
        </p:blipFill>
        <p:spPr>
          <a:xfrm>
            <a:off x="7479776" y="1819427"/>
            <a:ext cx="1836475" cy="1836475"/>
          </a:xfrm>
          <a:prstGeom prst="rect">
            <a:avLst/>
          </a:prstGeom>
        </p:spPr>
      </p:pic>
    </p:spTree>
    <p:extLst>
      <p:ext uri="{BB962C8B-B14F-4D97-AF65-F5344CB8AC3E}">
        <p14:creationId xmlns:p14="http://schemas.microsoft.com/office/powerpoint/2010/main" val="1582665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D56A180-7565-B39B-15CA-914B9FBBF0AF}"/>
              </a:ext>
            </a:extLst>
          </p:cNvPr>
          <p:cNvGrpSpPr/>
          <p:nvPr/>
        </p:nvGrpSpPr>
        <p:grpSpPr>
          <a:xfrm>
            <a:off x="838200" y="1690688"/>
            <a:ext cx="10586948" cy="3353895"/>
            <a:chOff x="802526" y="139008"/>
            <a:chExt cx="10586948" cy="3353895"/>
          </a:xfrm>
        </p:grpSpPr>
        <p:pic>
          <p:nvPicPr>
            <p:cNvPr id="5" name="Picture 4">
              <a:extLst>
                <a:ext uri="{FF2B5EF4-FFF2-40B4-BE49-F238E27FC236}">
                  <a16:creationId xmlns:a16="http://schemas.microsoft.com/office/drawing/2014/main" id="{5BD3FF08-8F05-579F-0F55-18EB3BD93A73}"/>
                </a:ext>
              </a:extLst>
            </p:cNvPr>
            <p:cNvPicPr>
              <a:picLocks noChangeAspect="1"/>
            </p:cNvPicPr>
            <p:nvPr/>
          </p:nvPicPr>
          <p:blipFill>
            <a:blip r:embed="rId3"/>
            <a:stretch>
              <a:fillRect/>
            </a:stretch>
          </p:blipFill>
          <p:spPr>
            <a:xfrm>
              <a:off x="802526" y="139008"/>
              <a:ext cx="3289992" cy="3289992"/>
            </a:xfrm>
            <a:prstGeom prst="rect">
              <a:avLst/>
            </a:prstGeom>
          </p:spPr>
        </p:pic>
        <p:pic>
          <p:nvPicPr>
            <p:cNvPr id="6" name="Picture 5">
              <a:extLst>
                <a:ext uri="{FF2B5EF4-FFF2-40B4-BE49-F238E27FC236}">
                  <a16:creationId xmlns:a16="http://schemas.microsoft.com/office/drawing/2014/main" id="{58ED18FE-C866-71BE-5552-35FF8B61C221}"/>
                </a:ext>
              </a:extLst>
            </p:cNvPr>
            <p:cNvPicPr>
              <a:picLocks noChangeAspect="1"/>
            </p:cNvPicPr>
            <p:nvPr/>
          </p:nvPicPr>
          <p:blipFill>
            <a:blip r:embed="rId4"/>
            <a:stretch>
              <a:fillRect/>
            </a:stretch>
          </p:blipFill>
          <p:spPr>
            <a:xfrm>
              <a:off x="4503841" y="404011"/>
              <a:ext cx="3088892" cy="3088892"/>
            </a:xfrm>
            <a:prstGeom prst="rect">
              <a:avLst/>
            </a:prstGeom>
          </p:spPr>
        </p:pic>
        <p:pic>
          <p:nvPicPr>
            <p:cNvPr id="7" name="Picture 6">
              <a:extLst>
                <a:ext uri="{FF2B5EF4-FFF2-40B4-BE49-F238E27FC236}">
                  <a16:creationId xmlns:a16="http://schemas.microsoft.com/office/drawing/2014/main" id="{A248C133-C0E2-D9D7-282C-31A3DB6C62C7}"/>
                </a:ext>
              </a:extLst>
            </p:cNvPr>
            <p:cNvPicPr>
              <a:picLocks noChangeAspect="1"/>
            </p:cNvPicPr>
            <p:nvPr/>
          </p:nvPicPr>
          <p:blipFill>
            <a:blip r:embed="rId5"/>
            <a:stretch>
              <a:fillRect/>
            </a:stretch>
          </p:blipFill>
          <p:spPr>
            <a:xfrm>
              <a:off x="8099482" y="139008"/>
              <a:ext cx="3289992" cy="3289992"/>
            </a:xfrm>
            <a:prstGeom prst="rect">
              <a:avLst/>
            </a:prstGeom>
          </p:spPr>
        </p:pic>
      </p:grpSp>
      <p:pic>
        <p:nvPicPr>
          <p:cNvPr id="8" name="Picture 7">
            <a:extLst>
              <a:ext uri="{FF2B5EF4-FFF2-40B4-BE49-F238E27FC236}">
                <a16:creationId xmlns:a16="http://schemas.microsoft.com/office/drawing/2014/main" id="{E48C9022-9DE9-DE58-5F6C-FEA9171AEA56}"/>
              </a:ext>
            </a:extLst>
          </p:cNvPr>
          <p:cNvPicPr>
            <a:picLocks noChangeAspect="1"/>
          </p:cNvPicPr>
          <p:nvPr/>
        </p:nvPicPr>
        <p:blipFill>
          <a:blip r:embed="rId6"/>
          <a:stretch>
            <a:fillRect/>
          </a:stretch>
        </p:blipFill>
        <p:spPr>
          <a:xfrm>
            <a:off x="5311290" y="121269"/>
            <a:ext cx="1569419" cy="1569419"/>
          </a:xfrm>
          <a:prstGeom prst="rect">
            <a:avLst/>
          </a:prstGeom>
        </p:spPr>
      </p:pic>
      <p:sp>
        <p:nvSpPr>
          <p:cNvPr id="9" name="TextBox 8">
            <a:extLst>
              <a:ext uri="{FF2B5EF4-FFF2-40B4-BE49-F238E27FC236}">
                <a16:creationId xmlns:a16="http://schemas.microsoft.com/office/drawing/2014/main" id="{45AAE22F-9D79-7844-D2B9-03068DA2FFDA}"/>
              </a:ext>
            </a:extLst>
          </p:cNvPr>
          <p:cNvSpPr txBox="1"/>
          <p:nvPr/>
        </p:nvSpPr>
        <p:spPr>
          <a:xfrm>
            <a:off x="1469758" y="5309586"/>
            <a:ext cx="9228406" cy="1200329"/>
          </a:xfrm>
          <a:prstGeom prst="rect">
            <a:avLst/>
          </a:prstGeom>
          <a:noFill/>
        </p:spPr>
        <p:txBody>
          <a:bodyPr wrap="square" rtlCol="0">
            <a:spAutoFit/>
          </a:bodyPr>
          <a:lstStyle/>
          <a:p>
            <a:pPr algn="ctr"/>
            <a:r>
              <a:rPr lang="en-US" sz="2400" dirty="0"/>
              <a:t>Following your choice, you will see the fruit you got displayed above the tree you chose. For example, you will see a screen like this after selecting the middle tree and getting a </a:t>
            </a:r>
            <a:r>
              <a:rPr lang="en-US" sz="2400" b="1" dirty="0"/>
              <a:t>ripe</a:t>
            </a:r>
            <a:r>
              <a:rPr lang="en-US" sz="2400" dirty="0"/>
              <a:t> fruit…</a:t>
            </a:r>
          </a:p>
        </p:txBody>
      </p:sp>
    </p:spTree>
    <p:extLst>
      <p:ext uri="{BB962C8B-B14F-4D97-AF65-F5344CB8AC3E}">
        <p14:creationId xmlns:p14="http://schemas.microsoft.com/office/powerpoint/2010/main" val="1824264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FDC1E-2ED5-989D-6C89-623C43EC0A7C}"/>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3E340E5A-BA9E-A099-EAA1-58CC83A0DD44}"/>
              </a:ext>
            </a:extLst>
          </p:cNvPr>
          <p:cNvGrpSpPr/>
          <p:nvPr/>
        </p:nvGrpSpPr>
        <p:grpSpPr>
          <a:xfrm>
            <a:off x="838200" y="1690688"/>
            <a:ext cx="10586948" cy="3353895"/>
            <a:chOff x="802526" y="139008"/>
            <a:chExt cx="10586948" cy="3353895"/>
          </a:xfrm>
        </p:grpSpPr>
        <p:pic>
          <p:nvPicPr>
            <p:cNvPr id="5" name="Picture 4">
              <a:extLst>
                <a:ext uri="{FF2B5EF4-FFF2-40B4-BE49-F238E27FC236}">
                  <a16:creationId xmlns:a16="http://schemas.microsoft.com/office/drawing/2014/main" id="{2D4E8D70-B540-0DC8-6C5B-3138FA32B4FE}"/>
                </a:ext>
              </a:extLst>
            </p:cNvPr>
            <p:cNvPicPr>
              <a:picLocks noChangeAspect="1"/>
            </p:cNvPicPr>
            <p:nvPr/>
          </p:nvPicPr>
          <p:blipFill>
            <a:blip r:embed="rId3"/>
            <a:stretch>
              <a:fillRect/>
            </a:stretch>
          </p:blipFill>
          <p:spPr>
            <a:xfrm>
              <a:off x="802526" y="139008"/>
              <a:ext cx="3289992" cy="3289992"/>
            </a:xfrm>
            <a:prstGeom prst="rect">
              <a:avLst/>
            </a:prstGeom>
          </p:spPr>
        </p:pic>
        <p:pic>
          <p:nvPicPr>
            <p:cNvPr id="6" name="Picture 5">
              <a:extLst>
                <a:ext uri="{FF2B5EF4-FFF2-40B4-BE49-F238E27FC236}">
                  <a16:creationId xmlns:a16="http://schemas.microsoft.com/office/drawing/2014/main" id="{8CF13642-28F8-2987-2845-A20C1C1BA18E}"/>
                </a:ext>
              </a:extLst>
            </p:cNvPr>
            <p:cNvPicPr>
              <a:picLocks noChangeAspect="1"/>
            </p:cNvPicPr>
            <p:nvPr/>
          </p:nvPicPr>
          <p:blipFill>
            <a:blip r:embed="rId4"/>
            <a:stretch>
              <a:fillRect/>
            </a:stretch>
          </p:blipFill>
          <p:spPr>
            <a:xfrm>
              <a:off x="4503841" y="404011"/>
              <a:ext cx="3088892" cy="3088892"/>
            </a:xfrm>
            <a:prstGeom prst="rect">
              <a:avLst/>
            </a:prstGeom>
          </p:spPr>
        </p:pic>
        <p:pic>
          <p:nvPicPr>
            <p:cNvPr id="7" name="Picture 6">
              <a:extLst>
                <a:ext uri="{FF2B5EF4-FFF2-40B4-BE49-F238E27FC236}">
                  <a16:creationId xmlns:a16="http://schemas.microsoft.com/office/drawing/2014/main" id="{01E8EA33-38EA-497C-5C3E-9AEAE355B806}"/>
                </a:ext>
              </a:extLst>
            </p:cNvPr>
            <p:cNvPicPr>
              <a:picLocks noChangeAspect="1"/>
            </p:cNvPicPr>
            <p:nvPr/>
          </p:nvPicPr>
          <p:blipFill>
            <a:blip r:embed="rId5"/>
            <a:stretch>
              <a:fillRect/>
            </a:stretch>
          </p:blipFill>
          <p:spPr>
            <a:xfrm>
              <a:off x="8099482" y="139008"/>
              <a:ext cx="3289992" cy="3289992"/>
            </a:xfrm>
            <a:prstGeom prst="rect">
              <a:avLst/>
            </a:prstGeom>
          </p:spPr>
        </p:pic>
      </p:grpSp>
      <p:sp>
        <p:nvSpPr>
          <p:cNvPr id="9" name="TextBox 8">
            <a:extLst>
              <a:ext uri="{FF2B5EF4-FFF2-40B4-BE49-F238E27FC236}">
                <a16:creationId xmlns:a16="http://schemas.microsoft.com/office/drawing/2014/main" id="{52F6B0CD-1EEE-7CD1-A555-63563A714003}"/>
              </a:ext>
            </a:extLst>
          </p:cNvPr>
          <p:cNvSpPr txBox="1"/>
          <p:nvPr/>
        </p:nvSpPr>
        <p:spPr>
          <a:xfrm>
            <a:off x="1481797" y="5474477"/>
            <a:ext cx="9228406" cy="830997"/>
          </a:xfrm>
          <a:prstGeom prst="rect">
            <a:avLst/>
          </a:prstGeom>
          <a:noFill/>
        </p:spPr>
        <p:txBody>
          <a:bodyPr wrap="square" rtlCol="0">
            <a:spAutoFit/>
          </a:bodyPr>
          <a:lstStyle/>
          <a:p>
            <a:pPr algn="ctr"/>
            <a:r>
              <a:rPr lang="en-US" sz="2400" dirty="0"/>
              <a:t>… or a screen like this after selecting the left tree and getting a </a:t>
            </a:r>
            <a:r>
              <a:rPr lang="en-US" sz="2400" b="1" dirty="0"/>
              <a:t>rotten</a:t>
            </a:r>
            <a:r>
              <a:rPr lang="en-US" sz="2400" dirty="0"/>
              <a:t> fruit</a:t>
            </a:r>
          </a:p>
        </p:txBody>
      </p:sp>
      <p:pic>
        <p:nvPicPr>
          <p:cNvPr id="2" name="Picture 1">
            <a:extLst>
              <a:ext uri="{FF2B5EF4-FFF2-40B4-BE49-F238E27FC236}">
                <a16:creationId xmlns:a16="http://schemas.microsoft.com/office/drawing/2014/main" id="{8FCE6177-3C9C-4DBE-487E-A661777FAB25}"/>
              </a:ext>
            </a:extLst>
          </p:cNvPr>
          <p:cNvPicPr>
            <a:picLocks noChangeAspect="1"/>
          </p:cNvPicPr>
          <p:nvPr/>
        </p:nvPicPr>
        <p:blipFill>
          <a:blip r:embed="rId6"/>
          <a:stretch>
            <a:fillRect/>
          </a:stretch>
        </p:blipFill>
        <p:spPr>
          <a:xfrm>
            <a:off x="1781476" y="154747"/>
            <a:ext cx="1403439" cy="1403439"/>
          </a:xfrm>
          <a:prstGeom prst="rect">
            <a:avLst/>
          </a:prstGeom>
        </p:spPr>
      </p:pic>
    </p:spTree>
    <p:extLst>
      <p:ext uri="{BB962C8B-B14F-4D97-AF65-F5344CB8AC3E}">
        <p14:creationId xmlns:p14="http://schemas.microsoft.com/office/powerpoint/2010/main" val="321179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B5142-9EBB-DEF1-E10F-133B46F22AFE}"/>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4224ECB-4879-70C7-1F9F-B2E8FC4BA6C4}"/>
              </a:ext>
            </a:extLst>
          </p:cNvPr>
          <p:cNvCxnSpPr/>
          <p:nvPr/>
        </p:nvCxnSpPr>
        <p:spPr>
          <a:xfrm>
            <a:off x="3112958" y="3503953"/>
            <a:ext cx="5966085"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 name="Oval 7">
            <a:extLst>
              <a:ext uri="{FF2B5EF4-FFF2-40B4-BE49-F238E27FC236}">
                <a16:creationId xmlns:a16="http://schemas.microsoft.com/office/drawing/2014/main" id="{682DC062-4B76-80AF-2AAD-5E43B8514DB1}"/>
              </a:ext>
            </a:extLst>
          </p:cNvPr>
          <p:cNvSpPr/>
          <p:nvPr/>
        </p:nvSpPr>
        <p:spPr>
          <a:xfrm>
            <a:off x="2875214" y="3265693"/>
            <a:ext cx="475488" cy="476519"/>
          </a:xfrm>
          <a:prstGeom prst="ellipse">
            <a:avLst/>
          </a:prstGeom>
          <a:solidFill>
            <a:schemeClr val="tx1"/>
          </a:solid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7F024FA-AAF6-A184-8772-9E8E26FE205A}"/>
              </a:ext>
            </a:extLst>
          </p:cNvPr>
          <p:cNvSpPr/>
          <p:nvPr/>
        </p:nvSpPr>
        <p:spPr>
          <a:xfrm>
            <a:off x="5858256" y="3265693"/>
            <a:ext cx="475488" cy="476519"/>
          </a:xfrm>
          <a:prstGeom prst="ellipse">
            <a:avLst/>
          </a:prstGeom>
          <a:solidFill>
            <a:schemeClr val="tx1"/>
          </a:solid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A293AE4-664D-D9C0-83BE-8849F2EDEF7E}"/>
              </a:ext>
            </a:extLst>
          </p:cNvPr>
          <p:cNvSpPr/>
          <p:nvPr/>
        </p:nvSpPr>
        <p:spPr>
          <a:xfrm>
            <a:off x="8841298" y="3265693"/>
            <a:ext cx="475488" cy="476519"/>
          </a:xfrm>
          <a:prstGeom prst="ellipse">
            <a:avLst/>
          </a:prstGeom>
          <a:solidFill>
            <a:schemeClr val="tx1"/>
          </a:solid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DE9A18C-0E7A-29AE-3008-8A4CB03ED8F4}"/>
              </a:ext>
            </a:extLst>
          </p:cNvPr>
          <p:cNvSpPr txBox="1"/>
          <p:nvPr/>
        </p:nvSpPr>
        <p:spPr>
          <a:xfrm>
            <a:off x="2389202" y="3980472"/>
            <a:ext cx="1447512" cy="830997"/>
          </a:xfrm>
          <a:prstGeom prst="rect">
            <a:avLst/>
          </a:prstGeom>
          <a:noFill/>
        </p:spPr>
        <p:txBody>
          <a:bodyPr wrap="none" rtlCol="0">
            <a:spAutoFit/>
          </a:bodyPr>
          <a:lstStyle/>
          <a:p>
            <a:pPr algn="ctr"/>
            <a:r>
              <a:rPr lang="en-US" sz="2400" b="1" dirty="0"/>
              <a:t>1</a:t>
            </a:r>
          </a:p>
          <a:p>
            <a:pPr algn="ctr"/>
            <a:r>
              <a:rPr lang="en-US" sz="2400" b="1" dirty="0"/>
              <a:t>Not at all</a:t>
            </a:r>
          </a:p>
        </p:txBody>
      </p:sp>
      <p:sp>
        <p:nvSpPr>
          <p:cNvPr id="12" name="TextBox 11">
            <a:extLst>
              <a:ext uri="{FF2B5EF4-FFF2-40B4-BE49-F238E27FC236}">
                <a16:creationId xmlns:a16="http://schemas.microsoft.com/office/drawing/2014/main" id="{EA57CE75-1374-BDDC-1E72-91FCCDCB74F9}"/>
              </a:ext>
            </a:extLst>
          </p:cNvPr>
          <p:cNvSpPr txBox="1"/>
          <p:nvPr/>
        </p:nvSpPr>
        <p:spPr>
          <a:xfrm>
            <a:off x="5214865" y="3980472"/>
            <a:ext cx="1762278" cy="830997"/>
          </a:xfrm>
          <a:prstGeom prst="rect">
            <a:avLst/>
          </a:prstGeom>
          <a:noFill/>
        </p:spPr>
        <p:txBody>
          <a:bodyPr wrap="none" rtlCol="0">
            <a:spAutoFit/>
          </a:bodyPr>
          <a:lstStyle/>
          <a:p>
            <a:pPr algn="ctr"/>
            <a:r>
              <a:rPr lang="en-US" sz="2400" b="1" dirty="0"/>
              <a:t>2</a:t>
            </a:r>
          </a:p>
          <a:p>
            <a:pPr algn="ctr"/>
            <a:r>
              <a:rPr lang="en-US" sz="2400" b="1" dirty="0"/>
              <a:t>Moderately</a:t>
            </a:r>
          </a:p>
        </p:txBody>
      </p:sp>
      <p:sp>
        <p:nvSpPr>
          <p:cNvPr id="13" name="TextBox 12">
            <a:extLst>
              <a:ext uri="{FF2B5EF4-FFF2-40B4-BE49-F238E27FC236}">
                <a16:creationId xmlns:a16="http://schemas.microsoft.com/office/drawing/2014/main" id="{03AAD5E5-2DD8-258D-326F-F62498CDB911}"/>
              </a:ext>
            </a:extLst>
          </p:cNvPr>
          <p:cNvSpPr txBox="1"/>
          <p:nvPr/>
        </p:nvSpPr>
        <p:spPr>
          <a:xfrm>
            <a:off x="8829106" y="3980472"/>
            <a:ext cx="814647" cy="830997"/>
          </a:xfrm>
          <a:prstGeom prst="rect">
            <a:avLst/>
          </a:prstGeom>
          <a:noFill/>
        </p:spPr>
        <p:txBody>
          <a:bodyPr wrap="none" rtlCol="0">
            <a:spAutoFit/>
          </a:bodyPr>
          <a:lstStyle/>
          <a:p>
            <a:pPr algn="ctr"/>
            <a:r>
              <a:rPr lang="en-US" sz="2400" b="1" dirty="0"/>
              <a:t>3</a:t>
            </a:r>
          </a:p>
          <a:p>
            <a:pPr algn="ctr"/>
            <a:r>
              <a:rPr lang="en-US" sz="2400" b="1" dirty="0"/>
              <a:t>A lot</a:t>
            </a:r>
          </a:p>
        </p:txBody>
      </p:sp>
      <p:sp>
        <p:nvSpPr>
          <p:cNvPr id="14" name="TextBox 13">
            <a:extLst>
              <a:ext uri="{FF2B5EF4-FFF2-40B4-BE49-F238E27FC236}">
                <a16:creationId xmlns:a16="http://schemas.microsoft.com/office/drawing/2014/main" id="{18ABDD83-6B42-FAB5-FE1A-1CCE9D3590B5}"/>
              </a:ext>
            </a:extLst>
          </p:cNvPr>
          <p:cNvSpPr txBox="1"/>
          <p:nvPr/>
        </p:nvSpPr>
        <p:spPr>
          <a:xfrm>
            <a:off x="2663274" y="1584330"/>
            <a:ext cx="6865452" cy="1200329"/>
          </a:xfrm>
          <a:prstGeom prst="rect">
            <a:avLst/>
          </a:prstGeom>
          <a:noFill/>
        </p:spPr>
        <p:txBody>
          <a:bodyPr wrap="square" rtlCol="0">
            <a:spAutoFit/>
          </a:bodyPr>
          <a:lstStyle/>
          <a:p>
            <a:pPr algn="ctr"/>
            <a:r>
              <a:rPr lang="en-US" sz="2400" b="1" dirty="0"/>
              <a:t>How much do you regret this choice? Please enter a number between 1 and 3 to rate the intensity of your regret on the scale below</a:t>
            </a:r>
          </a:p>
        </p:txBody>
      </p:sp>
      <p:sp>
        <p:nvSpPr>
          <p:cNvPr id="2" name="TextBox 1">
            <a:extLst>
              <a:ext uri="{FF2B5EF4-FFF2-40B4-BE49-F238E27FC236}">
                <a16:creationId xmlns:a16="http://schemas.microsoft.com/office/drawing/2014/main" id="{9B99417C-6BDC-F22A-C797-40CBBEF6544C}"/>
              </a:ext>
            </a:extLst>
          </p:cNvPr>
          <p:cNvSpPr txBox="1"/>
          <p:nvPr/>
        </p:nvSpPr>
        <p:spPr>
          <a:xfrm>
            <a:off x="1301639" y="5591783"/>
            <a:ext cx="10064209" cy="830997"/>
          </a:xfrm>
          <a:prstGeom prst="rect">
            <a:avLst/>
          </a:prstGeom>
          <a:noFill/>
        </p:spPr>
        <p:txBody>
          <a:bodyPr wrap="square" rtlCol="0">
            <a:spAutoFit/>
          </a:bodyPr>
          <a:lstStyle/>
          <a:p>
            <a:pPr algn="ctr"/>
            <a:r>
              <a:rPr lang="en-US" sz="2400" dirty="0"/>
              <a:t>Finally, </a:t>
            </a:r>
            <a:r>
              <a:rPr lang="en-US" sz="2400" b="1" dirty="0"/>
              <a:t>on some trials</a:t>
            </a:r>
            <a:r>
              <a:rPr lang="en-US" sz="2400" dirty="0"/>
              <a:t>, each time you get a rotten fruit, you will be asked to rate how much you regret your choice of tree using a 3-point scale.</a:t>
            </a:r>
          </a:p>
        </p:txBody>
      </p:sp>
    </p:spTree>
    <p:extLst>
      <p:ext uri="{BB962C8B-B14F-4D97-AF65-F5344CB8AC3E}">
        <p14:creationId xmlns:p14="http://schemas.microsoft.com/office/powerpoint/2010/main" val="180933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F6050-31E6-1456-2EB7-7D50521A2D21}"/>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6431ABE-A4C3-AD75-48F6-4AAD8F1CBF02}"/>
              </a:ext>
            </a:extLst>
          </p:cNvPr>
          <p:cNvPicPr>
            <a:picLocks noGrp="1" noChangeAspect="1"/>
          </p:cNvPicPr>
          <p:nvPr>
            <p:ph idx="1"/>
          </p:nvPr>
        </p:nvPicPr>
        <p:blipFill>
          <a:blip r:embed="rId3"/>
          <a:stretch>
            <a:fillRect/>
          </a:stretch>
        </p:blipFill>
        <p:spPr>
          <a:xfrm>
            <a:off x="2605837" y="334372"/>
            <a:ext cx="6374389" cy="4780790"/>
          </a:xfrm>
        </p:spPr>
      </p:pic>
      <p:sp>
        <p:nvSpPr>
          <p:cNvPr id="6" name="Oval 5">
            <a:extLst>
              <a:ext uri="{FF2B5EF4-FFF2-40B4-BE49-F238E27FC236}">
                <a16:creationId xmlns:a16="http://schemas.microsoft.com/office/drawing/2014/main" id="{924602E8-DEA5-046A-DA9F-F6FB846ECD6D}"/>
              </a:ext>
            </a:extLst>
          </p:cNvPr>
          <p:cNvSpPr/>
          <p:nvPr/>
        </p:nvSpPr>
        <p:spPr>
          <a:xfrm>
            <a:off x="3142789" y="895967"/>
            <a:ext cx="2038662" cy="1472784"/>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B3A856B-E918-981F-0174-8E35FE641972}"/>
              </a:ext>
            </a:extLst>
          </p:cNvPr>
          <p:cNvSpPr txBox="1"/>
          <p:nvPr/>
        </p:nvSpPr>
        <p:spPr>
          <a:xfrm>
            <a:off x="1360774" y="5323299"/>
            <a:ext cx="9228406" cy="1200329"/>
          </a:xfrm>
          <a:prstGeom prst="rect">
            <a:avLst/>
          </a:prstGeom>
          <a:noFill/>
        </p:spPr>
        <p:txBody>
          <a:bodyPr wrap="square" rtlCol="0">
            <a:spAutoFit/>
          </a:bodyPr>
          <a:lstStyle/>
          <a:p>
            <a:pPr algn="ctr"/>
            <a:r>
              <a:rPr lang="en-US" sz="2400" dirty="0"/>
              <a:t>Please keep the </a:t>
            </a:r>
            <a:r>
              <a:rPr lang="en-US" sz="2400" b="1" dirty="0"/>
              <a:t>fourth</a:t>
            </a:r>
            <a:r>
              <a:rPr lang="en-US" sz="2400" dirty="0"/>
              <a:t>, </a:t>
            </a:r>
            <a:r>
              <a:rPr lang="en-US" sz="2400" b="1" dirty="0"/>
              <a:t>middle</a:t>
            </a:r>
            <a:r>
              <a:rPr lang="en-US" sz="2400" dirty="0"/>
              <a:t>, and </a:t>
            </a:r>
            <a:r>
              <a:rPr lang="en-US" sz="2400" b="1" dirty="0"/>
              <a:t>index</a:t>
            </a:r>
            <a:r>
              <a:rPr lang="en-US" sz="2400" dirty="0"/>
              <a:t> </a:t>
            </a:r>
            <a:r>
              <a:rPr lang="en-US" sz="2400" b="1" dirty="0"/>
              <a:t>fingers</a:t>
            </a:r>
            <a:r>
              <a:rPr lang="en-US" sz="2400" dirty="0"/>
              <a:t> of your </a:t>
            </a:r>
            <a:r>
              <a:rPr lang="en-US" sz="2400" b="1" dirty="0"/>
              <a:t>left</a:t>
            </a:r>
            <a:r>
              <a:rPr lang="en-US" sz="2400" dirty="0"/>
              <a:t> hand on numbers </a:t>
            </a:r>
            <a:r>
              <a:rPr lang="en-US" sz="2400" b="1" dirty="0"/>
              <a:t>1</a:t>
            </a:r>
            <a:r>
              <a:rPr lang="en-US" sz="2400" dirty="0"/>
              <a:t>, </a:t>
            </a:r>
            <a:r>
              <a:rPr lang="en-US" sz="2400" b="1" dirty="0"/>
              <a:t>2</a:t>
            </a:r>
            <a:r>
              <a:rPr lang="en-US" sz="2400" dirty="0"/>
              <a:t>, and </a:t>
            </a:r>
            <a:r>
              <a:rPr lang="en-US" sz="2400" b="1" dirty="0"/>
              <a:t>3</a:t>
            </a:r>
            <a:r>
              <a:rPr lang="en-US" sz="2400" dirty="0"/>
              <a:t> as shown above throughout the experiment. You will use these keys to rate your </a:t>
            </a:r>
            <a:r>
              <a:rPr lang="en-US" sz="2400" b="1" dirty="0"/>
              <a:t>feelings of regret</a:t>
            </a:r>
            <a:r>
              <a:rPr lang="en-US" sz="2400" dirty="0"/>
              <a:t>.</a:t>
            </a:r>
          </a:p>
        </p:txBody>
      </p:sp>
    </p:spTree>
    <p:extLst>
      <p:ext uri="{BB962C8B-B14F-4D97-AF65-F5344CB8AC3E}">
        <p14:creationId xmlns:p14="http://schemas.microsoft.com/office/powerpoint/2010/main" val="131228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2253</TotalTime>
  <Words>984</Words>
  <Application>Microsoft Macintosh PowerPoint</Application>
  <PresentationFormat>Widescreen</PresentationFormat>
  <Paragraphs>67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Kate Petrova</dc:creator>
  <cp:lastModifiedBy>Kate Petrova</cp:lastModifiedBy>
  <cp:revision>29</cp:revision>
  <dcterms:created xsi:type="dcterms:W3CDTF">2025-08-07T17:08:56Z</dcterms:created>
  <dcterms:modified xsi:type="dcterms:W3CDTF">2025-10-22T17:43:22Z</dcterms:modified>
</cp:coreProperties>
</file>