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4" r:id="rId5"/>
    <p:sldId id="261" r:id="rId6"/>
    <p:sldId id="265" r:id="rId7"/>
    <p:sldId id="266" r:id="rId8"/>
    <p:sldId id="268" r:id="rId9"/>
    <p:sldId id="27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1467"/>
  </p:normalViewPr>
  <p:slideViewPr>
    <p:cSldViewPr snapToGrid="0" showGuides="1">
      <p:cViewPr varScale="1">
        <p:scale>
          <a:sx n="94" d="100"/>
          <a:sy n="94" d="100"/>
        </p:scale>
        <p:origin x="96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181B-A5EE-ACD8-B340-EA4EAB8DA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B28A5-FE32-C282-AEB5-D663DD586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47FD0-F750-63FE-9EEF-DCB48C1F52A7}"/>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F0DA01F1-F3F8-C5B4-5CF6-6F999C26A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133C-895A-6F6E-1331-2D206B944464}"/>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231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F854-07B9-4B29-BA7A-54AE6ED9A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C580-B295-9BA0-5389-09771D114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0196F-5444-E86F-FA40-A00A0C2E295C}"/>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E2ADD018-68B4-827E-2452-ADA867A0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24A11-CA75-8AFC-74B1-F24FA987AB92}"/>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82793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586D9-B49A-F2AE-DB38-FD32501EC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78782-5042-3AB1-67AC-F765905BE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B17A2-A2F9-603D-F143-08F71A0F8DAE}"/>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DBA96153-AA04-EDBD-4276-A85BB9CEE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33D21-1D02-EFD4-F52C-D119CF89E99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52445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6260-4FB9-FC87-AEDC-FCAD32D6A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9000D-86A0-2910-9307-51DCBB88F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4FE73-BE13-B6F4-B2DE-BB3B6825A78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580E9BB9-33F8-DF06-8D25-65BF95412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C8A9C-42E2-5CFE-89D8-AF66C880BA86}"/>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2154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D384-3108-FD9E-12C6-6B7A351B9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FC9E5-068F-8C5E-8242-F9D298E0B7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E7E52-1523-6E44-BACD-8752BE9E614D}"/>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A1A7BB62-16A9-F3B1-D696-B8C83B28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16E47-8E8D-3F96-BE1F-16E58F6B4B11}"/>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924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8A91-1D51-167C-AFB4-6BF8253F5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D2AE7-63F4-E0BF-A848-BC884FB5F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7AAEA-844E-8AA6-DE53-7D8CDF1D9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1BFD4-0539-BBB3-5A51-C8DC29283640}"/>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4D0E72D4-33DA-4F0D-A270-7891353AD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D634B-4F3C-4FA9-891C-22D271B5506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501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D71C-51CF-445A-4F70-18F8172BE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84F8B-1A6C-BCFD-7201-AFF034C875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2628F-AE88-93C3-26E9-BAEEF2875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B41D2-9128-8CF8-FA73-CD5337A07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A46BA-33EA-A634-7DD7-E9958C16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EA4FD1-E49E-C7D4-DDB0-0A0C350B722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8" name="Footer Placeholder 7">
            <a:extLst>
              <a:ext uri="{FF2B5EF4-FFF2-40B4-BE49-F238E27FC236}">
                <a16:creationId xmlns:a16="http://schemas.microsoft.com/office/drawing/2014/main" id="{2E3DC124-B515-69F5-FF63-D99D69E1A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C77DC-6B60-152F-1F40-644DD7A5C75A}"/>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10791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3008-23A9-7D3D-553B-A686E1512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AD5B4-FDCB-B4BA-3033-D5A589D7DC42}"/>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4" name="Footer Placeholder 3">
            <a:extLst>
              <a:ext uri="{FF2B5EF4-FFF2-40B4-BE49-F238E27FC236}">
                <a16:creationId xmlns:a16="http://schemas.microsoft.com/office/drawing/2014/main" id="{A4A49C8A-C1EA-F620-CC64-A4C202BE2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9B5DE-7B63-6E56-932D-7117179C7A98}"/>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35152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D0651-3619-5E7C-8325-01A146743CC2}"/>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3" name="Footer Placeholder 2">
            <a:extLst>
              <a:ext uri="{FF2B5EF4-FFF2-40B4-BE49-F238E27FC236}">
                <a16:creationId xmlns:a16="http://schemas.microsoft.com/office/drawing/2014/main" id="{15BDC4B9-E341-8F70-2FED-735DA5CE7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16568-C7BB-0880-7875-446A0DDED873}"/>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366489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5BCF-AA9C-C878-4A0D-53BA3A1F5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E38B5-A1FA-B6D4-2F2D-179066423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6A345-DFF1-DB71-E254-A3CE2E16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8E498-5B4D-4FD5-D334-6FE146EFC19C}"/>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033E504E-169C-3E2D-22CE-BC4762B12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37727-6290-EDBA-9233-ABB880DEB917}"/>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4519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057A-C7B1-D1E2-73B1-8979E1829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A1E9A-7C3A-E4ED-C876-ED2F2E4F7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F3E338-580C-1A40-3287-5EAF0B6A2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0DD18-EA34-91D5-0AD0-0FDF5DC4F9D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92F7EAD8-7ECA-0C25-140A-FBDFC60E3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F97C8-EBFF-3DC9-302A-4E95BBF7FF75}"/>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4630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A05FB-4B73-7947-C087-3DAF683F9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8872D-BF0E-770C-D256-A7E00BC76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71A5B-49F6-218C-FF43-3C96D3BFD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1C3B0DEE-77EE-696D-122F-56CD9CAD1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8AB1F2-7BB9-0911-EE86-C41F0D05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1C8766-F064-E741-A944-31E313370E28}" type="slidenum">
              <a:rPr lang="en-US" smtClean="0"/>
              <a:t>‹#›</a:t>
            </a:fld>
            <a:endParaRPr lang="en-US"/>
          </a:p>
        </p:txBody>
      </p:sp>
    </p:spTree>
    <p:extLst>
      <p:ext uri="{BB962C8B-B14F-4D97-AF65-F5344CB8AC3E}">
        <p14:creationId xmlns:p14="http://schemas.microsoft.com/office/powerpoint/2010/main" val="308520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5146629"/>
            <a:ext cx="9228406" cy="461665"/>
          </a:xfrm>
          <a:prstGeom prst="rect">
            <a:avLst/>
          </a:prstGeom>
          <a:noFill/>
        </p:spPr>
        <p:txBody>
          <a:bodyPr wrap="square" rtlCol="0">
            <a:spAutoFit/>
          </a:bodyPr>
          <a:lstStyle/>
          <a:p>
            <a:pPr algn="ctr"/>
            <a:r>
              <a:rPr lang="en-US" sz="2400" b="1" dirty="0"/>
              <a:t>Welcome to the fruit-picking game!</a:t>
            </a:r>
          </a:p>
        </p:txBody>
      </p:sp>
      <p:grpSp>
        <p:nvGrpSpPr>
          <p:cNvPr id="12" name="Group 11">
            <a:extLst>
              <a:ext uri="{FF2B5EF4-FFF2-40B4-BE49-F238E27FC236}">
                <a16:creationId xmlns:a16="http://schemas.microsoft.com/office/drawing/2014/main" id="{218CF045-EDA9-1746-B040-E6CB52C2324B}"/>
              </a:ext>
            </a:extLst>
          </p:cNvPr>
          <p:cNvGrpSpPr/>
          <p:nvPr/>
        </p:nvGrpSpPr>
        <p:grpSpPr>
          <a:xfrm>
            <a:off x="802526" y="984703"/>
            <a:ext cx="10586948" cy="3353895"/>
            <a:chOff x="802526" y="139008"/>
            <a:chExt cx="10586948" cy="3353895"/>
          </a:xfrm>
        </p:grpSpPr>
        <p:pic>
          <p:nvPicPr>
            <p:cNvPr id="3" name="Picture 2">
              <a:extLst>
                <a:ext uri="{FF2B5EF4-FFF2-40B4-BE49-F238E27FC236}">
                  <a16:creationId xmlns:a16="http://schemas.microsoft.com/office/drawing/2014/main" id="{BA433486-359E-97A2-E267-5D9911C66AC7}"/>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A53AE033-B071-26F1-D473-FB6736536849}"/>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11" name="Picture 10">
              <a:extLst>
                <a:ext uri="{FF2B5EF4-FFF2-40B4-BE49-F238E27FC236}">
                  <a16:creationId xmlns:a16="http://schemas.microsoft.com/office/drawing/2014/main" id="{41FA07A9-D958-A767-7304-968BE9E736E8}"/>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213895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BE02F-C3E5-8D68-003A-4CA6742B2A39}"/>
              </a:ext>
            </a:extLst>
          </p:cNvPr>
          <p:cNvSpPr txBox="1"/>
          <p:nvPr/>
        </p:nvSpPr>
        <p:spPr>
          <a:xfrm>
            <a:off x="5530781" y="2321004"/>
            <a:ext cx="1130438" cy="2215991"/>
          </a:xfrm>
          <a:prstGeom prst="rect">
            <a:avLst/>
          </a:prstGeom>
          <a:noFill/>
        </p:spPr>
        <p:txBody>
          <a:bodyPr wrap="none" rtlCol="0">
            <a:spAutoFit/>
          </a:bodyPr>
          <a:lstStyle/>
          <a:p>
            <a:r>
              <a:rPr lang="en-US" sz="13800" dirty="0"/>
              <a:t>+</a:t>
            </a:r>
          </a:p>
        </p:txBody>
      </p:sp>
      <p:sp>
        <p:nvSpPr>
          <p:cNvPr id="5" name="TextBox 4">
            <a:extLst>
              <a:ext uri="{FF2B5EF4-FFF2-40B4-BE49-F238E27FC236}">
                <a16:creationId xmlns:a16="http://schemas.microsoft.com/office/drawing/2014/main" id="{F6D2DD3A-C29D-265A-C096-E1F43D25F34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Between the trials, you will see a cross in the middle of the screen. Please look at the cross as soon as you see it and until the next trial begins. </a:t>
            </a:r>
          </a:p>
        </p:txBody>
      </p:sp>
    </p:spTree>
    <p:extLst>
      <p:ext uri="{BB962C8B-B14F-4D97-AF65-F5344CB8AC3E}">
        <p14:creationId xmlns:p14="http://schemas.microsoft.com/office/powerpoint/2010/main" val="19252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656696" y="4240786"/>
            <a:ext cx="8878607" cy="1938992"/>
          </a:xfrm>
          <a:prstGeom prst="rect">
            <a:avLst/>
          </a:prstGeom>
          <a:noFill/>
        </p:spPr>
        <p:txBody>
          <a:bodyPr wrap="square" rtlCol="0">
            <a:spAutoFit/>
          </a:bodyPr>
          <a:lstStyle/>
          <a:p>
            <a:pPr algn="ctr"/>
            <a:r>
              <a:rPr lang="en-US" sz="2400" dirty="0"/>
              <a:t>You are now ready to begin the game. Remember, your goal is to earn as many points as you can by picking more ripe fruit and avoiding rotten fruit.</a:t>
            </a:r>
          </a:p>
          <a:p>
            <a:pPr algn="ctr"/>
            <a:endParaRPr lang="en-US" sz="2400" dirty="0"/>
          </a:p>
          <a:p>
            <a:pPr algn="ctr"/>
            <a:r>
              <a:rPr lang="en-US" sz="2400" b="1" dirty="0"/>
              <a:t>Happy fruit-picking!</a:t>
            </a:r>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2"/>
          <a:stretch>
            <a:fillRect/>
          </a:stretch>
        </p:blipFill>
        <p:spPr>
          <a:xfrm>
            <a:off x="4719711" y="678222"/>
            <a:ext cx="2752578" cy="2752578"/>
          </a:xfrm>
          <a:prstGeom prst="rect">
            <a:avLst/>
          </a:prstGeom>
        </p:spPr>
      </p:pic>
    </p:spTree>
    <p:extLst>
      <p:ext uri="{BB962C8B-B14F-4D97-AF65-F5344CB8AC3E}">
        <p14:creationId xmlns:p14="http://schemas.microsoft.com/office/powerpoint/2010/main" val="76562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166488"/>
            <a:ext cx="9228406" cy="2308324"/>
          </a:xfrm>
          <a:prstGeom prst="rect">
            <a:avLst/>
          </a:prstGeom>
          <a:noFill/>
        </p:spPr>
        <p:txBody>
          <a:bodyPr wrap="square" rtlCol="0">
            <a:spAutoFit/>
          </a:bodyPr>
          <a:lstStyle/>
          <a:p>
            <a:pPr algn="ctr"/>
            <a:r>
              <a:rPr lang="en-US" sz="2400" dirty="0"/>
              <a:t>In this game, you will go through 60 trials of picking fruit from the trees shown above. </a:t>
            </a:r>
          </a:p>
          <a:p>
            <a:pPr algn="ctr"/>
            <a:endParaRPr lang="en-US" sz="2400" dirty="0"/>
          </a:p>
          <a:p>
            <a:pPr algn="ctr"/>
            <a:r>
              <a:rPr lang="en-US" sz="2400" dirty="0"/>
              <a:t>Each tree has a slightly different shape and color. The shapes and colors are there just to help you tell the trees apart—they don't have any special meaning other than that.</a:t>
            </a:r>
          </a:p>
        </p:txBody>
      </p:sp>
      <p:grpSp>
        <p:nvGrpSpPr>
          <p:cNvPr id="2" name="Group 1">
            <a:extLst>
              <a:ext uri="{FF2B5EF4-FFF2-40B4-BE49-F238E27FC236}">
                <a16:creationId xmlns:a16="http://schemas.microsoft.com/office/drawing/2014/main" id="{50B62CC8-4BCE-E41D-DF5C-85AB01D45C51}"/>
              </a:ext>
            </a:extLst>
          </p:cNvPr>
          <p:cNvGrpSpPr/>
          <p:nvPr/>
        </p:nvGrpSpPr>
        <p:grpSpPr>
          <a:xfrm>
            <a:off x="802526" y="139008"/>
            <a:ext cx="10586948" cy="3353895"/>
            <a:chOff x="802526" y="139008"/>
            <a:chExt cx="10586948" cy="3353895"/>
          </a:xfrm>
        </p:grpSpPr>
        <p:pic>
          <p:nvPicPr>
            <p:cNvPr id="3" name="Picture 2">
              <a:extLst>
                <a:ext uri="{FF2B5EF4-FFF2-40B4-BE49-F238E27FC236}">
                  <a16:creationId xmlns:a16="http://schemas.microsoft.com/office/drawing/2014/main" id="{34355D89-984A-BA4F-A1D5-0573EA5C3D34}"/>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4" name="Picture 3">
              <a:extLst>
                <a:ext uri="{FF2B5EF4-FFF2-40B4-BE49-F238E27FC236}">
                  <a16:creationId xmlns:a16="http://schemas.microsoft.com/office/drawing/2014/main" id="{186C8922-22BD-A061-7666-BCA8D879DE22}"/>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6" name="Picture 5">
              <a:extLst>
                <a:ext uri="{FF2B5EF4-FFF2-40B4-BE49-F238E27FC236}">
                  <a16:creationId xmlns:a16="http://schemas.microsoft.com/office/drawing/2014/main" id="{94402BDE-9005-DB29-E0AA-0D675E4CA8B2}"/>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1675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452231"/>
            <a:ext cx="9228406" cy="1200329"/>
          </a:xfrm>
          <a:prstGeom prst="rect">
            <a:avLst/>
          </a:prstGeom>
          <a:noFill/>
        </p:spPr>
        <p:txBody>
          <a:bodyPr wrap="square" rtlCol="0">
            <a:spAutoFit/>
          </a:bodyPr>
          <a:lstStyle/>
          <a:p>
            <a:pPr algn="ctr"/>
            <a:r>
              <a:rPr lang="en-US" sz="2400" dirty="0"/>
              <a:t>On each trial you will choose which one you want to pick fruit from. You can make your choice using the left, up,</a:t>
            </a:r>
          </a:p>
          <a:p>
            <a:pPr algn="ctr"/>
            <a:r>
              <a:rPr lang="en-US" sz="2400" dirty="0"/>
              <a:t>and right arrow keys that correspond to the arrows on the trees.</a:t>
            </a:r>
          </a:p>
        </p:txBody>
      </p:sp>
      <p:sp>
        <p:nvSpPr>
          <p:cNvPr id="2" name="TextBox 1">
            <a:extLst>
              <a:ext uri="{FF2B5EF4-FFF2-40B4-BE49-F238E27FC236}">
                <a16:creationId xmlns:a16="http://schemas.microsoft.com/office/drawing/2014/main" id="{9EF06329-ACB7-D738-90A9-0932CBFF51C1}"/>
              </a:ext>
            </a:extLst>
          </p:cNvPr>
          <p:cNvSpPr txBox="1"/>
          <p:nvPr/>
        </p:nvSpPr>
        <p:spPr>
          <a:xfrm>
            <a:off x="1538068" y="3584442"/>
            <a:ext cx="9228406" cy="461665"/>
          </a:xfrm>
          <a:prstGeom prst="rect">
            <a:avLst/>
          </a:prstGeom>
          <a:noFill/>
        </p:spPr>
        <p:txBody>
          <a:bodyPr wrap="square" rtlCol="0">
            <a:spAutoFit/>
          </a:bodyPr>
          <a:lstStyle/>
          <a:p>
            <a:pPr algn="ctr"/>
            <a:r>
              <a:rPr lang="en-US" sz="2400" b="1" dirty="0"/>
              <a:t>Left                                               Up                                           Right</a:t>
            </a:r>
          </a:p>
        </p:txBody>
      </p:sp>
      <p:grpSp>
        <p:nvGrpSpPr>
          <p:cNvPr id="3" name="Group 2">
            <a:extLst>
              <a:ext uri="{FF2B5EF4-FFF2-40B4-BE49-F238E27FC236}">
                <a16:creationId xmlns:a16="http://schemas.microsoft.com/office/drawing/2014/main" id="{B655C751-E5B3-91A2-35E8-29D38BF5F2A1}"/>
              </a:ext>
            </a:extLst>
          </p:cNvPr>
          <p:cNvGrpSpPr/>
          <p:nvPr/>
        </p:nvGrpSpPr>
        <p:grpSpPr>
          <a:xfrm>
            <a:off x="802526" y="139008"/>
            <a:ext cx="10586948" cy="3353895"/>
            <a:chOff x="802526" y="139008"/>
            <a:chExt cx="10586948" cy="3353895"/>
          </a:xfrm>
        </p:grpSpPr>
        <p:pic>
          <p:nvPicPr>
            <p:cNvPr id="4" name="Picture 3">
              <a:extLst>
                <a:ext uri="{FF2B5EF4-FFF2-40B4-BE49-F238E27FC236}">
                  <a16:creationId xmlns:a16="http://schemas.microsoft.com/office/drawing/2014/main" id="{69372D1C-1335-C2CC-C3AC-31064E67E55C}"/>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9592AFA3-4107-4877-08BE-D9AEF1511E3F}"/>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8" name="Picture 7">
              <a:extLst>
                <a:ext uri="{FF2B5EF4-FFF2-40B4-BE49-F238E27FC236}">
                  <a16:creationId xmlns:a16="http://schemas.microsoft.com/office/drawing/2014/main" id="{46C9B3E8-E642-DD80-EAF2-8CF534274F62}"/>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539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C90D79-5D46-BC75-35BC-1A0DDC0214AB}"/>
              </a:ext>
            </a:extLst>
          </p:cNvPr>
          <p:cNvPicPr>
            <a:picLocks noGrp="1" noChangeAspect="1"/>
          </p:cNvPicPr>
          <p:nvPr>
            <p:ph idx="1"/>
          </p:nvPr>
        </p:nvPicPr>
        <p:blipFill>
          <a:blip r:embed="rId2"/>
          <a:stretch>
            <a:fillRect/>
          </a:stretch>
        </p:blipFill>
        <p:spPr>
          <a:xfrm>
            <a:off x="2605837" y="334372"/>
            <a:ext cx="6374389" cy="4780790"/>
          </a:xfrm>
        </p:spPr>
      </p:pic>
      <p:sp>
        <p:nvSpPr>
          <p:cNvPr id="6" name="Oval 5">
            <a:extLst>
              <a:ext uri="{FF2B5EF4-FFF2-40B4-BE49-F238E27FC236}">
                <a16:creationId xmlns:a16="http://schemas.microsoft.com/office/drawing/2014/main" id="{5DD6F6AC-E521-9340-FE66-8722024F78B8}"/>
              </a:ext>
            </a:extLst>
          </p:cNvPr>
          <p:cNvSpPr/>
          <p:nvPr/>
        </p:nvSpPr>
        <p:spPr>
          <a:xfrm>
            <a:off x="6609320" y="27247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358A66-DFC0-8B16-FA88-D4F7F6D8B656}"/>
              </a:ext>
            </a:extLst>
          </p:cNvPr>
          <p:cNvSpPr txBox="1"/>
          <p:nvPr/>
        </p:nvSpPr>
        <p:spPr>
          <a:xfrm>
            <a:off x="996287" y="5323299"/>
            <a:ext cx="9592893" cy="1200329"/>
          </a:xfrm>
          <a:prstGeom prst="rect">
            <a:avLst/>
          </a:prstGeom>
          <a:noFill/>
        </p:spPr>
        <p:txBody>
          <a:bodyPr wrap="square" rtlCol="0">
            <a:spAutoFit/>
          </a:bodyPr>
          <a:lstStyle/>
          <a:p>
            <a:pPr algn="ctr"/>
            <a:r>
              <a:rPr lang="en-US" sz="2400" dirty="0"/>
              <a:t>Please keep the index, middle, and fourth fingers of your right hand on the left, up, and right arrow keys as shown above throughout the entire experiment. You will use these keys to select trees on each trial.</a:t>
            </a:r>
          </a:p>
        </p:txBody>
      </p:sp>
    </p:spTree>
    <p:extLst>
      <p:ext uri="{BB962C8B-B14F-4D97-AF65-F5344CB8AC3E}">
        <p14:creationId xmlns:p14="http://schemas.microsoft.com/office/powerpoint/2010/main" val="19971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538068" y="4566749"/>
            <a:ext cx="9228406" cy="1200329"/>
          </a:xfrm>
          <a:prstGeom prst="rect">
            <a:avLst/>
          </a:prstGeom>
          <a:noFill/>
        </p:spPr>
        <p:txBody>
          <a:bodyPr wrap="square" rtlCol="0">
            <a:spAutoFit/>
          </a:bodyPr>
          <a:lstStyle/>
          <a:p>
            <a:pPr algn="ctr"/>
            <a:r>
              <a:rPr lang="en-US" sz="2400" dirty="0"/>
              <a:t>When you pick fruit, it can turn out to be either ripe or rotten. </a:t>
            </a:r>
            <a:r>
              <a:rPr lang="en-US" sz="2400" b="1" dirty="0"/>
              <a:t>Your goal is to pick as much ripe fruit as you can!</a:t>
            </a:r>
          </a:p>
          <a:p>
            <a:pPr algn="ctr"/>
            <a:endParaRPr lang="en-US" sz="2400" dirty="0"/>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2"/>
          <a:stretch>
            <a:fillRect/>
          </a:stretch>
        </p:blipFill>
        <p:spPr>
          <a:xfrm>
            <a:off x="2670707" y="1614383"/>
            <a:ext cx="2041519" cy="2041519"/>
          </a:xfrm>
          <a:prstGeom prst="rect">
            <a:avLst/>
          </a:prstGeom>
        </p:spPr>
      </p:pic>
      <p:pic>
        <p:nvPicPr>
          <p:cNvPr id="12" name="Picture 11">
            <a:extLst>
              <a:ext uri="{FF2B5EF4-FFF2-40B4-BE49-F238E27FC236}">
                <a16:creationId xmlns:a16="http://schemas.microsoft.com/office/drawing/2014/main" id="{5DDFCF3B-8BF3-B139-5219-81243A798D5F}"/>
              </a:ext>
            </a:extLst>
          </p:cNvPr>
          <p:cNvPicPr>
            <a:picLocks noChangeAspect="1"/>
          </p:cNvPicPr>
          <p:nvPr/>
        </p:nvPicPr>
        <p:blipFill>
          <a:blip r:embed="rId3"/>
          <a:stretch>
            <a:fillRect/>
          </a:stretch>
        </p:blipFill>
        <p:spPr>
          <a:xfrm>
            <a:off x="7479776" y="1819427"/>
            <a:ext cx="1836475" cy="1836475"/>
          </a:xfrm>
          <a:prstGeom prst="rect">
            <a:avLst/>
          </a:prstGeom>
        </p:spPr>
      </p:pic>
    </p:spTree>
    <p:extLst>
      <p:ext uri="{BB962C8B-B14F-4D97-AF65-F5344CB8AC3E}">
        <p14:creationId xmlns:p14="http://schemas.microsoft.com/office/powerpoint/2010/main" val="158266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D56A180-7565-B39B-15CA-914B9FBBF0AF}"/>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5BD3FF08-8F05-579F-0F55-18EB3BD93A73}"/>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58ED18FE-C866-71BE-5552-35FF8B61C221}"/>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A248C133-C0E2-D9D7-282C-31A3DB6C62C7}"/>
                </a:ext>
              </a:extLst>
            </p:cNvPr>
            <p:cNvPicPr>
              <a:picLocks noChangeAspect="1"/>
            </p:cNvPicPr>
            <p:nvPr/>
          </p:nvPicPr>
          <p:blipFill>
            <a:blip r:embed="rId4"/>
            <a:stretch>
              <a:fillRect/>
            </a:stretch>
          </p:blipFill>
          <p:spPr>
            <a:xfrm>
              <a:off x="8099482" y="139008"/>
              <a:ext cx="3289992" cy="3289992"/>
            </a:xfrm>
            <a:prstGeom prst="rect">
              <a:avLst/>
            </a:prstGeom>
          </p:spPr>
        </p:pic>
      </p:grpSp>
      <p:pic>
        <p:nvPicPr>
          <p:cNvPr id="8" name="Picture 7">
            <a:extLst>
              <a:ext uri="{FF2B5EF4-FFF2-40B4-BE49-F238E27FC236}">
                <a16:creationId xmlns:a16="http://schemas.microsoft.com/office/drawing/2014/main" id="{E48C9022-9DE9-DE58-5F6C-FEA9171AEA56}"/>
              </a:ext>
            </a:extLst>
          </p:cNvPr>
          <p:cNvPicPr>
            <a:picLocks noChangeAspect="1"/>
          </p:cNvPicPr>
          <p:nvPr/>
        </p:nvPicPr>
        <p:blipFill>
          <a:blip r:embed="rId5"/>
          <a:stretch>
            <a:fillRect/>
          </a:stretch>
        </p:blipFill>
        <p:spPr>
          <a:xfrm>
            <a:off x="5311290" y="121269"/>
            <a:ext cx="1569419" cy="1569419"/>
          </a:xfrm>
          <a:prstGeom prst="rect">
            <a:avLst/>
          </a:prstGeom>
        </p:spPr>
      </p:pic>
      <p:sp>
        <p:nvSpPr>
          <p:cNvPr id="9" name="TextBox 8">
            <a:extLst>
              <a:ext uri="{FF2B5EF4-FFF2-40B4-BE49-F238E27FC236}">
                <a16:creationId xmlns:a16="http://schemas.microsoft.com/office/drawing/2014/main" id="{45AAE22F-9D79-7844-D2B9-03068DA2FFDA}"/>
              </a:ext>
            </a:extLst>
          </p:cNvPr>
          <p:cNvSpPr txBox="1"/>
          <p:nvPr/>
        </p:nvSpPr>
        <p:spPr>
          <a:xfrm>
            <a:off x="1469758" y="5309586"/>
            <a:ext cx="9228406" cy="1200329"/>
          </a:xfrm>
          <a:prstGeom prst="rect">
            <a:avLst/>
          </a:prstGeom>
          <a:noFill/>
        </p:spPr>
        <p:txBody>
          <a:bodyPr wrap="square" rtlCol="0">
            <a:spAutoFit/>
          </a:bodyPr>
          <a:lstStyle/>
          <a:p>
            <a:pPr algn="ctr"/>
            <a:r>
              <a:rPr lang="en-US" sz="2400" dirty="0"/>
              <a:t>Following your choice, you will see the fruit you got displayed above the tree you chose. For example, you will see a screen like this after selecting the middle tree and getting a ripe fruit…</a:t>
            </a:r>
          </a:p>
        </p:txBody>
      </p:sp>
    </p:spTree>
    <p:extLst>
      <p:ext uri="{BB962C8B-B14F-4D97-AF65-F5344CB8AC3E}">
        <p14:creationId xmlns:p14="http://schemas.microsoft.com/office/powerpoint/2010/main" val="182426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DC1E-2ED5-989D-6C89-623C43EC0A7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E340E5A-BA9E-A099-EAA1-58CC83A0DD44}"/>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2D4E8D70-B540-0DC8-6C5B-3138FA32B4FE}"/>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8CF13642-28F8-2987-2845-A20C1C1BA18E}"/>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01E8EA33-38EA-497C-5C3E-9AEAE355B806}"/>
                </a:ext>
              </a:extLst>
            </p:cNvPr>
            <p:cNvPicPr>
              <a:picLocks noChangeAspect="1"/>
            </p:cNvPicPr>
            <p:nvPr/>
          </p:nvPicPr>
          <p:blipFill>
            <a:blip r:embed="rId4"/>
            <a:stretch>
              <a:fillRect/>
            </a:stretch>
          </p:blipFill>
          <p:spPr>
            <a:xfrm>
              <a:off x="8099482" y="139008"/>
              <a:ext cx="3289992" cy="3289992"/>
            </a:xfrm>
            <a:prstGeom prst="rect">
              <a:avLst/>
            </a:prstGeom>
          </p:spPr>
        </p:pic>
      </p:grpSp>
      <p:sp>
        <p:nvSpPr>
          <p:cNvPr id="9" name="TextBox 8">
            <a:extLst>
              <a:ext uri="{FF2B5EF4-FFF2-40B4-BE49-F238E27FC236}">
                <a16:creationId xmlns:a16="http://schemas.microsoft.com/office/drawing/2014/main" id="{52F6B0CD-1EEE-7CD1-A555-63563A714003}"/>
              </a:ext>
            </a:extLst>
          </p:cNvPr>
          <p:cNvSpPr txBox="1"/>
          <p:nvPr/>
        </p:nvSpPr>
        <p:spPr>
          <a:xfrm>
            <a:off x="1481797" y="5474477"/>
            <a:ext cx="9228406" cy="830997"/>
          </a:xfrm>
          <a:prstGeom prst="rect">
            <a:avLst/>
          </a:prstGeom>
          <a:noFill/>
        </p:spPr>
        <p:txBody>
          <a:bodyPr wrap="square" rtlCol="0">
            <a:spAutoFit/>
          </a:bodyPr>
          <a:lstStyle/>
          <a:p>
            <a:pPr algn="ctr"/>
            <a:r>
              <a:rPr lang="en-US" sz="2400" dirty="0"/>
              <a:t>… or a screen like this after selecting the left tree and getting a rotten fruit</a:t>
            </a:r>
          </a:p>
        </p:txBody>
      </p:sp>
      <p:pic>
        <p:nvPicPr>
          <p:cNvPr id="2" name="Picture 1">
            <a:extLst>
              <a:ext uri="{FF2B5EF4-FFF2-40B4-BE49-F238E27FC236}">
                <a16:creationId xmlns:a16="http://schemas.microsoft.com/office/drawing/2014/main" id="{8FCE6177-3C9C-4DBE-487E-A661777FAB25}"/>
              </a:ext>
            </a:extLst>
          </p:cNvPr>
          <p:cNvPicPr>
            <a:picLocks noChangeAspect="1"/>
          </p:cNvPicPr>
          <p:nvPr/>
        </p:nvPicPr>
        <p:blipFill>
          <a:blip r:embed="rId5"/>
          <a:stretch>
            <a:fillRect/>
          </a:stretch>
        </p:blipFill>
        <p:spPr>
          <a:xfrm>
            <a:off x="1781476" y="154747"/>
            <a:ext cx="1403439" cy="1403439"/>
          </a:xfrm>
          <a:prstGeom prst="rect">
            <a:avLst/>
          </a:prstGeom>
        </p:spPr>
      </p:pic>
    </p:spTree>
    <p:extLst>
      <p:ext uri="{BB962C8B-B14F-4D97-AF65-F5344CB8AC3E}">
        <p14:creationId xmlns:p14="http://schemas.microsoft.com/office/powerpoint/2010/main" val="3211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5142-9EBB-DEF1-E10F-133B46F22AF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224ECB-4879-70C7-1F9F-B2E8FC4BA6C4}"/>
              </a:ext>
            </a:extLst>
          </p:cNvPr>
          <p:cNvCxnSpPr/>
          <p:nvPr/>
        </p:nvCxnSpPr>
        <p:spPr>
          <a:xfrm>
            <a:off x="3112958" y="3503953"/>
            <a:ext cx="5966085"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682DC062-4B76-80AF-2AAD-5E43B8514DB1}"/>
              </a:ext>
            </a:extLst>
          </p:cNvPr>
          <p:cNvSpPr/>
          <p:nvPr/>
        </p:nvSpPr>
        <p:spPr>
          <a:xfrm>
            <a:off x="2875214"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F024FA-AAF6-A184-8772-9E8E26FE205A}"/>
              </a:ext>
            </a:extLst>
          </p:cNvPr>
          <p:cNvSpPr/>
          <p:nvPr/>
        </p:nvSpPr>
        <p:spPr>
          <a:xfrm>
            <a:off x="5858256"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293AE4-664D-D9C0-83BE-8849F2EDEF7E}"/>
              </a:ext>
            </a:extLst>
          </p:cNvPr>
          <p:cNvSpPr/>
          <p:nvPr/>
        </p:nvSpPr>
        <p:spPr>
          <a:xfrm>
            <a:off x="8841298"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E9A18C-0E7A-29AE-3008-8A4CB03ED8F4}"/>
              </a:ext>
            </a:extLst>
          </p:cNvPr>
          <p:cNvSpPr txBox="1"/>
          <p:nvPr/>
        </p:nvSpPr>
        <p:spPr>
          <a:xfrm>
            <a:off x="2389202" y="3980472"/>
            <a:ext cx="1447512" cy="830997"/>
          </a:xfrm>
          <a:prstGeom prst="rect">
            <a:avLst/>
          </a:prstGeom>
          <a:noFill/>
        </p:spPr>
        <p:txBody>
          <a:bodyPr wrap="none" rtlCol="0">
            <a:spAutoFit/>
          </a:bodyPr>
          <a:lstStyle/>
          <a:p>
            <a:pPr algn="ctr"/>
            <a:r>
              <a:rPr lang="en-US" sz="2400" b="1" dirty="0"/>
              <a:t>1</a:t>
            </a:r>
          </a:p>
          <a:p>
            <a:pPr algn="ctr"/>
            <a:r>
              <a:rPr lang="en-US" sz="2400" b="1" dirty="0"/>
              <a:t>Not at all</a:t>
            </a:r>
          </a:p>
        </p:txBody>
      </p:sp>
      <p:sp>
        <p:nvSpPr>
          <p:cNvPr id="12" name="TextBox 11">
            <a:extLst>
              <a:ext uri="{FF2B5EF4-FFF2-40B4-BE49-F238E27FC236}">
                <a16:creationId xmlns:a16="http://schemas.microsoft.com/office/drawing/2014/main" id="{EA57CE75-1374-BDDC-1E72-91FCCDCB74F9}"/>
              </a:ext>
            </a:extLst>
          </p:cNvPr>
          <p:cNvSpPr txBox="1"/>
          <p:nvPr/>
        </p:nvSpPr>
        <p:spPr>
          <a:xfrm>
            <a:off x="5214865" y="3980472"/>
            <a:ext cx="1762278" cy="830997"/>
          </a:xfrm>
          <a:prstGeom prst="rect">
            <a:avLst/>
          </a:prstGeom>
          <a:noFill/>
        </p:spPr>
        <p:txBody>
          <a:bodyPr wrap="none" rtlCol="0">
            <a:spAutoFit/>
          </a:bodyPr>
          <a:lstStyle/>
          <a:p>
            <a:pPr algn="ctr"/>
            <a:r>
              <a:rPr lang="en-US" sz="2400" b="1" dirty="0"/>
              <a:t>2</a:t>
            </a:r>
          </a:p>
          <a:p>
            <a:pPr algn="ctr"/>
            <a:r>
              <a:rPr lang="en-US" sz="2400" b="1" dirty="0"/>
              <a:t>Moderately</a:t>
            </a:r>
          </a:p>
        </p:txBody>
      </p:sp>
      <p:sp>
        <p:nvSpPr>
          <p:cNvPr id="13" name="TextBox 12">
            <a:extLst>
              <a:ext uri="{FF2B5EF4-FFF2-40B4-BE49-F238E27FC236}">
                <a16:creationId xmlns:a16="http://schemas.microsoft.com/office/drawing/2014/main" id="{03AAD5E5-2DD8-258D-326F-F62498CDB911}"/>
              </a:ext>
            </a:extLst>
          </p:cNvPr>
          <p:cNvSpPr txBox="1"/>
          <p:nvPr/>
        </p:nvSpPr>
        <p:spPr>
          <a:xfrm>
            <a:off x="8829106" y="3980472"/>
            <a:ext cx="814647" cy="830997"/>
          </a:xfrm>
          <a:prstGeom prst="rect">
            <a:avLst/>
          </a:prstGeom>
          <a:noFill/>
        </p:spPr>
        <p:txBody>
          <a:bodyPr wrap="none" rtlCol="0">
            <a:spAutoFit/>
          </a:bodyPr>
          <a:lstStyle/>
          <a:p>
            <a:pPr algn="ctr"/>
            <a:r>
              <a:rPr lang="en-US" sz="2400" b="1" dirty="0"/>
              <a:t>3</a:t>
            </a:r>
          </a:p>
          <a:p>
            <a:pPr algn="ctr"/>
            <a:r>
              <a:rPr lang="en-US" sz="2400" b="1" dirty="0"/>
              <a:t>A lot</a:t>
            </a:r>
          </a:p>
        </p:txBody>
      </p:sp>
      <p:sp>
        <p:nvSpPr>
          <p:cNvPr id="14" name="TextBox 13">
            <a:extLst>
              <a:ext uri="{FF2B5EF4-FFF2-40B4-BE49-F238E27FC236}">
                <a16:creationId xmlns:a16="http://schemas.microsoft.com/office/drawing/2014/main" id="{18ABDD83-6B42-FAB5-FE1A-1CCE9D3590B5}"/>
              </a:ext>
            </a:extLst>
          </p:cNvPr>
          <p:cNvSpPr txBox="1"/>
          <p:nvPr/>
        </p:nvSpPr>
        <p:spPr>
          <a:xfrm>
            <a:off x="2663274" y="1584330"/>
            <a:ext cx="6865452" cy="1200329"/>
          </a:xfrm>
          <a:prstGeom prst="rect">
            <a:avLst/>
          </a:prstGeom>
          <a:noFill/>
        </p:spPr>
        <p:txBody>
          <a:bodyPr wrap="square" rtlCol="0">
            <a:spAutoFit/>
          </a:bodyPr>
          <a:lstStyle/>
          <a:p>
            <a:pPr algn="ctr"/>
            <a:r>
              <a:rPr lang="en-US" sz="2400" b="1" dirty="0"/>
              <a:t>How much do you regret this choice? Please enter a number between 1 and 3 to rate the intensity of your regret on the scale below</a:t>
            </a:r>
          </a:p>
        </p:txBody>
      </p:sp>
      <p:sp>
        <p:nvSpPr>
          <p:cNvPr id="2" name="TextBox 1">
            <a:extLst>
              <a:ext uri="{FF2B5EF4-FFF2-40B4-BE49-F238E27FC236}">
                <a16:creationId xmlns:a16="http://schemas.microsoft.com/office/drawing/2014/main" id="{9B99417C-6BDC-F22A-C797-40CBBEF6544C}"/>
              </a:ext>
            </a:extLst>
          </p:cNvPr>
          <p:cNvSpPr txBox="1"/>
          <p:nvPr/>
        </p:nvSpPr>
        <p:spPr>
          <a:xfrm>
            <a:off x="1301639" y="5591783"/>
            <a:ext cx="10064209" cy="830997"/>
          </a:xfrm>
          <a:prstGeom prst="rect">
            <a:avLst/>
          </a:prstGeom>
          <a:noFill/>
        </p:spPr>
        <p:txBody>
          <a:bodyPr wrap="square" rtlCol="0">
            <a:spAutoFit/>
          </a:bodyPr>
          <a:lstStyle/>
          <a:p>
            <a:pPr algn="ctr"/>
            <a:r>
              <a:rPr lang="en-US" sz="2400" dirty="0"/>
              <a:t>Finally, </a:t>
            </a:r>
            <a:r>
              <a:rPr lang="en-US" sz="2400" b="1" dirty="0"/>
              <a:t>on the first 30 trials</a:t>
            </a:r>
            <a:r>
              <a:rPr lang="en-US" sz="2400" dirty="0"/>
              <a:t>, each time you get a rotten fruit, you will be asked to rate how much you regret your choice of tree using a 3-point scale.</a:t>
            </a:r>
          </a:p>
        </p:txBody>
      </p:sp>
    </p:spTree>
    <p:extLst>
      <p:ext uri="{BB962C8B-B14F-4D97-AF65-F5344CB8AC3E}">
        <p14:creationId xmlns:p14="http://schemas.microsoft.com/office/powerpoint/2010/main" val="180933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F6050-31E6-1456-2EB7-7D50521A2D2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431ABE-A4C3-AD75-48F6-4AAD8F1CBF02}"/>
              </a:ext>
            </a:extLst>
          </p:cNvPr>
          <p:cNvPicPr>
            <a:picLocks noGrp="1" noChangeAspect="1"/>
          </p:cNvPicPr>
          <p:nvPr>
            <p:ph idx="1"/>
          </p:nvPr>
        </p:nvPicPr>
        <p:blipFill>
          <a:blip r:embed="rId2"/>
          <a:stretch>
            <a:fillRect/>
          </a:stretch>
        </p:blipFill>
        <p:spPr>
          <a:xfrm>
            <a:off x="2605837" y="334372"/>
            <a:ext cx="6374389" cy="4780790"/>
          </a:xfrm>
        </p:spPr>
      </p:pic>
      <p:sp>
        <p:nvSpPr>
          <p:cNvPr id="6" name="Oval 5">
            <a:extLst>
              <a:ext uri="{FF2B5EF4-FFF2-40B4-BE49-F238E27FC236}">
                <a16:creationId xmlns:a16="http://schemas.microsoft.com/office/drawing/2014/main" id="{924602E8-DEA5-046A-DA9F-F6FB846ECD6D}"/>
              </a:ext>
            </a:extLst>
          </p:cNvPr>
          <p:cNvSpPr/>
          <p:nvPr/>
        </p:nvSpPr>
        <p:spPr>
          <a:xfrm>
            <a:off x="3142789" y="8959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3A856B-E918-981F-0174-8E35FE64197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Please keep the fourth, middle, and index fingers of your left hand on numbers 1, 2, and 3 as shown above throughout the experiment. You will use these keys to rate your feelings of regret.</a:t>
            </a:r>
          </a:p>
        </p:txBody>
      </p:sp>
    </p:spTree>
    <p:extLst>
      <p:ext uri="{BB962C8B-B14F-4D97-AF65-F5344CB8AC3E}">
        <p14:creationId xmlns:p14="http://schemas.microsoft.com/office/powerpoint/2010/main" val="13122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2215</TotalTime>
  <Words>412</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 Petrova</dc:creator>
  <cp:lastModifiedBy>Kate Petrova</cp:lastModifiedBy>
  <cp:revision>2</cp:revision>
  <dcterms:created xsi:type="dcterms:W3CDTF">2025-08-07T17:08:56Z</dcterms:created>
  <dcterms:modified xsi:type="dcterms:W3CDTF">2025-08-09T09:51:13Z</dcterms:modified>
</cp:coreProperties>
</file>