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406400" y="86233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406400" y="867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16" name="Shape 16"/>
          <p:cNvSpPr/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7" name="Shape 17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1270000" y="4305300"/>
            <a:ext cx="10464800" cy="609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ClrTx/>
              <a:buSzTx/>
              <a:buFontTx/>
              <a:buNone/>
              <a:defRPr sz="3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6362700"/>
            <a:ext cx="104648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>
                <a:solidFill>
                  <a:srgbClr val="5C86B9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406400" y="86233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" name="Shape 26"/>
          <p:cNvSpPr/>
          <p:nvPr/>
        </p:nvSpPr>
        <p:spPr>
          <a:xfrm>
            <a:off x="406400" y="867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28" name="Shape 28"/>
          <p:cNvSpPr/>
          <p:nvPr>
            <p:ph type="pic" idx="14"/>
          </p:nvPr>
        </p:nvSpPr>
        <p:spPr>
          <a:xfrm>
            <a:off x="368300" y="444500"/>
            <a:ext cx="12268200" cy="6324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9" name="Shape 29"/>
          <p:cNvSpPr/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6400" y="486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" name="Shape 39"/>
          <p:cNvSpPr/>
          <p:nvPr/>
        </p:nvSpPr>
        <p:spPr>
          <a:xfrm>
            <a:off x="406400" y="49149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06400" y="52705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9" name="Shape 49"/>
          <p:cNvSpPr/>
          <p:nvPr/>
        </p:nvSpPr>
        <p:spPr>
          <a:xfrm>
            <a:off x="406400" y="53213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Shape 51"/>
          <p:cNvSpPr/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355600" y="5410200"/>
            <a:ext cx="5816600" cy="3365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406400" y="25654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406400" y="26162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9" name="Shape 79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>
            <a:lvl1pPr marL="381000" indent="-381000">
              <a:defRPr sz="3000"/>
            </a:lvl1pPr>
            <a:lvl2pPr marL="762000" indent="-381000">
              <a:defRPr sz="3000"/>
            </a:lvl2pPr>
            <a:lvl3pPr marL="1143000" indent="-381000">
              <a:defRPr sz="3000"/>
            </a:lvl3pPr>
            <a:lvl4pPr marL="1524000" indent="-381000">
              <a:defRPr sz="3000"/>
            </a:lvl4pPr>
            <a:lvl5pPr marL="1905000" indent="-381000"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half" idx="13"/>
          </p:nvPr>
        </p:nvSpPr>
        <p:spPr>
          <a:xfrm>
            <a:off x="6502400" y="4813300"/>
            <a:ext cx="6121400" cy="4356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half" idx="14"/>
          </p:nvPr>
        </p:nvSpPr>
        <p:spPr>
          <a:xfrm>
            <a:off x="6502400" y="444500"/>
            <a:ext cx="6121400" cy="436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idx="15"/>
          </p:nvPr>
        </p:nvSpPr>
        <p:spPr>
          <a:xfrm>
            <a:off x="3683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06400" y="25654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406400" y="26162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2331700" y="9220200"/>
            <a:ext cx="317500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chemeClr val="accent1">
                    <a:hueOff val="54750"/>
                    <a:satOff val="-1697"/>
                    <a:lumOff val="-1803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9pPr>
    </p:titleStyle>
    <p:bodyStyle>
      <a:lvl1pPr marL="508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1pPr>
      <a:lvl2pPr marL="1016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2pPr>
      <a:lvl3pPr marL="1524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3pPr>
      <a:lvl4pPr marL="2032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4pPr>
      <a:lvl5pPr marL="2540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5pPr>
      <a:lvl6pPr marL="3048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6pPr>
      <a:lvl7pPr marL="3556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7pPr>
      <a:lvl8pPr marL="4064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8pPr>
      <a:lvl9pPr marL="4572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github.com/katerabinowitz/Construction_DC/blob/master/New%20Construction%20Permits.R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hyperlink" Target="https://github.com/katerabinowitz/Prop-Flip-Analysis/blob/master/PropFlip_CensusGeoCode-Final%20Version.R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hyperlink" Target="https://github.com/katerabinowitz/acsMigrationCityComp/blob/master/acsMigrationCityComp.R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http://adv-r.had.co.nz/" TargetMode="External"/><Relationship Id="rId4" Type="http://schemas.openxmlformats.org/officeDocument/2006/relationships/hyperlink" Target="http://swirlstats.com/" TargetMode="External"/><Relationship Id="rId5" Type="http://schemas.openxmlformats.org/officeDocument/2006/relationships/hyperlink" Target="http://datacamp.com" TargetMode="External"/><Relationship Id="rId6" Type="http://schemas.openxmlformats.org/officeDocument/2006/relationships/hyperlink" Target="http://codeschool.com" TargetMode="External"/><Relationship Id="rId7" Type="http://schemas.openxmlformats.org/officeDocument/2006/relationships/hyperlink" Target="http://udemy.com" TargetMode="External"/><Relationship Id="rId8" Type="http://schemas.openxmlformats.org/officeDocument/2006/relationships/hyperlink" Target="http://kaggle.com" TargetMode="External"/><Relationship Id="rId9" Type="http://schemas.openxmlformats.org/officeDocument/2006/relationships/hyperlink" Target="http://codeacademy.com" TargetMode="External"/><Relationship Id="rId10" Type="http://schemas.openxmlformats.org/officeDocument/2006/relationships/hyperlink" Target="http://coursera.org" TargetMode="External"/><Relationship Id="rId11" Type="http://schemas.openxmlformats.org/officeDocument/2006/relationships/hyperlink" Target="http://lynda.com" TargetMode="External"/><Relationship Id="rId12" Type="http://schemas.openxmlformats.org/officeDocument/2006/relationships/hyperlink" Target="http://learnpythonthehardway.org/book/index.html" TargetMode="External"/><Relationship Id="rId13" Type="http://schemas.openxmlformats.org/officeDocument/2006/relationships/hyperlink" Target="http://www.learnpython.org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cartodb.com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github.com/maptime/dc/wiki/CartoDB-Tutorial---February-23,-2016" TargetMode="External"/><Relationship Id="rId5" Type="http://schemas.openxmlformats.org/officeDocument/2006/relationships/hyperlink" Target="http://www.meetup.com/Maptime-DC/" TargetMode="Externa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8.png"/><Relationship Id="rId4" Type="http://schemas.openxmlformats.org/officeDocument/2006/relationships/hyperlink" Target="http://www.colorbrewer2.org" TargetMode="Externa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hyperlink" Target="https://public.tableau.com/s/download" TargetMode="Externa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datalensdc.com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http://data.gov" TargetMode="External"/><Relationship Id="rId4" Type="http://schemas.openxmlformats.org/officeDocument/2006/relationships/hyperlink" Target="http://opendata.dc.gov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konklone.io/json/" TargetMode="External"/><Relationship Id="rId3" Type="http://schemas.openxmlformats.org/officeDocument/2006/relationships/hyperlink" Target="http://tabula.technology/" TargetMode="External"/><Relationship Id="rId4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body" idx="13"/>
          </p:nvPr>
        </p:nvSpPr>
        <p:spPr>
          <a:xfrm>
            <a:off x="369422" y="8775700"/>
            <a:ext cx="12255501" cy="469900"/>
          </a:xfrm>
          <a:prstGeom prst="rect">
            <a:avLst/>
          </a:prstGeom>
        </p:spPr>
        <p:txBody>
          <a:bodyPr/>
          <a:lstStyle>
            <a:lvl1pPr algn="r">
              <a:defRPr i="0" sz="2200"/>
            </a:lvl1pPr>
          </a:lstStyle>
          <a:p>
            <a:pPr/>
            <a:r>
              <a:t>@datalensdc</a:t>
            </a:r>
          </a:p>
        </p:txBody>
      </p:sp>
      <p:sp>
        <p:nvSpPr>
          <p:cNvPr id="134" name="Shape 13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54" sz="7700">
                <a:solidFill>
                  <a:srgbClr val="D81E00"/>
                </a:solidFill>
              </a:defRPr>
            </a:lvl1pPr>
          </a:lstStyle>
          <a:p>
            <a:pPr/>
            <a:r>
              <a:t>Visualizing DC’s Open Data</a:t>
            </a:r>
          </a:p>
        </p:txBody>
      </p:sp>
      <p:sp>
        <p:nvSpPr>
          <p:cNvPr id="135" name="Shape 13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Data Day DC 2016</a:t>
            </a:r>
          </a:p>
        </p:txBody>
      </p:sp>
      <p:pic>
        <p:nvPicPr>
          <p:cNvPr id="136" name="Screen Shot 2016-02-23 at 7.22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8200" y="1001183"/>
            <a:ext cx="6248400" cy="5143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3409105" y="6164994"/>
            <a:ext cx="6186590" cy="34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68045">
              <a:spcBef>
                <a:spcPts val="600"/>
              </a:spcBef>
              <a:defRPr sz="1512">
                <a:solidFill>
                  <a:srgbClr val="5C86B9"/>
                </a:solidFill>
              </a:defRPr>
            </a:lvl1pPr>
          </a:lstStyle>
          <a:p>
            <a:pPr/>
            <a:r>
              <a:t>Source: DataLensDC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pc="-122" sz="6142">
                <a:solidFill>
                  <a:srgbClr val="D81E00"/>
                </a:solidFill>
              </a:defRPr>
            </a:pPr>
            <a:r>
              <a:t>Should I viz </a:t>
            </a:r>
          </a:p>
          <a:p>
            <a:pPr defTabSz="484886">
              <a:defRPr spc="-122" sz="6142">
                <a:solidFill>
                  <a:srgbClr val="D81E00"/>
                </a:solidFill>
              </a:defRPr>
            </a:pPr>
            <a:r>
              <a:t>this data?</a:t>
            </a:r>
          </a:p>
        </p:txBody>
      </p:sp>
      <p:sp>
        <p:nvSpPr>
          <p:cNvPr id="198" name="Shape 198"/>
          <p:cNvSpPr/>
          <p:nvPr/>
        </p:nvSpPr>
        <p:spPr>
          <a:xfrm>
            <a:off x="107983" y="2749549"/>
            <a:ext cx="4939308" cy="551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/>
            </a:pPr>
            <a:r>
              <a:t>Is the data </a:t>
            </a:r>
          </a:p>
          <a:p>
            <a:pPr algn="l">
              <a:defRPr sz="4800"/>
            </a:pPr>
            <a:r>
              <a:t>representative of </a:t>
            </a:r>
          </a:p>
          <a:p>
            <a:pPr algn="l">
              <a:defRPr sz="4800"/>
            </a:pPr>
            <a:r>
              <a:t>the population?</a:t>
            </a:r>
          </a:p>
          <a:p>
            <a:pPr algn="l">
              <a:defRPr sz="3600"/>
            </a:pPr>
            <a:r>
              <a:t>The Vision Zero Safety</a:t>
            </a:r>
          </a:p>
          <a:p>
            <a:pPr algn="l">
              <a:defRPr sz="3600"/>
            </a:pPr>
            <a:r>
              <a:t>Map shows locations</a:t>
            </a:r>
          </a:p>
          <a:p>
            <a:pPr algn="l">
              <a:defRPr sz="3600"/>
            </a:pPr>
            <a:r>
              <a:t>people have self-</a:t>
            </a:r>
          </a:p>
          <a:p>
            <a:pPr algn="l">
              <a:defRPr sz="3600"/>
            </a:pPr>
            <a:r>
              <a:t>reported online as </a:t>
            </a:r>
          </a:p>
          <a:p>
            <a:pPr algn="l">
              <a:defRPr sz="3600"/>
            </a:pPr>
            <a:r>
              <a:t>hazardous.</a:t>
            </a:r>
          </a:p>
        </p:txBody>
      </p:sp>
      <p:pic>
        <p:nvPicPr>
          <p:cNvPr id="199" name="Screen Shot 2016-02-23 at 8.39.0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7385" y="1336867"/>
            <a:ext cx="7716811" cy="707986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0A121C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201" name="Shape 201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203" name="Shape 203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204" name="Shape 204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5167274" y="8452322"/>
            <a:ext cx="6186591" cy="34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68045">
              <a:spcBef>
                <a:spcPts val="600"/>
              </a:spcBef>
              <a:defRPr sz="1512">
                <a:solidFill>
                  <a:srgbClr val="5C86B9"/>
                </a:solidFill>
              </a:defRPr>
            </a:lvl1pPr>
          </a:lstStyle>
          <a:p>
            <a:pPr/>
            <a:r>
              <a:t>Source: DataLensDC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pc="-122" sz="6142">
                <a:solidFill>
                  <a:srgbClr val="D81E00"/>
                </a:solidFill>
              </a:defRPr>
            </a:lvl1pPr>
          </a:lstStyle>
          <a:p>
            <a:pPr/>
            <a:r>
              <a:t>Common Data Transformations</a:t>
            </a:r>
          </a:p>
        </p:txBody>
      </p:sp>
      <p:sp>
        <p:nvSpPr>
          <p:cNvPr id="208" name="Shape 208"/>
          <p:cNvSpPr/>
          <p:nvPr/>
        </p:nvSpPr>
        <p:spPr>
          <a:xfrm>
            <a:off x="293744" y="2908300"/>
            <a:ext cx="5914912" cy="393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/>
            </a:pPr>
            <a:r>
              <a:t>Text analysis. </a:t>
            </a:r>
          </a:p>
          <a:p>
            <a:pPr algn="l">
              <a:defRPr sz="3600"/>
            </a:pPr>
            <a:r>
              <a:t>Messy open text fields sometimes hold valuable information. </a:t>
            </a:r>
          </a:p>
          <a:p>
            <a:pPr algn="l">
              <a:defRPr sz="3600"/>
            </a:pPr>
          </a:p>
        </p:txBody>
      </p:sp>
      <p:sp>
        <p:nvSpPr>
          <p:cNvPr id="209" name="Shape 209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0A121C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210" name="Shape 210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212" name="Shape 212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213" name="Shape 213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pic>
        <p:nvPicPr>
          <p:cNvPr id="214" name="Screen Shot 2016-02-26 at 7.23.4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2606" y="1345127"/>
            <a:ext cx="5689601" cy="5346164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6530940" y="337393"/>
            <a:ext cx="643384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/>
            </a:pPr>
            <a:r>
              <a:t>Permits for New Residential Buildings, </a:t>
            </a:r>
          </a:p>
          <a:p>
            <a:pPr algn="l">
              <a:defRPr sz="2800"/>
            </a:pPr>
            <a:r>
              <a:t>January 2012- January 2016</a:t>
            </a:r>
          </a:p>
        </p:txBody>
      </p:sp>
      <p:pic>
        <p:nvPicPr>
          <p:cNvPr id="216" name="Screen Shot 2016-02-26 at 7.34.00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7431" y="5644300"/>
            <a:ext cx="8280401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/>
        </p:nvSpPr>
        <p:spPr>
          <a:xfrm flipV="1">
            <a:off x="9025568" y="6496530"/>
            <a:ext cx="1453582" cy="420271"/>
          </a:xfrm>
          <a:prstGeom prst="line">
            <a:avLst/>
          </a:prstGeom>
          <a:ln w="762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18" name="Shape 218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219" name="Shape 219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221" name="Shape 221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222" name="Shape 222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23" name="Shape 223"/>
          <p:cNvSpPr/>
          <p:nvPr/>
        </p:nvSpPr>
        <p:spPr>
          <a:xfrm>
            <a:off x="10626250" y="6761551"/>
            <a:ext cx="3336966" cy="27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80415">
              <a:spcBef>
                <a:spcPts val="400"/>
              </a:spcBef>
              <a:defRPr sz="1152">
                <a:solidFill>
                  <a:srgbClr val="5C86B9"/>
                </a:solidFill>
              </a:defRPr>
            </a:lvl1pPr>
          </a:lstStyle>
          <a:p>
            <a:pPr/>
            <a:r>
              <a:t>Source: DataLensDC</a:t>
            </a:r>
          </a:p>
        </p:txBody>
      </p:sp>
      <p:sp>
        <p:nvSpPr>
          <p:cNvPr id="224" name="Shape 224"/>
          <p:cNvSpPr/>
          <p:nvPr/>
        </p:nvSpPr>
        <p:spPr>
          <a:xfrm>
            <a:off x="1966892" y="8451127"/>
            <a:ext cx="716523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600"/>
            </a:pPr>
            <a:r>
              <a:t>You can check out the full code behind this </a:t>
            </a:r>
            <a:r>
              <a:rPr u="sng">
                <a:hlinkClick r:id="rId5" invalidUrl="" action="" tgtFrame="" tooltip="" history="1" highlightClick="0" endSnd="0"/>
              </a:rPr>
              <a:t>here.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pc="-122" sz="6142">
                <a:solidFill>
                  <a:srgbClr val="D81E00"/>
                </a:solidFill>
              </a:defRPr>
            </a:lvl1pPr>
          </a:lstStyle>
          <a:p>
            <a:pPr/>
            <a:r>
              <a:t>Common Data Transformations</a:t>
            </a:r>
          </a:p>
        </p:txBody>
      </p:sp>
      <p:sp>
        <p:nvSpPr>
          <p:cNvPr id="227" name="Shape 227"/>
          <p:cNvSpPr/>
          <p:nvPr/>
        </p:nvSpPr>
        <p:spPr>
          <a:xfrm>
            <a:off x="425931" y="2647716"/>
            <a:ext cx="5914912" cy="655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/>
            </a:pPr>
            <a:r>
              <a:t>Neighborhood Assignment. </a:t>
            </a:r>
          </a:p>
          <a:p>
            <a:pPr algn="l">
              <a:defRPr sz="3600"/>
            </a:pPr>
            <a:r>
              <a:t>Geolocating an address and then using the resulting latitude and longitude to place that location in a geographic area - ward, zip code, neighborhood, etc.</a:t>
            </a:r>
          </a:p>
          <a:p>
            <a:pPr algn="l">
              <a:defRPr sz="3600"/>
            </a:pPr>
          </a:p>
        </p:txBody>
      </p:sp>
      <p:sp>
        <p:nvSpPr>
          <p:cNvPr id="228" name="Shape 228"/>
          <p:cNvSpPr/>
          <p:nvPr/>
        </p:nvSpPr>
        <p:spPr>
          <a:xfrm>
            <a:off x="5992759" y="33866"/>
            <a:ext cx="6863582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/>
            </a:pPr>
            <a:r>
              <a:t>Flipped Homes as % of Homes on Market,</a:t>
            </a:r>
          </a:p>
          <a:p>
            <a:pPr algn="l">
              <a:defRPr sz="2800"/>
            </a:pPr>
            <a:r>
              <a:t>by Neighborhood </a:t>
            </a:r>
          </a:p>
          <a:p>
            <a:pPr algn="l">
              <a:defRPr sz="2800"/>
            </a:pPr>
            <a:r>
              <a:t>2013-2015</a:t>
            </a:r>
          </a:p>
        </p:txBody>
      </p:sp>
      <p:pic>
        <p:nvPicPr>
          <p:cNvPr id="229" name="Screen Shot 2016-02-26 at 7.39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0772" y="1148405"/>
            <a:ext cx="4402428" cy="5334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231" name="Shape 231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32" name="Shape 232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233" name="Shape 233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234" name="Shape 234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7147349" y="6642943"/>
            <a:ext cx="6186591" cy="34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68045">
              <a:spcBef>
                <a:spcPts val="600"/>
              </a:spcBef>
              <a:defRPr sz="1512">
                <a:solidFill>
                  <a:srgbClr val="5C86B9"/>
                </a:solidFill>
              </a:defRPr>
            </a:lvl1pPr>
          </a:lstStyle>
          <a:p>
            <a:pPr/>
            <a:r>
              <a:t>Source: DataLensDC</a:t>
            </a:r>
          </a:p>
        </p:txBody>
      </p:sp>
      <p:sp>
        <p:nvSpPr>
          <p:cNvPr id="236" name="Shape 236"/>
          <p:cNvSpPr/>
          <p:nvPr/>
        </p:nvSpPr>
        <p:spPr>
          <a:xfrm>
            <a:off x="1966892" y="8451127"/>
            <a:ext cx="716523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600"/>
            </a:pPr>
            <a:r>
              <a:t>You can check out the full code behind this </a:t>
            </a:r>
            <a:r>
              <a:rPr u="sng">
                <a:hlinkClick r:id="rId4" invalidUrl="" action="" tgtFrame="" tooltip="" history="1" highlightClick="0" endSnd="0"/>
              </a:rPr>
              <a:t>here.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pc="-122" sz="6142">
                <a:solidFill>
                  <a:srgbClr val="D81E00"/>
                </a:solidFill>
              </a:defRPr>
            </a:lvl1pPr>
          </a:lstStyle>
          <a:p>
            <a:pPr/>
            <a:r>
              <a:t>Common Data Transformations</a:t>
            </a:r>
          </a:p>
        </p:txBody>
      </p:sp>
      <p:sp>
        <p:nvSpPr>
          <p:cNvPr id="239" name="Shape 239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240" name="Shape 240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242" name="Shape 242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243" name="Shape 243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pic>
        <p:nvPicPr>
          <p:cNvPr id="244" name="Screen Shot 2016-02-26 at 7.56.1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3083" y="2321093"/>
            <a:ext cx="7795784" cy="4325531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101609" y="2743326"/>
            <a:ext cx="5914912" cy="594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/>
            </a:pPr>
            <a:r>
              <a:t>All the little (un)</a:t>
            </a:r>
          </a:p>
          <a:p>
            <a:pPr algn="l">
              <a:defRPr sz="4800"/>
            </a:pPr>
            <a:r>
              <a:t>glamorous bits. </a:t>
            </a:r>
          </a:p>
          <a:p>
            <a:pPr algn="l">
              <a:defRPr sz="3600"/>
            </a:pPr>
            <a:r>
              <a:t>There is often data </a:t>
            </a:r>
          </a:p>
          <a:p>
            <a:pPr algn="l">
              <a:defRPr sz="3600"/>
            </a:pPr>
            <a:r>
              <a:t>cleaning to do - numeric fields with commas </a:t>
            </a:r>
          </a:p>
          <a:p>
            <a:pPr algn="l">
              <a:defRPr sz="3600"/>
            </a:pPr>
            <a:r>
              <a:t>stored as text, checks for duplicates, and more. </a:t>
            </a:r>
          </a:p>
          <a:p>
            <a:pPr algn="l">
              <a:defRPr sz="3600"/>
            </a:pPr>
          </a:p>
        </p:txBody>
      </p:sp>
      <p:sp>
        <p:nvSpPr>
          <p:cNvPr id="246" name="Shape 246"/>
          <p:cNvSpPr/>
          <p:nvPr/>
        </p:nvSpPr>
        <p:spPr>
          <a:xfrm>
            <a:off x="5150205" y="6642943"/>
            <a:ext cx="6186591" cy="34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68045">
              <a:spcBef>
                <a:spcPts val="600"/>
              </a:spcBef>
              <a:defRPr sz="1512">
                <a:solidFill>
                  <a:srgbClr val="5C86B9"/>
                </a:solidFill>
              </a:defRPr>
            </a:lvl1pPr>
          </a:lstStyle>
          <a:p>
            <a:pPr/>
            <a:r>
              <a:t>Source: DataLensDC</a:t>
            </a:r>
          </a:p>
        </p:txBody>
      </p:sp>
      <p:sp>
        <p:nvSpPr>
          <p:cNvPr id="247" name="Shape 247"/>
          <p:cNvSpPr/>
          <p:nvPr/>
        </p:nvSpPr>
        <p:spPr>
          <a:xfrm>
            <a:off x="1966892" y="8451127"/>
            <a:ext cx="716523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600"/>
            </a:pPr>
            <a:r>
              <a:t>You can check out the full code behind this </a:t>
            </a:r>
            <a:r>
              <a:rPr u="sng">
                <a:hlinkClick r:id="rId4" invalidUrl="" action="" tgtFrame="" tooltip="" history="1" highlightClick="0" endSnd="0"/>
              </a:rPr>
              <a:t>here.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pc="-122" sz="6142">
                <a:solidFill>
                  <a:srgbClr val="D81E00"/>
                </a:solidFill>
              </a:defRPr>
            </a:lvl1pPr>
          </a:lstStyle>
          <a:p>
            <a:pPr/>
            <a:r>
              <a:t>Commonly Used Data Analysis Tools + Learning Resources</a:t>
            </a:r>
          </a:p>
        </p:txBody>
      </p:sp>
      <p:sp>
        <p:nvSpPr>
          <p:cNvPr id="250" name="Shape 250"/>
          <p:cNvSpPr/>
          <p:nvPr/>
        </p:nvSpPr>
        <p:spPr>
          <a:xfrm>
            <a:off x="1165034" y="2603626"/>
            <a:ext cx="388291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R</a:t>
            </a:r>
          </a:p>
        </p:txBody>
      </p:sp>
      <p:sp>
        <p:nvSpPr>
          <p:cNvPr id="251" name="Shape 251"/>
          <p:cNvSpPr/>
          <p:nvPr/>
        </p:nvSpPr>
        <p:spPr>
          <a:xfrm>
            <a:off x="384609" y="3346780"/>
            <a:ext cx="12192002" cy="1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52" name="Shape 252"/>
          <p:cNvSpPr/>
          <p:nvPr/>
        </p:nvSpPr>
        <p:spPr>
          <a:xfrm>
            <a:off x="5453272" y="2603626"/>
            <a:ext cx="388291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Python</a:t>
            </a:r>
          </a:p>
        </p:txBody>
      </p:sp>
      <p:sp>
        <p:nvSpPr>
          <p:cNvPr id="253" name="Shape 253"/>
          <p:cNvSpPr/>
          <p:nvPr/>
        </p:nvSpPr>
        <p:spPr>
          <a:xfrm>
            <a:off x="9752070" y="2603626"/>
            <a:ext cx="217088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Other</a:t>
            </a:r>
          </a:p>
        </p:txBody>
      </p:sp>
      <p:sp>
        <p:nvSpPr>
          <p:cNvPr id="254" name="Shape 254"/>
          <p:cNvSpPr/>
          <p:nvPr/>
        </p:nvSpPr>
        <p:spPr>
          <a:xfrm flipV="1">
            <a:off x="5041593" y="3337169"/>
            <a:ext cx="1" cy="2467972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55" name="Shape 255"/>
          <p:cNvSpPr/>
          <p:nvPr/>
        </p:nvSpPr>
        <p:spPr>
          <a:xfrm flipV="1">
            <a:off x="9747860" y="3337169"/>
            <a:ext cx="1" cy="4692162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10159539" y="3498849"/>
            <a:ext cx="1799556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t>SAS</a:t>
            </a:r>
          </a:p>
          <a:p>
            <a:pPr>
              <a:defRPr sz="3600"/>
            </a:pPr>
            <a:r>
              <a:t>SPSS</a:t>
            </a:r>
          </a:p>
          <a:p>
            <a:pPr>
              <a:defRPr sz="3600"/>
            </a:pPr>
            <a:r>
              <a:t>Stata</a:t>
            </a:r>
          </a:p>
          <a:p>
            <a:pPr>
              <a:defRPr sz="3600"/>
            </a:pPr>
            <a:r>
              <a:t>MatLab</a:t>
            </a:r>
          </a:p>
          <a:p>
            <a:pPr>
              <a:defRPr sz="3600"/>
            </a:pPr>
            <a:r>
              <a:t>Julia</a:t>
            </a:r>
          </a:p>
          <a:p>
            <a:pPr>
              <a:defRPr sz="3600"/>
            </a:pPr>
            <a:r>
              <a:t>Excel</a:t>
            </a:r>
          </a:p>
          <a:p>
            <a:pPr>
              <a:defRPr sz="3600"/>
            </a:pPr>
            <a:r>
              <a:t>…</a:t>
            </a:r>
          </a:p>
        </p:txBody>
      </p:sp>
      <p:sp>
        <p:nvSpPr>
          <p:cNvPr id="257" name="Shape 257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258" name="Shape 258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59" name="Shape 259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260" name="Shape 260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261" name="Shape 261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62" name="Shape 262"/>
          <p:cNvSpPr/>
          <p:nvPr/>
        </p:nvSpPr>
        <p:spPr>
          <a:xfrm>
            <a:off x="288459" y="3276892"/>
            <a:ext cx="4728389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/>
            </a:pPr>
            <a:r>
              <a:rPr u="sng">
                <a:hlinkClick r:id="rId3" invalidUrl="" action="" tgtFrame="" tooltip="" history="1" highlightClick="0" endSnd="0"/>
              </a:rPr>
              <a:t>Advanced R </a:t>
            </a:r>
          </a:p>
          <a:p>
            <a:pPr algn="l">
              <a:defRPr sz="3600"/>
            </a:pPr>
            <a:r>
              <a:t>by Hadley Wickham</a:t>
            </a:r>
          </a:p>
          <a:p>
            <a:pPr algn="l">
              <a:defRPr sz="3600"/>
            </a:pPr>
          </a:p>
          <a:p>
            <a:pPr algn="l">
              <a:defRPr sz="3600"/>
            </a:pPr>
            <a:r>
              <a:rPr u="sng">
                <a:hlinkClick r:id="rId4" invalidUrl="" action="" tgtFrame="" tooltip="" history="1" highlightClick="0" endSnd="0"/>
              </a:rPr>
              <a:t>Swirl</a:t>
            </a:r>
            <a:r>
              <a:t>. Learn R in R</a:t>
            </a:r>
          </a:p>
        </p:txBody>
      </p:sp>
      <p:sp>
        <p:nvSpPr>
          <p:cNvPr id="263" name="Shape 263"/>
          <p:cNvSpPr/>
          <p:nvPr/>
        </p:nvSpPr>
        <p:spPr>
          <a:xfrm>
            <a:off x="170216" y="5799666"/>
            <a:ext cx="9595637" cy="1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294192" y="6811268"/>
            <a:ext cx="9347686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 u="sng">
                <a:hlinkClick r:id="rId5" invalidUrl="" action="" tgtFrame="" tooltip="" history="1" highlightClick="0" endSnd="0"/>
              </a:rPr>
              <a:t>datacamp.com</a:t>
            </a:r>
            <a:r>
              <a:t>               </a:t>
            </a:r>
            <a:r>
              <a:rPr u="sng">
                <a:hlinkClick r:id="rId6" invalidUrl="" action="" tgtFrame="" tooltip="" history="1" highlightClick="0" endSnd="0"/>
              </a:rPr>
              <a:t>codeschool.com</a:t>
            </a:r>
          </a:p>
          <a:p>
            <a:pPr/>
            <a:r>
              <a:rPr u="sng">
                <a:hlinkClick r:id="rId7" invalidUrl="" action="" tgtFrame="" tooltip="" history="1" highlightClick="0" endSnd="0"/>
              </a:rPr>
              <a:t>udemy.com</a:t>
            </a:r>
            <a:r>
              <a:t>                            </a:t>
            </a:r>
            <a:r>
              <a:rPr u="sng">
                <a:hlinkClick r:id="rId8" invalidUrl="" action="" tgtFrame="" tooltip="" history="1" highlightClick="0" endSnd="0"/>
              </a:rPr>
              <a:t>kaggle.com</a:t>
            </a:r>
          </a:p>
          <a:p>
            <a:pPr/>
            <a:r>
              <a:rPr u="sng">
                <a:hlinkClick r:id="rId9" invalidUrl="" action="" tgtFrame="" tooltip="" history="1" highlightClick="0" endSnd="0"/>
              </a:rPr>
              <a:t>codeacademy.com</a:t>
            </a:r>
            <a:r>
              <a:t>                </a:t>
            </a:r>
            <a:r>
              <a:rPr u="sng">
                <a:hlinkClick r:id="rId10" invalidUrl="" action="" tgtFrame="" tooltip="" history="1" highlightClick="0" endSnd="0"/>
              </a:rPr>
              <a:t>coursera.org</a:t>
            </a:r>
          </a:p>
          <a:p>
            <a:pPr/>
            <a:r>
              <a:rPr u="sng">
                <a:hlinkClick r:id="rId11" invalidUrl="" action="" tgtFrame="" tooltip="" history="1" highlightClick="0" endSnd="0"/>
              </a:rPr>
              <a:t>lynda.com</a:t>
            </a:r>
            <a:r>
              <a:t> (free through DC public library)</a:t>
            </a:r>
          </a:p>
        </p:txBody>
      </p:sp>
      <p:sp>
        <p:nvSpPr>
          <p:cNvPr id="265" name="Shape 265"/>
          <p:cNvSpPr/>
          <p:nvPr/>
        </p:nvSpPr>
        <p:spPr>
          <a:xfrm>
            <a:off x="5030532" y="3276892"/>
            <a:ext cx="4728389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/>
            </a:pPr>
            <a:r>
              <a:rPr u="sng">
                <a:hlinkClick r:id="rId12" invalidUrl="" action="" tgtFrame="" tooltip="" history="1" highlightClick="0" endSnd="0"/>
              </a:rPr>
              <a:t>Learn Python the Hard Way</a:t>
            </a:r>
          </a:p>
          <a:p>
            <a:pPr algn="l">
              <a:defRPr sz="3600"/>
            </a:pPr>
          </a:p>
          <a:p>
            <a:pPr algn="l">
              <a:defRPr sz="3600"/>
            </a:pPr>
            <a:r>
              <a:rPr u="sng">
                <a:hlinkClick r:id="rId13" invalidUrl="" action="" tgtFrame="" tooltip="" history="1" highlightClick="0" endSnd="0"/>
              </a:rPr>
              <a:t>Learnpython.org</a:t>
            </a:r>
          </a:p>
        </p:txBody>
      </p:sp>
      <p:sp>
        <p:nvSpPr>
          <p:cNvPr id="266" name="Shape 266"/>
          <p:cNvSpPr/>
          <p:nvPr/>
        </p:nvSpPr>
        <p:spPr>
          <a:xfrm>
            <a:off x="165444" y="5869580"/>
            <a:ext cx="960518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Resources for R, Python, and More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Active DC Data Community</a:t>
            </a:r>
          </a:p>
        </p:txBody>
      </p:sp>
      <p:sp>
        <p:nvSpPr>
          <p:cNvPr id="269" name="Shape 269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270" name="Shape 270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71" name="Shape 271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272" name="Shape 272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273" name="Shape 273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pic>
        <p:nvPicPr>
          <p:cNvPr id="274" name="Screen Shot 2016-02-27 at 2.52.5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297" y="3135009"/>
            <a:ext cx="501650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Screen Shot 2016-02-27 at 2.59.42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4687" y="7540195"/>
            <a:ext cx="2413001" cy="119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Screen Shot 2016-02-28 at 5.33.13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92437" y="7286195"/>
            <a:ext cx="2717801" cy="170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Screen Shot 2016-02-28 at 5.34.08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031819" y="7400495"/>
            <a:ext cx="2895601" cy="147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Screen Shot 2016-02-28 at 5.34.50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027044" y="3079303"/>
            <a:ext cx="2905151" cy="147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Screen Shot 2016-02-28 at 8.24.53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120719" y="5056036"/>
            <a:ext cx="2717801" cy="7457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Screen Shot 2016-02-28 at 8.30.26 P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089084" y="4344690"/>
            <a:ext cx="2451101" cy="191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Screen Shot 2016-02-28 at 8.33.30 P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18673" y="4908367"/>
            <a:ext cx="3793619" cy="1041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pc="-122" sz="6142">
                <a:solidFill>
                  <a:srgbClr val="D81E00"/>
                </a:solidFill>
              </a:defRPr>
            </a:lvl1pPr>
          </a:lstStyle>
          <a:p>
            <a:pPr/>
            <a:r>
              <a:t>Many Data Viz Tools to Choose From</a:t>
            </a:r>
          </a:p>
        </p:txBody>
      </p:sp>
      <p:sp>
        <p:nvSpPr>
          <p:cNvPr id="284" name="Shape 284"/>
          <p:cNvSpPr/>
          <p:nvPr/>
        </p:nvSpPr>
        <p:spPr>
          <a:xfrm>
            <a:off x="637846" y="2855859"/>
            <a:ext cx="273486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Point and Click</a:t>
            </a:r>
          </a:p>
        </p:txBody>
      </p:sp>
      <p:sp>
        <p:nvSpPr>
          <p:cNvPr id="285" name="Shape 285"/>
          <p:cNvSpPr/>
          <p:nvPr/>
        </p:nvSpPr>
        <p:spPr>
          <a:xfrm>
            <a:off x="279391" y="3495363"/>
            <a:ext cx="12293601" cy="1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86" name="Shape 286"/>
          <p:cNvSpPr/>
          <p:nvPr/>
        </p:nvSpPr>
        <p:spPr>
          <a:xfrm>
            <a:off x="3901631" y="2892113"/>
            <a:ext cx="553179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Statistical Programming</a:t>
            </a:r>
          </a:p>
        </p:txBody>
      </p:sp>
      <p:sp>
        <p:nvSpPr>
          <p:cNvPr id="287" name="Shape 287"/>
          <p:cNvSpPr/>
          <p:nvPr/>
        </p:nvSpPr>
        <p:spPr>
          <a:xfrm>
            <a:off x="10224492" y="2855859"/>
            <a:ext cx="233377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JavaScript</a:t>
            </a:r>
          </a:p>
        </p:txBody>
      </p:sp>
      <p:sp>
        <p:nvSpPr>
          <p:cNvPr id="288" name="Shape 288"/>
          <p:cNvSpPr/>
          <p:nvPr/>
        </p:nvSpPr>
        <p:spPr>
          <a:xfrm>
            <a:off x="9889927" y="3608175"/>
            <a:ext cx="30029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D3</a:t>
            </a:r>
          </a:p>
        </p:txBody>
      </p:sp>
      <p:sp>
        <p:nvSpPr>
          <p:cNvPr id="289" name="Shape 289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290" name="Shape 290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292" name="Shape 292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293" name="Shape 293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94" name="Shape 294"/>
          <p:cNvSpPr/>
          <p:nvPr/>
        </p:nvSpPr>
        <p:spPr>
          <a:xfrm>
            <a:off x="6307676" y="3608175"/>
            <a:ext cx="38944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R</a:t>
            </a:r>
          </a:p>
        </p:txBody>
      </p:sp>
      <p:sp>
        <p:nvSpPr>
          <p:cNvPr id="295" name="Shape 295"/>
          <p:cNvSpPr/>
          <p:nvPr/>
        </p:nvSpPr>
        <p:spPr>
          <a:xfrm>
            <a:off x="5335512" y="5494866"/>
            <a:ext cx="233377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Mapping</a:t>
            </a:r>
          </a:p>
        </p:txBody>
      </p:sp>
      <p:sp>
        <p:nvSpPr>
          <p:cNvPr id="296" name="Shape 296"/>
          <p:cNvSpPr/>
          <p:nvPr/>
        </p:nvSpPr>
        <p:spPr>
          <a:xfrm>
            <a:off x="4924738" y="6189133"/>
            <a:ext cx="3002906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CartoDB, Leaflet</a:t>
            </a:r>
          </a:p>
          <a:p>
            <a:pPr/>
            <a:r>
              <a:t>Mapbox</a:t>
            </a:r>
          </a:p>
        </p:txBody>
      </p:sp>
      <p:sp>
        <p:nvSpPr>
          <p:cNvPr id="297" name="Shape 297"/>
          <p:cNvSpPr/>
          <p:nvPr/>
        </p:nvSpPr>
        <p:spPr>
          <a:xfrm>
            <a:off x="1260260" y="3608175"/>
            <a:ext cx="149003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Tableau</a:t>
            </a:r>
          </a:p>
        </p:txBody>
      </p:sp>
      <p:sp>
        <p:nvSpPr>
          <p:cNvPr id="298" name="Shape 298"/>
          <p:cNvSpPr/>
          <p:nvPr/>
        </p:nvSpPr>
        <p:spPr>
          <a:xfrm>
            <a:off x="4737677" y="6098116"/>
            <a:ext cx="3377029" cy="1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pc="-122" sz="6142">
                <a:solidFill>
                  <a:srgbClr val="D81E00"/>
                </a:solidFill>
              </a:defRPr>
            </a:lvl1pPr>
          </a:lstStyle>
          <a:p>
            <a:pPr/>
            <a:r>
              <a:t>Many Data Viz Tools to Choose From</a:t>
            </a:r>
          </a:p>
        </p:txBody>
      </p:sp>
      <p:sp>
        <p:nvSpPr>
          <p:cNvPr id="301" name="Shape 301"/>
          <p:cNvSpPr/>
          <p:nvPr/>
        </p:nvSpPr>
        <p:spPr>
          <a:xfrm>
            <a:off x="196808" y="2869785"/>
            <a:ext cx="385400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Point &amp; Click</a:t>
            </a:r>
          </a:p>
        </p:txBody>
      </p:sp>
      <p:sp>
        <p:nvSpPr>
          <p:cNvPr id="302" name="Shape 302"/>
          <p:cNvSpPr/>
          <p:nvPr/>
        </p:nvSpPr>
        <p:spPr>
          <a:xfrm>
            <a:off x="282785" y="4066602"/>
            <a:ext cx="12446019" cy="1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03" name="Shape 303"/>
          <p:cNvSpPr/>
          <p:nvPr/>
        </p:nvSpPr>
        <p:spPr>
          <a:xfrm>
            <a:off x="3905025" y="2476085"/>
            <a:ext cx="5531795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Statistical Programming</a:t>
            </a:r>
          </a:p>
        </p:txBody>
      </p:sp>
      <p:sp>
        <p:nvSpPr>
          <p:cNvPr id="304" name="Shape 304"/>
          <p:cNvSpPr/>
          <p:nvPr/>
        </p:nvSpPr>
        <p:spPr>
          <a:xfrm>
            <a:off x="9863649" y="2869785"/>
            <a:ext cx="28857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JavaScript</a:t>
            </a:r>
          </a:p>
        </p:txBody>
      </p:sp>
      <p:sp>
        <p:nvSpPr>
          <p:cNvPr id="305" name="Shape 305"/>
          <p:cNvSpPr/>
          <p:nvPr/>
        </p:nvSpPr>
        <p:spPr>
          <a:xfrm>
            <a:off x="9805086" y="3926902"/>
            <a:ext cx="300290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306" name="Shape 306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307" name="Shape 307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08" name="Shape 308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309" name="Shape 309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310" name="Shape 310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11" name="Shape 311"/>
          <p:cNvSpPr/>
          <p:nvPr/>
        </p:nvSpPr>
        <p:spPr>
          <a:xfrm>
            <a:off x="6245047" y="3926902"/>
            <a:ext cx="52149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312" name="Shape 312"/>
          <p:cNvSpPr/>
          <p:nvPr/>
        </p:nvSpPr>
        <p:spPr>
          <a:xfrm>
            <a:off x="900793" y="3926902"/>
            <a:ext cx="221575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Tableau</a:t>
            </a:r>
          </a:p>
        </p:txBody>
      </p:sp>
      <p:sp>
        <p:nvSpPr>
          <p:cNvPr id="313" name="Shape 313"/>
          <p:cNvSpPr/>
          <p:nvPr/>
        </p:nvSpPr>
        <p:spPr>
          <a:xfrm>
            <a:off x="-25400" y="5271782"/>
            <a:ext cx="13004800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Of all tools, point and click is the easiest to learn if no prior programming experience</a:t>
            </a: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Creates fast and malleable data viz via drag and drop</a:t>
            </a: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Provides a wide range of built-ins but not fully flexible, more bespoke viz styles may not be possible or involve a difficult series of “hacks”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pc="-122" sz="6142">
                <a:solidFill>
                  <a:srgbClr val="D81E00"/>
                </a:solidFill>
              </a:defRPr>
            </a:lvl1pPr>
          </a:lstStyle>
          <a:p>
            <a:pPr/>
            <a:r>
              <a:t>Many Data Viz Tools to Choose From</a:t>
            </a:r>
          </a:p>
        </p:txBody>
      </p:sp>
      <p:sp>
        <p:nvSpPr>
          <p:cNvPr id="316" name="Shape 316"/>
          <p:cNvSpPr/>
          <p:nvPr/>
        </p:nvSpPr>
        <p:spPr>
          <a:xfrm>
            <a:off x="196808" y="2869785"/>
            <a:ext cx="385400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Point &amp; Click</a:t>
            </a:r>
          </a:p>
        </p:txBody>
      </p:sp>
      <p:sp>
        <p:nvSpPr>
          <p:cNvPr id="317" name="Shape 317"/>
          <p:cNvSpPr/>
          <p:nvPr/>
        </p:nvSpPr>
        <p:spPr>
          <a:xfrm>
            <a:off x="282785" y="4066602"/>
            <a:ext cx="12446019" cy="1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18" name="Shape 318"/>
          <p:cNvSpPr/>
          <p:nvPr/>
        </p:nvSpPr>
        <p:spPr>
          <a:xfrm>
            <a:off x="3905025" y="2476085"/>
            <a:ext cx="5531795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004479"/>
                </a:solidFill>
              </a:defRPr>
            </a:lvl1pPr>
          </a:lstStyle>
          <a:p>
            <a:pPr/>
            <a:r>
              <a:t>Statistical Programming</a:t>
            </a:r>
          </a:p>
        </p:txBody>
      </p:sp>
      <p:sp>
        <p:nvSpPr>
          <p:cNvPr id="319" name="Shape 319"/>
          <p:cNvSpPr/>
          <p:nvPr/>
        </p:nvSpPr>
        <p:spPr>
          <a:xfrm>
            <a:off x="9863649" y="2869785"/>
            <a:ext cx="28857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JavaScript</a:t>
            </a:r>
          </a:p>
        </p:txBody>
      </p:sp>
      <p:sp>
        <p:nvSpPr>
          <p:cNvPr id="320" name="Shape 320"/>
          <p:cNvSpPr/>
          <p:nvPr/>
        </p:nvSpPr>
        <p:spPr>
          <a:xfrm>
            <a:off x="9805086" y="3926902"/>
            <a:ext cx="300290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321" name="Shape 321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322" name="Shape 322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23" name="Shape 323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324" name="Shape 324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325" name="Shape 325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26" name="Shape 326"/>
          <p:cNvSpPr/>
          <p:nvPr/>
        </p:nvSpPr>
        <p:spPr>
          <a:xfrm>
            <a:off x="6245047" y="3926902"/>
            <a:ext cx="52149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004479"/>
                </a:solidFill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327" name="Shape 327"/>
          <p:cNvSpPr/>
          <p:nvPr/>
        </p:nvSpPr>
        <p:spPr>
          <a:xfrm>
            <a:off x="900793" y="3926902"/>
            <a:ext cx="221575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Tableau</a:t>
            </a:r>
          </a:p>
        </p:txBody>
      </p:sp>
      <p:sp>
        <p:nvSpPr>
          <p:cNvPr id="328" name="Shape 328"/>
          <p:cNvSpPr/>
          <p:nvPr/>
        </p:nvSpPr>
        <p:spPr>
          <a:xfrm>
            <a:off x="0" y="5177159"/>
            <a:ext cx="13004800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If new to R, then steeper learning curve. Best route only if previously familiar with specific programming language</a:t>
            </a: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Greater flexible through programmatic chart design</a:t>
            </a: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Limited ability to create interactive data viz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pc="-122" sz="6142">
                <a:solidFill>
                  <a:srgbClr val="D81E00"/>
                </a:solidFill>
              </a:defRPr>
            </a:lvl1pPr>
          </a:lstStyle>
          <a:p>
            <a:pPr/>
            <a:r>
              <a:t>Many Data Viz Tools to Choose From</a:t>
            </a:r>
          </a:p>
        </p:txBody>
      </p:sp>
      <p:sp>
        <p:nvSpPr>
          <p:cNvPr id="331" name="Shape 331"/>
          <p:cNvSpPr/>
          <p:nvPr/>
        </p:nvSpPr>
        <p:spPr>
          <a:xfrm>
            <a:off x="196808" y="2869785"/>
            <a:ext cx="385400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Point &amp; Click</a:t>
            </a:r>
          </a:p>
        </p:txBody>
      </p:sp>
      <p:sp>
        <p:nvSpPr>
          <p:cNvPr id="332" name="Shape 332"/>
          <p:cNvSpPr/>
          <p:nvPr/>
        </p:nvSpPr>
        <p:spPr>
          <a:xfrm>
            <a:off x="282785" y="4066602"/>
            <a:ext cx="12446019" cy="1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33" name="Shape 333"/>
          <p:cNvSpPr/>
          <p:nvPr/>
        </p:nvSpPr>
        <p:spPr>
          <a:xfrm>
            <a:off x="3905025" y="2476085"/>
            <a:ext cx="5531795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Statistical Programming</a:t>
            </a:r>
          </a:p>
        </p:txBody>
      </p:sp>
      <p:sp>
        <p:nvSpPr>
          <p:cNvPr id="334" name="Shape 334"/>
          <p:cNvSpPr/>
          <p:nvPr/>
        </p:nvSpPr>
        <p:spPr>
          <a:xfrm>
            <a:off x="9863649" y="2869785"/>
            <a:ext cx="28857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004479"/>
                </a:solidFill>
              </a:defRPr>
            </a:lvl1pPr>
          </a:lstStyle>
          <a:p>
            <a:pPr/>
            <a:r>
              <a:t>JavaScript</a:t>
            </a:r>
          </a:p>
        </p:txBody>
      </p:sp>
      <p:sp>
        <p:nvSpPr>
          <p:cNvPr id="335" name="Shape 335"/>
          <p:cNvSpPr/>
          <p:nvPr/>
        </p:nvSpPr>
        <p:spPr>
          <a:xfrm>
            <a:off x="9805086" y="3926902"/>
            <a:ext cx="300290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004479"/>
                </a:solidFill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336" name="Shape 336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337" name="Shape 337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38" name="Shape 338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339" name="Shape 339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340" name="Shape 340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41" name="Shape 341"/>
          <p:cNvSpPr/>
          <p:nvPr/>
        </p:nvSpPr>
        <p:spPr>
          <a:xfrm>
            <a:off x="6245047" y="3926902"/>
            <a:ext cx="52149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342" name="Shape 342"/>
          <p:cNvSpPr/>
          <p:nvPr/>
        </p:nvSpPr>
        <p:spPr>
          <a:xfrm>
            <a:off x="900793" y="3926902"/>
            <a:ext cx="221575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Tableau</a:t>
            </a:r>
          </a:p>
        </p:txBody>
      </p:sp>
      <p:sp>
        <p:nvSpPr>
          <p:cNvPr id="343" name="Shape 343"/>
          <p:cNvSpPr/>
          <p:nvPr/>
        </p:nvSpPr>
        <p:spPr>
          <a:xfrm>
            <a:off x="0" y="5139820"/>
            <a:ext cx="13004800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Steep learning curve, challenging even to those with front experience</a:t>
            </a: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Extremely flexible in design</a:t>
            </a: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Most of the interactive data visualization you see at the NY Times or Washington Post was created D3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What we’re covering</a:t>
            </a:r>
          </a:p>
        </p:txBody>
      </p:sp>
      <p:sp>
        <p:nvSpPr>
          <p:cNvPr id="140" name="Shape 140"/>
          <p:cNvSpPr/>
          <p:nvPr/>
        </p:nvSpPr>
        <p:spPr>
          <a:xfrm>
            <a:off x="355599" y="3165538"/>
            <a:ext cx="12293602" cy="246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800"/>
            </a:lvl1pPr>
          </a:lstStyle>
          <a:p>
            <a:pPr/>
            <a:r>
              <a:t>High level start to finish roadmap for data visualization when working with open data.</a:t>
            </a:r>
          </a:p>
        </p:txBody>
      </p:sp>
      <p:sp>
        <p:nvSpPr>
          <p:cNvPr id="141" name="Shape 141"/>
          <p:cNvSpPr/>
          <p:nvPr/>
        </p:nvSpPr>
        <p:spPr>
          <a:xfrm>
            <a:off x="537120" y="6172199"/>
            <a:ext cx="2838749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Select </a:t>
            </a:r>
          </a:p>
          <a:p>
            <a:pPr>
              <a:defRPr sz="4800"/>
            </a:pPr>
            <a:r>
              <a:t>Your Data</a:t>
            </a:r>
          </a:p>
        </p:txBody>
      </p:sp>
      <p:sp>
        <p:nvSpPr>
          <p:cNvPr id="142" name="Shape 142"/>
          <p:cNvSpPr/>
          <p:nvPr/>
        </p:nvSpPr>
        <p:spPr>
          <a:xfrm>
            <a:off x="3810694" y="6619412"/>
            <a:ext cx="938345" cy="781977"/>
          </a:xfrm>
          <a:prstGeom prst="rightArrow">
            <a:avLst>
              <a:gd name="adj1" fmla="val 32000"/>
              <a:gd name="adj2" fmla="val 76798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4997532" y="6172199"/>
            <a:ext cx="3211414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Transform </a:t>
            </a:r>
          </a:p>
          <a:p>
            <a:pPr>
              <a:defRPr sz="4800"/>
            </a:pPr>
            <a:r>
              <a:t>Your Data</a:t>
            </a:r>
          </a:p>
        </p:txBody>
      </p:sp>
      <p:sp>
        <p:nvSpPr>
          <p:cNvPr id="144" name="Shape 144"/>
          <p:cNvSpPr/>
          <p:nvPr/>
        </p:nvSpPr>
        <p:spPr>
          <a:xfrm>
            <a:off x="8457438" y="6619412"/>
            <a:ext cx="938346" cy="781977"/>
          </a:xfrm>
          <a:prstGeom prst="rightArrow">
            <a:avLst>
              <a:gd name="adj1" fmla="val 32000"/>
              <a:gd name="adj2" fmla="val 76798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9419083" y="6172199"/>
            <a:ext cx="2885779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Visualize </a:t>
            </a:r>
          </a:p>
          <a:p>
            <a:pPr>
              <a:defRPr sz="4800"/>
            </a:pPr>
            <a:r>
              <a:t>Your Data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pc="-122" sz="6142">
                <a:solidFill>
                  <a:srgbClr val="D81E00"/>
                </a:solidFill>
              </a:defRPr>
            </a:lvl1pPr>
          </a:lstStyle>
          <a:p>
            <a:pPr/>
            <a:r>
              <a:t>Many Data Viz Tools to Choose From</a:t>
            </a:r>
          </a:p>
        </p:txBody>
      </p:sp>
      <p:sp>
        <p:nvSpPr>
          <p:cNvPr id="346" name="Shape 346"/>
          <p:cNvSpPr/>
          <p:nvPr/>
        </p:nvSpPr>
        <p:spPr>
          <a:xfrm>
            <a:off x="282785" y="4066602"/>
            <a:ext cx="12446019" cy="1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47" name="Shape 347"/>
          <p:cNvSpPr/>
          <p:nvPr/>
        </p:nvSpPr>
        <p:spPr>
          <a:xfrm>
            <a:off x="5059511" y="2896964"/>
            <a:ext cx="288577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004479"/>
                </a:solidFill>
              </a:defRPr>
            </a:lvl1pPr>
          </a:lstStyle>
          <a:p>
            <a:pPr/>
            <a:r>
              <a:t>Mapping</a:t>
            </a:r>
          </a:p>
        </p:txBody>
      </p:sp>
      <p:sp>
        <p:nvSpPr>
          <p:cNvPr id="348" name="Shape 348"/>
          <p:cNvSpPr/>
          <p:nvPr/>
        </p:nvSpPr>
        <p:spPr>
          <a:xfrm>
            <a:off x="333875" y="4066602"/>
            <a:ext cx="1233705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004479"/>
                </a:solidFill>
              </a:defRPr>
            </a:lvl1pPr>
          </a:lstStyle>
          <a:p>
            <a:pPr/>
            <a:r>
              <a:t>CartoDB, Leaflet, MapBox</a:t>
            </a:r>
          </a:p>
        </p:txBody>
      </p:sp>
      <p:sp>
        <p:nvSpPr>
          <p:cNvPr id="349" name="Shape 349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350" name="Shape 350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51" name="Shape 351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352" name="Shape 352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353" name="Shape 353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54" name="Shape 354"/>
          <p:cNvSpPr/>
          <p:nvPr/>
        </p:nvSpPr>
        <p:spPr>
          <a:xfrm>
            <a:off x="0" y="4835020"/>
            <a:ext cx="13004800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Most data visualization tools have mapping, but some tools are mapping specific and very in-depth</a:t>
            </a: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May provide geo-location and well stylized / customized basemaps</a:t>
            </a: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CartoDB and MapBox both have point and click as well as Javascript capabilities. Leaflet is a Javascript language.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title" idx="4294967295"/>
          </p:nvPr>
        </p:nvSpPr>
        <p:spPr>
          <a:xfrm>
            <a:off x="355600" y="2764366"/>
            <a:ext cx="12293600" cy="2044701"/>
          </a:xfrm>
          <a:prstGeom prst="rect">
            <a:avLst/>
          </a:prstGeom>
        </p:spPr>
        <p:txBody>
          <a:bodyPr/>
          <a:lstStyle>
            <a:lvl1pPr algn="ctr"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Let’s Viz Some Data!</a:t>
            </a:r>
          </a:p>
        </p:txBody>
      </p:sp>
      <p:sp>
        <p:nvSpPr>
          <p:cNvPr id="357" name="Shape 357"/>
          <p:cNvSpPr/>
          <p:nvPr/>
        </p:nvSpPr>
        <p:spPr>
          <a:xfrm>
            <a:off x="355599" y="4038599"/>
            <a:ext cx="12293602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/>
            </a:pPr>
            <a:r>
              <a:t>A CartoDB Breakout</a:t>
            </a:r>
          </a:p>
          <a:p>
            <a:pPr>
              <a:defRPr sz="4800"/>
            </a:pPr>
            <a:r>
              <a:rPr u="sng">
                <a:hlinkClick r:id="rId2" invalidUrl="" action="" tgtFrame="" tooltip="" history="1" highlightClick="0" endSnd="0"/>
              </a:rPr>
              <a:t>www.cartodb.com</a:t>
            </a:r>
          </a:p>
        </p:txBody>
      </p:sp>
      <p:sp>
        <p:nvSpPr>
          <p:cNvPr id="358" name="Shape 358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359" name="Shape 359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60" name="Shape 360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361" name="Shape 361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362" name="Shape 362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63" name="Shape 363"/>
          <p:cNvSpPr/>
          <p:nvPr/>
        </p:nvSpPr>
        <p:spPr>
          <a:xfrm>
            <a:off x="2160767" y="7995478"/>
            <a:ext cx="8683266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 future reference this </a:t>
            </a:r>
            <a:r>
              <a:rPr u="sng">
                <a:hlinkClick r:id="rId4" invalidUrl="" action="" tgtFrame="" tooltip="" history="1" highlightClick="0" endSnd="0"/>
              </a:rPr>
              <a:t>Guide to CartoDB</a:t>
            </a:r>
            <a:r>
              <a:t> from a </a:t>
            </a:r>
          </a:p>
          <a:p>
            <a:pPr/>
            <a:r>
              <a:t>recent </a:t>
            </a:r>
            <a:r>
              <a:rPr u="sng">
                <a:hlinkClick r:id="rId5" invalidUrl="" action="" tgtFrame="" tooltip="" history="1" highlightClick="0" endSnd="0"/>
              </a:rPr>
              <a:t>MaptimeDC</a:t>
            </a:r>
            <a:r>
              <a:t> event is great.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Color Matters</a:t>
            </a:r>
          </a:p>
        </p:txBody>
      </p:sp>
      <p:sp>
        <p:nvSpPr>
          <p:cNvPr id="366" name="Shape 366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367" name="Shape 367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68" name="Shape 368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369" name="Shape 369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370" name="Shape 370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pic>
        <p:nvPicPr>
          <p:cNvPr id="371" name="Screen Shot 2016-02-29 at 6.40.1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649" y="3286792"/>
            <a:ext cx="6142666" cy="3488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Screen Shot 2016-02-29 at 6.50.2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78618" y="3227398"/>
            <a:ext cx="6338484" cy="3547585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Shape 373"/>
          <p:cNvSpPr/>
          <p:nvPr/>
        </p:nvSpPr>
        <p:spPr>
          <a:xfrm>
            <a:off x="0" y="6986694"/>
            <a:ext cx="130048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At it’s worst color can repeal or confuse the reader. At it’s best color can draw the reader in and help tell the story. </a:t>
            </a:r>
          </a:p>
        </p:txBody>
      </p:sp>
      <p:sp>
        <p:nvSpPr>
          <p:cNvPr id="374" name="Shape 374"/>
          <p:cNvSpPr/>
          <p:nvPr/>
        </p:nvSpPr>
        <p:spPr>
          <a:xfrm>
            <a:off x="2561397" y="2532396"/>
            <a:ext cx="123517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BAD</a:t>
            </a:r>
          </a:p>
        </p:txBody>
      </p:sp>
      <p:sp>
        <p:nvSpPr>
          <p:cNvPr id="375" name="Shape 375"/>
          <p:cNvSpPr/>
          <p:nvPr/>
        </p:nvSpPr>
        <p:spPr>
          <a:xfrm>
            <a:off x="8965546" y="2524125"/>
            <a:ext cx="197363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BETTER</a:t>
            </a:r>
          </a:p>
        </p:txBody>
      </p:sp>
      <p:sp>
        <p:nvSpPr>
          <p:cNvPr id="376" name="Shape 376"/>
          <p:cNvSpPr/>
          <p:nvPr/>
        </p:nvSpPr>
        <p:spPr>
          <a:xfrm>
            <a:off x="6654564" y="6813639"/>
            <a:ext cx="6186591" cy="34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68045">
              <a:spcBef>
                <a:spcPts val="600"/>
              </a:spcBef>
              <a:defRPr sz="1512">
                <a:solidFill>
                  <a:srgbClr val="5C86B9"/>
                </a:solidFill>
              </a:defRPr>
            </a:lvl1pPr>
          </a:lstStyle>
          <a:p>
            <a:pPr/>
            <a:r>
              <a:t>Source: DataLensDC</a:t>
            </a:r>
          </a:p>
        </p:txBody>
      </p:sp>
      <p:sp>
        <p:nvSpPr>
          <p:cNvPr id="377" name="Shape 377"/>
          <p:cNvSpPr/>
          <p:nvPr/>
        </p:nvSpPr>
        <p:spPr>
          <a:xfrm>
            <a:off x="85687" y="6813639"/>
            <a:ext cx="6186591" cy="34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68045">
              <a:spcBef>
                <a:spcPts val="600"/>
              </a:spcBef>
              <a:defRPr sz="1512">
                <a:solidFill>
                  <a:srgbClr val="5C86B9"/>
                </a:solidFill>
              </a:defRPr>
            </a:lvl1pPr>
          </a:lstStyle>
          <a:p>
            <a:pPr/>
            <a:r>
              <a:t>Source: DataLensDC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Color Matters</a:t>
            </a:r>
          </a:p>
        </p:txBody>
      </p:sp>
      <p:sp>
        <p:nvSpPr>
          <p:cNvPr id="380" name="Shape 380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381" name="Shape 381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82" name="Shape 382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383" name="Shape 383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384" name="Shape 384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85" name="Shape 385"/>
          <p:cNvSpPr/>
          <p:nvPr/>
        </p:nvSpPr>
        <p:spPr>
          <a:xfrm>
            <a:off x="389739" y="2784825"/>
            <a:ext cx="12570181" cy="61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Use different colors for different categories (qualitative), but not different values across a range (quantitative). </a:t>
            </a:r>
          </a:p>
          <a:p>
            <a:pPr algn="l">
              <a:defRPr sz="3600"/>
            </a:pP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But never more than six colors.</a:t>
            </a:r>
          </a:p>
          <a:p>
            <a:pPr algn="l">
              <a:defRPr sz="3600"/>
            </a:pP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Be mindful of color blindness. </a:t>
            </a:r>
          </a:p>
          <a:p>
            <a:pPr algn="l">
              <a:defRPr sz="3600"/>
            </a:pP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For multiple graphs, a connected color scheme.</a:t>
            </a:r>
          </a:p>
          <a:p>
            <a:pPr algn="l">
              <a:defRPr sz="3600"/>
            </a:pP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When in doubt, use ColorBrewer2 at </a:t>
            </a:r>
            <a:r>
              <a:rPr u="sng">
                <a:hlinkClick r:id="rId4" invalidUrl="" action="" tgtFrame="" tooltip="" history="1" highlightClick="0" endSnd="0"/>
              </a:rPr>
              <a:t>colorbrewer2.org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Label Well and Often</a:t>
            </a:r>
          </a:p>
        </p:txBody>
      </p:sp>
      <p:sp>
        <p:nvSpPr>
          <p:cNvPr id="388" name="Shape 388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389" name="Shape 389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90" name="Shape 390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391" name="Shape 391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392" name="Shape 392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pic>
        <p:nvPicPr>
          <p:cNvPr id="393" name="Screen Shot 2016-02-29 at 7.00.2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31309" y="3981576"/>
            <a:ext cx="8680768" cy="4897930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Shape 394"/>
          <p:cNvSpPr/>
          <p:nvPr/>
        </p:nvSpPr>
        <p:spPr>
          <a:xfrm>
            <a:off x="0" y="2641727"/>
            <a:ext cx="130048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Labeling can occasionally be overlooked when focusing on the content of the graph, but are crucial for readers to get the facts</a:t>
            </a:r>
          </a:p>
        </p:txBody>
      </p:sp>
      <p:sp>
        <p:nvSpPr>
          <p:cNvPr id="395" name="Shape 395"/>
          <p:cNvSpPr/>
          <p:nvPr/>
        </p:nvSpPr>
        <p:spPr>
          <a:xfrm>
            <a:off x="0" y="4855741"/>
            <a:ext cx="13004801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/>
            </a:pPr>
            <a:r>
              <a:t>Lack of proper </a:t>
            </a:r>
          </a:p>
          <a:p>
            <a:pPr algn="l">
              <a:defRPr sz="3600"/>
            </a:pPr>
            <a:r>
              <a:t>labeling can confuse</a:t>
            </a:r>
          </a:p>
          <a:p>
            <a:pPr algn="l">
              <a:defRPr sz="3600"/>
            </a:pPr>
            <a:r>
              <a:t>or mislead, forcing</a:t>
            </a:r>
          </a:p>
          <a:p>
            <a:pPr algn="l">
              <a:defRPr sz="3600"/>
            </a:pPr>
            <a:r>
              <a:t>the reader to guess </a:t>
            </a:r>
          </a:p>
          <a:p>
            <a:pPr algn="l">
              <a:defRPr sz="3600"/>
            </a:pPr>
            <a:r>
              <a:t>of do “visual math.”</a:t>
            </a:r>
          </a:p>
        </p:txBody>
      </p:sp>
      <p:sp>
        <p:nvSpPr>
          <p:cNvPr id="396" name="Shape 396"/>
          <p:cNvSpPr/>
          <p:nvPr/>
        </p:nvSpPr>
        <p:spPr>
          <a:xfrm>
            <a:off x="4160167" y="8898555"/>
            <a:ext cx="6186591" cy="34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68045">
              <a:spcBef>
                <a:spcPts val="600"/>
              </a:spcBef>
              <a:defRPr sz="1512">
                <a:solidFill>
                  <a:srgbClr val="5C86B9"/>
                </a:solidFill>
              </a:defRPr>
            </a:lvl1pPr>
          </a:lstStyle>
          <a:p>
            <a:pPr/>
            <a:r>
              <a:t>Source: Uber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Titles To Tell Stories</a:t>
            </a:r>
          </a:p>
        </p:txBody>
      </p:sp>
      <p:sp>
        <p:nvSpPr>
          <p:cNvPr id="399" name="Shape 399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400" name="Shape 400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401" name="Shape 401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402" name="Shape 402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403" name="Shape 403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pic>
        <p:nvPicPr>
          <p:cNvPr id="404" name="Screen Shot 2016-03-02 at 5.34.5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5150" y="4241428"/>
            <a:ext cx="6794501" cy="4889501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Shape 405"/>
          <p:cNvSpPr/>
          <p:nvPr/>
        </p:nvSpPr>
        <p:spPr>
          <a:xfrm>
            <a:off x="0" y="2641727"/>
            <a:ext cx="130048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600"/>
            </a:pPr>
            <a:r>
              <a:t>Bad Title: New Residents aged 20-29 (%)</a:t>
            </a:r>
          </a:p>
          <a:p>
            <a:pPr>
              <a:defRPr sz="3600"/>
            </a:pPr>
            <a:r>
              <a:t>Better Title: Nearly Half of New DC Residents in their 20s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type="title" idx="4294967295"/>
          </p:nvPr>
        </p:nvSpPr>
        <p:spPr>
          <a:xfrm>
            <a:off x="355600" y="2764366"/>
            <a:ext cx="12293600" cy="2044701"/>
          </a:xfrm>
          <a:prstGeom prst="rect">
            <a:avLst/>
          </a:prstGeom>
        </p:spPr>
        <p:txBody>
          <a:bodyPr/>
          <a:lstStyle>
            <a:lvl1pPr algn="ctr"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Let’s Viz Some Data!</a:t>
            </a:r>
          </a:p>
        </p:txBody>
      </p:sp>
      <p:sp>
        <p:nvSpPr>
          <p:cNvPr id="408" name="Shape 408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409" name="Shape 409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410" name="Shape 410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411" name="Shape 411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412" name="Shape 412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413" name="Shape 413"/>
          <p:cNvSpPr/>
          <p:nvPr/>
        </p:nvSpPr>
        <p:spPr>
          <a:xfrm>
            <a:off x="2399729" y="7995478"/>
            <a:ext cx="820534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 future reference Tableau has a ton of free </a:t>
            </a:r>
          </a:p>
          <a:p>
            <a:pPr/>
            <a:r>
              <a:t>learning resources and a very active community</a:t>
            </a:r>
          </a:p>
        </p:txBody>
      </p:sp>
      <p:sp>
        <p:nvSpPr>
          <p:cNvPr id="414" name="Shape 414"/>
          <p:cNvSpPr/>
          <p:nvPr/>
        </p:nvSpPr>
        <p:spPr>
          <a:xfrm>
            <a:off x="355599" y="4172958"/>
            <a:ext cx="12293602" cy="325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/>
            </a:pPr>
            <a:r>
              <a:t>A Tableau Breakout</a:t>
            </a:r>
          </a:p>
          <a:p>
            <a:pPr>
              <a:defRPr sz="4800"/>
            </a:pPr>
          </a:p>
          <a:p>
            <a:pPr>
              <a:defRPr sz="4800"/>
            </a:pPr>
            <a:r>
              <a:t>To get started:</a:t>
            </a:r>
          </a:p>
          <a:p>
            <a:pPr>
              <a:defRPr sz="4800"/>
            </a:pPr>
            <a:r>
              <a:rPr u="sng">
                <a:hlinkClick r:id="rId3" invalidUrl="" action="" tgtFrame="" tooltip="" history="1" highlightClick="0" endSnd="0"/>
              </a:rPr>
              <a:t>https://public.tableau.com/s/download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pc="-143" sz="7178">
                <a:solidFill>
                  <a:srgbClr val="D81E00"/>
                </a:solidFill>
              </a:defRPr>
            </a:lvl1pPr>
          </a:lstStyle>
          <a:p>
            <a:pPr/>
            <a:r>
              <a:t>Awesome Blogs about Data Viz</a:t>
            </a:r>
          </a:p>
        </p:txBody>
      </p:sp>
      <p:sp>
        <p:nvSpPr>
          <p:cNvPr id="417" name="Shape 417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418" name="Shape 418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419" name="Shape 419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420" name="Shape 420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421" name="Shape 421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pic>
        <p:nvPicPr>
          <p:cNvPr id="422" name="Screen Shot 2016-03-02 at 5.28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1412" y="4490888"/>
            <a:ext cx="36830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Screen Shot 2016-03-02 at 5.28.14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59435" y="5758433"/>
            <a:ext cx="28956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Screen Shot 2016-03-02 at 5.28.19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78187" y="4429496"/>
            <a:ext cx="4096009" cy="1656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Screen Shot 2016-03-02 at 5.28.32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3224" y="7197300"/>
            <a:ext cx="5067301" cy="154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Screen Shot 2016-03-02 at 5.28.38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702184" y="2848038"/>
            <a:ext cx="2946401" cy="130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7" name="Screen Shot 2016-03-02 at 5.28.43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16352" y="5295719"/>
            <a:ext cx="3810001" cy="81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Screen Shot 2016-03-02 at 5.28.52 P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798501" y="7457777"/>
            <a:ext cx="4940301" cy="64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" name="Screen Shot 2016-03-02 at 5.29.00 P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09531" y="2848038"/>
            <a:ext cx="6794501" cy="1358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Who am I?</a:t>
            </a:r>
          </a:p>
        </p:txBody>
      </p:sp>
      <p:sp>
        <p:nvSpPr>
          <p:cNvPr id="148" name="Shape 148"/>
          <p:cNvSpPr/>
          <p:nvPr/>
        </p:nvSpPr>
        <p:spPr>
          <a:xfrm>
            <a:off x="355599" y="2743327"/>
            <a:ext cx="12293602" cy="640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/>
            </a:pPr>
            <a:r>
              <a:t>I started DataLensDC (</a:t>
            </a:r>
            <a:r>
              <a:rPr u="sng">
                <a:hlinkClick r:id="rId2" invalidUrl="" action="" tgtFrame="" tooltip="" history="1" highlightClick="0" endSnd="0"/>
              </a:rPr>
              <a:t>www.datalensdc.com</a:t>
            </a:r>
            <a:r>
              <a:t> / @datalensdc) last summer, a website that visualizes the trends and characteristics of the District. My work has been published in The Washingtonian, Washington City Paper, and The Atlantic’s CityLab, among other.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Also…</a:t>
            </a:r>
          </a:p>
        </p:txBody>
      </p:sp>
      <p:sp>
        <p:nvSpPr>
          <p:cNvPr id="151" name="Shape 151"/>
          <p:cNvSpPr/>
          <p:nvPr/>
        </p:nvSpPr>
        <p:spPr>
          <a:xfrm>
            <a:off x="355599" y="4711827"/>
            <a:ext cx="12293602" cy="246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We have some really awesome TAs here to help you out today!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Where is Open Data?</a:t>
            </a:r>
          </a:p>
        </p:txBody>
      </p:sp>
      <p:sp>
        <p:nvSpPr>
          <p:cNvPr id="154" name="Shape 154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0A121C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155" name="Shape 155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156" name="Shape 156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157" name="Shape 157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158" name="Shape 158"/>
          <p:cNvSpPr/>
          <p:nvPr/>
        </p:nvSpPr>
        <p:spPr>
          <a:xfrm>
            <a:off x="355599" y="2599266"/>
            <a:ext cx="12293602" cy="640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/>
            </a:pPr>
            <a:r>
              <a:t>Lots of places!</a:t>
            </a:r>
          </a:p>
          <a:p>
            <a:pPr algn="l">
              <a:defRPr sz="4800"/>
            </a:pPr>
          </a:p>
          <a:p>
            <a:pPr algn="l">
              <a:defRPr sz="4800"/>
            </a:pPr>
            <a:r>
              <a:t>Mainly: </a:t>
            </a:r>
            <a:r>
              <a:rPr u="sng">
                <a:hlinkClick r:id="rId3" invalidUrl="" action="" tgtFrame="" tooltip="" history="1" highlightClick="0" endSnd="0"/>
              </a:rPr>
              <a:t>data.gov</a:t>
            </a:r>
            <a:r>
              <a:t> (for federal data)</a:t>
            </a:r>
          </a:p>
          <a:p>
            <a:pPr lvl="8" algn="l">
              <a:defRPr sz="4800"/>
            </a:pPr>
            <a:r>
              <a:t>   </a:t>
            </a:r>
            <a:r>
              <a:rPr u="sng">
                <a:hlinkClick r:id="rId4" invalidUrl="" action="" tgtFrame="" tooltip="" history="1" highlightClick="0" endSnd="0"/>
              </a:rPr>
              <a:t>opendata.dc.gov</a:t>
            </a:r>
            <a:r>
              <a:t> (for District data)</a:t>
            </a:r>
          </a:p>
          <a:p>
            <a:pPr algn="l">
              <a:defRPr sz="4800"/>
            </a:pPr>
            <a:r>
              <a:t>But also District agency sites (like OSSE, WMATA), and non government actors.</a:t>
            </a:r>
          </a:p>
          <a:p>
            <a:pPr algn="l">
              <a:defRPr sz="4800"/>
            </a:pPr>
          </a:p>
          <a:p>
            <a:pPr algn="l">
              <a:defRPr sz="4800"/>
            </a:pPr>
            <a:r>
              <a:t>Google ferociously and often. </a:t>
            </a:r>
          </a:p>
        </p:txBody>
      </p:sp>
      <p:sp>
        <p:nvSpPr>
          <p:cNvPr id="159" name="Shape 159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Most Common Datatypes</a:t>
            </a:r>
          </a:p>
        </p:txBody>
      </p:sp>
      <p:sp>
        <p:nvSpPr>
          <p:cNvPr id="162" name="Shape 162"/>
          <p:cNvSpPr/>
          <p:nvPr/>
        </p:nvSpPr>
        <p:spPr>
          <a:xfrm>
            <a:off x="355599" y="2818404"/>
            <a:ext cx="12293602" cy="612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/>
            </a:pPr>
            <a:r>
              <a:t>CSV - comma separated values.</a:t>
            </a:r>
          </a:p>
          <a:p>
            <a:pPr lvl="1" algn="l">
              <a:defRPr sz="3600"/>
            </a:pPr>
            <a:r>
              <a:t>Most universally accepted data format, easily accessed in Excel and programming languages.</a:t>
            </a:r>
          </a:p>
          <a:p>
            <a:pPr algn="l">
              <a:defRPr sz="4800"/>
            </a:pPr>
            <a:r>
              <a:t>JSON/GeoJSON - javascript object notation</a:t>
            </a:r>
          </a:p>
          <a:p>
            <a:pPr lvl="1" algn="l">
              <a:defRPr sz="3600"/>
            </a:pPr>
            <a:r>
              <a:t>Data storage through name-value pairing. Common output from APIs, readable in all coding languages.</a:t>
            </a:r>
          </a:p>
          <a:p>
            <a:pPr lvl="2" algn="l">
              <a:defRPr sz="3600"/>
            </a:pPr>
            <a:r>
              <a:t>Just want a CSV? It’s easy! </a:t>
            </a:r>
            <a:r>
              <a:rPr u="sng">
                <a:hlinkClick r:id="rId2" invalidUrl="" action="" tgtFrame="" tooltip="" history="1" highlightClick="0" endSnd="0"/>
              </a:rPr>
              <a:t>http://konklone.io/json/</a:t>
            </a:r>
          </a:p>
          <a:p>
            <a:pPr algn="l">
              <a:defRPr sz="4800"/>
            </a:pPr>
            <a:r>
              <a:t>PDF (not machine readable)</a:t>
            </a:r>
          </a:p>
          <a:p>
            <a:pPr lvl="1" algn="l">
              <a:defRPr sz="3600"/>
            </a:pPr>
            <a:r>
              <a:t>But there’s an app for that! </a:t>
            </a:r>
            <a:r>
              <a:rPr u="sng">
                <a:hlinkClick r:id="rId3" invalidUrl="" action="" tgtFrame="" tooltip="" history="1" highlightClick="0" endSnd="0"/>
              </a:rPr>
              <a:t>http://tabula.technology/</a:t>
            </a:r>
          </a:p>
        </p:txBody>
      </p:sp>
      <p:sp>
        <p:nvSpPr>
          <p:cNvPr id="163" name="Shape 163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0A121C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164" name="Shape 164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166" name="Shape 166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167" name="Shape 167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Should I viz this data?</a:t>
            </a:r>
          </a:p>
        </p:txBody>
      </p:sp>
      <p:sp>
        <p:nvSpPr>
          <p:cNvPr id="170" name="Shape 170"/>
          <p:cNvSpPr/>
          <p:nvPr/>
        </p:nvSpPr>
        <p:spPr>
          <a:xfrm>
            <a:off x="355599" y="3257550"/>
            <a:ext cx="12293602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4800"/>
            </a:pPr>
            <a:r>
              <a:t>Visualizations require good data. </a:t>
            </a:r>
          </a:p>
          <a:p>
            <a:pPr algn="l">
              <a:defRPr b="1" sz="4800"/>
            </a:pPr>
          </a:p>
          <a:p>
            <a:pPr algn="l">
              <a:defRPr b="1" sz="4800"/>
            </a:pPr>
            <a:r>
              <a:t>So consider the limitations of your data. </a:t>
            </a:r>
          </a:p>
          <a:p>
            <a:pPr algn="l">
              <a:defRPr b="1" sz="4800"/>
            </a:pPr>
          </a:p>
          <a:p>
            <a:pPr algn="l">
              <a:defRPr b="1" sz="4800"/>
            </a:pPr>
          </a:p>
        </p:txBody>
      </p:sp>
      <p:sp>
        <p:nvSpPr>
          <p:cNvPr id="171" name="Shape 171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0A121C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172" name="Shape 172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174" name="Shape 174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175" name="Shape 175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Should I viz this data?</a:t>
            </a:r>
          </a:p>
        </p:txBody>
      </p:sp>
      <p:sp>
        <p:nvSpPr>
          <p:cNvPr id="178" name="Shape 178"/>
          <p:cNvSpPr/>
          <p:nvPr/>
        </p:nvSpPr>
        <p:spPr>
          <a:xfrm>
            <a:off x="355599" y="2513509"/>
            <a:ext cx="12293602" cy="629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/>
            </a:pPr>
            <a:r>
              <a:t>How accurate are these estimations?</a:t>
            </a:r>
          </a:p>
          <a:p>
            <a:pPr algn="l">
              <a:defRPr b="1" sz="4800"/>
            </a:pPr>
          </a:p>
          <a:p>
            <a:pPr algn="l">
              <a:defRPr b="1" sz="4800"/>
            </a:pPr>
          </a:p>
          <a:p>
            <a:pPr algn="l">
              <a:defRPr b="1" sz="4800"/>
            </a:pPr>
          </a:p>
          <a:p>
            <a:pPr algn="l">
              <a:defRPr sz="3600"/>
            </a:pPr>
          </a:p>
          <a:p>
            <a:pPr algn="l">
              <a:defRPr sz="3600"/>
            </a:pPr>
            <a:r>
              <a:t>Margin of error shows the source’s confidence in it’s estimations. In this example:</a:t>
            </a:r>
          </a:p>
          <a:p>
            <a:pPr algn="l">
              <a:defRPr sz="3600"/>
            </a:pPr>
            <a:r>
              <a:t>Census is 90% confident the right number is between (estimate - margin of error) and (estimate + margin of error)</a:t>
            </a:r>
          </a:p>
        </p:txBody>
      </p:sp>
      <p:pic>
        <p:nvPicPr>
          <p:cNvPr id="179" name="Screen Shot 2016-02-23 at 8.32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0248" y="3489983"/>
            <a:ext cx="8581345" cy="2371957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0A121C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181" name="Shape 181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183" name="Shape 183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184" name="Shape 184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8018833" y="5975880"/>
            <a:ext cx="3864190" cy="34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50520">
              <a:spcBef>
                <a:spcPts val="600"/>
              </a:spcBef>
              <a:defRPr sz="1440">
                <a:solidFill>
                  <a:srgbClr val="5C86B9"/>
                </a:solidFill>
              </a:defRPr>
            </a:lvl1pPr>
          </a:lstStyle>
          <a:p>
            <a:pPr/>
            <a:r>
              <a:t>Source: Census American Community Survey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Should I viz this data?</a:t>
            </a:r>
          </a:p>
        </p:txBody>
      </p:sp>
      <p:sp>
        <p:nvSpPr>
          <p:cNvPr id="188" name="Shape 188"/>
          <p:cNvSpPr/>
          <p:nvPr/>
        </p:nvSpPr>
        <p:spPr>
          <a:xfrm>
            <a:off x="355599" y="2513509"/>
            <a:ext cx="12293602" cy="629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/>
            </a:pPr>
            <a:r>
              <a:t>How accurate are these estimations?</a:t>
            </a:r>
          </a:p>
          <a:p>
            <a:pPr algn="l">
              <a:defRPr b="1" sz="4800"/>
            </a:pPr>
          </a:p>
          <a:p>
            <a:pPr algn="l">
              <a:defRPr b="1" sz="4800"/>
            </a:pPr>
          </a:p>
          <a:p>
            <a:pPr algn="l">
              <a:defRPr b="1" sz="4800"/>
            </a:pPr>
          </a:p>
          <a:p>
            <a:pPr algn="l">
              <a:defRPr sz="3600"/>
            </a:pPr>
          </a:p>
          <a:p>
            <a:pPr algn="l">
              <a:defRPr sz="3600"/>
            </a:pPr>
            <a:r>
              <a:t>Generally, the margin of error decreases as the population size gets bigger.  This may mean looking at a larger geography, a more general group of people or data collected over a larger time span. </a:t>
            </a:r>
          </a:p>
        </p:txBody>
      </p:sp>
      <p:sp>
        <p:nvSpPr>
          <p:cNvPr id="189" name="Shape 189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0A121C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190" name="Shape 190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192" name="Shape 192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193" name="Shape 193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6841029" y="6146577"/>
            <a:ext cx="3864191" cy="34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50520">
              <a:spcBef>
                <a:spcPts val="600"/>
              </a:spcBef>
              <a:defRPr sz="1440">
                <a:solidFill>
                  <a:srgbClr val="5C86B9"/>
                </a:solidFill>
              </a:defRPr>
            </a:lvl1pPr>
          </a:lstStyle>
          <a:p>
            <a:pPr/>
            <a:r>
              <a:t>Source: Census American Community Survey</a:t>
            </a:r>
          </a:p>
        </p:txBody>
      </p:sp>
      <p:pic>
        <p:nvPicPr>
          <p:cNvPr id="195" name="Screen Shot 2016-02-28 at 10.18.23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0433" y="3294353"/>
            <a:ext cx="7195878" cy="289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