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Shape 28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Shape 79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adv-r.had.co.nz/" TargetMode="External"/><Relationship Id="rId4" Type="http://schemas.openxmlformats.org/officeDocument/2006/relationships/hyperlink" Target="http://swirlstats.com/" TargetMode="External"/><Relationship Id="rId5" Type="http://schemas.openxmlformats.org/officeDocument/2006/relationships/hyperlink" Target="http://datacamp.com" TargetMode="External"/><Relationship Id="rId6" Type="http://schemas.openxmlformats.org/officeDocument/2006/relationships/hyperlink" Target="http://codeschool.com" TargetMode="External"/><Relationship Id="rId7" Type="http://schemas.openxmlformats.org/officeDocument/2006/relationships/hyperlink" Target="http://udemy.com" TargetMode="External"/><Relationship Id="rId8" Type="http://schemas.openxmlformats.org/officeDocument/2006/relationships/hyperlink" Target="http://kaggle.com" TargetMode="External"/><Relationship Id="rId9" Type="http://schemas.openxmlformats.org/officeDocument/2006/relationships/hyperlink" Target="http://codeacademy.com" TargetMode="External"/><Relationship Id="rId10" Type="http://schemas.openxmlformats.org/officeDocument/2006/relationships/hyperlink" Target="http://coursera.org" TargetMode="External"/><Relationship Id="rId11" Type="http://schemas.openxmlformats.org/officeDocument/2006/relationships/hyperlink" Target="http://lynda.com" TargetMode="External"/><Relationship Id="rId12" Type="http://schemas.openxmlformats.org/officeDocument/2006/relationships/hyperlink" Target="http://learnpythonthehardway.org/book/index.html" TargetMode="External"/><Relationship Id="rId13" Type="http://schemas.openxmlformats.org/officeDocument/2006/relationships/hyperlink" Target="http://www.learnpython.org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cartodb.com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github.com/maptime/dc/wiki/CartoDB-Tutorial---February-23,-2016" TargetMode="External"/><Relationship Id="rId5" Type="http://schemas.openxmlformats.org/officeDocument/2006/relationships/hyperlink" Target="http://www.meetup.com/Maptime-DC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hyperlink" Target="http://www.colorbrewer2.org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ublic.tableau.com/s/download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talensdc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data.gov" TargetMode="External"/><Relationship Id="rId4" Type="http://schemas.openxmlformats.org/officeDocument/2006/relationships/hyperlink" Target="http://opendata.dc.gov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konklone.io/json/" TargetMode="External"/><Relationship Id="rId3" Type="http://schemas.openxmlformats.org/officeDocument/2006/relationships/hyperlink" Target="http://tabula.technology/" TargetMode="External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xfrm>
            <a:off x="369422" y="8775700"/>
            <a:ext cx="12255501" cy="469900"/>
          </a:xfrm>
          <a:prstGeom prst="rect">
            <a:avLst/>
          </a:prstGeom>
        </p:spPr>
        <p:txBody>
          <a:bodyPr/>
          <a:lstStyle>
            <a:lvl1pPr algn="r">
              <a:defRPr i="0" sz="2200"/>
            </a:lvl1pPr>
          </a:lstStyle>
          <a:p>
            <a:pPr/>
            <a:r>
              <a:t>@datalensdc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4" sz="7700">
                <a:solidFill>
                  <a:srgbClr val="D81E00"/>
                </a:solidFill>
              </a:defRPr>
            </a:lvl1pPr>
          </a:lstStyle>
          <a:p>
            <a:pPr/>
            <a:r>
              <a:t>Visualizing DC’s Open Data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Day DC 2016</a:t>
            </a:r>
          </a:p>
        </p:txBody>
      </p:sp>
      <p:pic>
        <p:nvPicPr>
          <p:cNvPr id="136" name="Screen Shot 2016-02-23 at 7.2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1001183"/>
            <a:ext cx="6248400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3409105" y="6164994"/>
            <a:ext cx="61865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05" name="Shape 205"/>
          <p:cNvSpPr/>
          <p:nvPr/>
        </p:nvSpPr>
        <p:spPr>
          <a:xfrm>
            <a:off x="293744" y="2908300"/>
            <a:ext cx="5914912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Text analysis. </a:t>
            </a:r>
          </a:p>
          <a:p>
            <a:pPr algn="l">
              <a:defRPr sz="3600"/>
            </a:pPr>
            <a:r>
              <a:t>Messy open text fields sometimes hold valuable information. </a:t>
            </a:r>
          </a:p>
          <a:p>
            <a:pPr algn="l">
              <a:defRPr sz="3600"/>
            </a:pPr>
          </a:p>
        </p:txBody>
      </p:sp>
      <p:sp>
        <p:nvSpPr>
          <p:cNvPr id="206" name="Shape 20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07" name="Shape 20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09" name="Shape 20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10" name="Shape 21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11" name="Screen Shot 2016-02-26 at 7.23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606" y="1345127"/>
            <a:ext cx="5689601" cy="534616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6530940" y="337393"/>
            <a:ext cx="643384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Permits for New Residential Buildings, </a:t>
            </a:r>
          </a:p>
          <a:p>
            <a:pPr algn="l">
              <a:defRPr sz="2800"/>
            </a:pPr>
            <a:r>
              <a:t>January 2012- January 2016</a:t>
            </a:r>
          </a:p>
        </p:txBody>
      </p:sp>
      <p:pic>
        <p:nvPicPr>
          <p:cNvPr id="213" name="Screen Shot 2016-02-26 at 7.34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960" y="6606682"/>
            <a:ext cx="8280401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 flipV="1">
            <a:off x="9032957" y="6739163"/>
            <a:ext cx="1451760" cy="1182586"/>
          </a:xfrm>
          <a:prstGeom prst="line">
            <a:avLst/>
          </a:prstGeom>
          <a:ln w="762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16" name="Shape 216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18" name="Shape 218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19" name="Shape 219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0626250" y="6761551"/>
            <a:ext cx="3336966" cy="27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0415">
              <a:spcBef>
                <a:spcPts val="400"/>
              </a:spcBef>
              <a:defRPr sz="115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23" name="Shape 223"/>
          <p:cNvSpPr/>
          <p:nvPr/>
        </p:nvSpPr>
        <p:spPr>
          <a:xfrm>
            <a:off x="425931" y="2647716"/>
            <a:ext cx="5914912" cy="6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Neighborhood Assignment. </a:t>
            </a:r>
          </a:p>
          <a:p>
            <a:pPr algn="l">
              <a:defRPr sz="3600"/>
            </a:pPr>
            <a:r>
              <a:t>Geolocating an address and then using the resulting latitude and longitude to place that location in a geographic area - ward, zip code, neighborhood, etc.</a:t>
            </a:r>
          </a:p>
          <a:p>
            <a:pPr algn="l">
              <a:defRPr sz="3600"/>
            </a:pPr>
          </a:p>
        </p:txBody>
      </p:sp>
      <p:sp>
        <p:nvSpPr>
          <p:cNvPr id="224" name="Shape 224"/>
          <p:cNvSpPr/>
          <p:nvPr/>
        </p:nvSpPr>
        <p:spPr>
          <a:xfrm>
            <a:off x="5992759" y="33866"/>
            <a:ext cx="6863582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Flipped Homes as % of Homes on Market,</a:t>
            </a:r>
          </a:p>
          <a:p>
            <a:pPr algn="l">
              <a:defRPr sz="2800"/>
            </a:pPr>
            <a:r>
              <a:t>by Neighborhood </a:t>
            </a:r>
          </a:p>
          <a:p>
            <a:pPr algn="l">
              <a:defRPr sz="2800"/>
            </a:pPr>
            <a:r>
              <a:t>2013-2015</a:t>
            </a:r>
          </a:p>
        </p:txBody>
      </p:sp>
      <p:pic>
        <p:nvPicPr>
          <p:cNvPr id="225" name="Screen Shot 2016-02-26 at 7.3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0772" y="1148405"/>
            <a:ext cx="4402428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27" name="Shape 22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29" name="Shape 22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30" name="Shape 23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7147349" y="6642943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34" name="Shape 234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37" name="Shape 237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38" name="Shape 238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39" name="Screen Shot 2016-02-26 at 7.56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3083" y="2321093"/>
            <a:ext cx="7795784" cy="432553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101609" y="2743326"/>
            <a:ext cx="5914912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All the little (un)</a:t>
            </a:r>
          </a:p>
          <a:p>
            <a:pPr algn="l">
              <a:defRPr sz="4800"/>
            </a:pPr>
            <a:r>
              <a:t>glamorous bits. </a:t>
            </a:r>
          </a:p>
          <a:p>
            <a:pPr algn="l">
              <a:defRPr sz="3600"/>
            </a:pPr>
            <a:r>
              <a:t>There is often data </a:t>
            </a:r>
          </a:p>
          <a:p>
            <a:pPr algn="l">
              <a:defRPr sz="3600"/>
            </a:pPr>
            <a:r>
              <a:t>cleaning to do - numeric fields with commas </a:t>
            </a:r>
          </a:p>
          <a:p>
            <a:pPr algn="l">
              <a:defRPr sz="3600"/>
            </a:pPr>
            <a:r>
              <a:t>stored as text, checks for duplicates, and more. </a:t>
            </a:r>
          </a:p>
          <a:p>
            <a:pPr algn="l">
              <a:defRPr sz="3600"/>
            </a:pPr>
          </a:p>
        </p:txBody>
      </p:sp>
      <p:sp>
        <p:nvSpPr>
          <p:cNvPr id="241" name="Shape 241"/>
          <p:cNvSpPr/>
          <p:nvPr/>
        </p:nvSpPr>
        <p:spPr>
          <a:xfrm>
            <a:off x="5150205" y="6642943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Commonly Used Data Analysis Tools + Learning Resources</a:t>
            </a:r>
          </a:p>
        </p:txBody>
      </p:sp>
      <p:sp>
        <p:nvSpPr>
          <p:cNvPr id="244" name="Shape 244"/>
          <p:cNvSpPr/>
          <p:nvPr/>
        </p:nvSpPr>
        <p:spPr>
          <a:xfrm>
            <a:off x="1165034" y="2603626"/>
            <a:ext cx="3882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</a:t>
            </a:r>
          </a:p>
        </p:txBody>
      </p:sp>
      <p:sp>
        <p:nvSpPr>
          <p:cNvPr id="245" name="Shape 245"/>
          <p:cNvSpPr/>
          <p:nvPr/>
        </p:nvSpPr>
        <p:spPr>
          <a:xfrm>
            <a:off x="384609" y="3346780"/>
            <a:ext cx="12192002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5453272" y="2603626"/>
            <a:ext cx="3882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Python</a:t>
            </a:r>
          </a:p>
        </p:txBody>
      </p:sp>
      <p:sp>
        <p:nvSpPr>
          <p:cNvPr id="247" name="Shape 247"/>
          <p:cNvSpPr/>
          <p:nvPr/>
        </p:nvSpPr>
        <p:spPr>
          <a:xfrm>
            <a:off x="9752070" y="2603626"/>
            <a:ext cx="21708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Other</a:t>
            </a:r>
          </a:p>
        </p:txBody>
      </p:sp>
      <p:sp>
        <p:nvSpPr>
          <p:cNvPr id="248" name="Shape 248"/>
          <p:cNvSpPr/>
          <p:nvPr/>
        </p:nvSpPr>
        <p:spPr>
          <a:xfrm flipV="1">
            <a:off x="5041593" y="3337169"/>
            <a:ext cx="1" cy="2467972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 flipV="1">
            <a:off x="9747860" y="3337169"/>
            <a:ext cx="1" cy="4692162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10159539" y="3498849"/>
            <a:ext cx="179955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SAS</a:t>
            </a:r>
          </a:p>
          <a:p>
            <a:pPr>
              <a:defRPr sz="3600"/>
            </a:pPr>
            <a:r>
              <a:t>SPSS</a:t>
            </a:r>
          </a:p>
          <a:p>
            <a:pPr>
              <a:defRPr sz="3600"/>
            </a:pPr>
            <a:r>
              <a:t>Stata</a:t>
            </a:r>
          </a:p>
          <a:p>
            <a:pPr>
              <a:defRPr sz="3600"/>
            </a:pPr>
            <a:r>
              <a:t>MatLab</a:t>
            </a:r>
          </a:p>
          <a:p>
            <a:pPr>
              <a:defRPr sz="3600"/>
            </a:pPr>
            <a:r>
              <a:t>Julia</a:t>
            </a:r>
          </a:p>
          <a:p>
            <a:pPr>
              <a:defRPr sz="3600"/>
            </a:pPr>
            <a:r>
              <a:t>Excel</a:t>
            </a:r>
          </a:p>
          <a:p>
            <a:pPr>
              <a:defRPr sz="3600"/>
            </a:pPr>
            <a:r>
              <a:t>…</a:t>
            </a:r>
          </a:p>
        </p:txBody>
      </p:sp>
      <p:sp>
        <p:nvSpPr>
          <p:cNvPr id="251" name="Shape 251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52" name="Shape 252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288459" y="3276892"/>
            <a:ext cx="472838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u="sng">
                <a:hlinkClick r:id="rId3" invalidUrl="" action="" tgtFrame="" tooltip="" history="1" highlightClick="0" endSnd="0"/>
              </a:rPr>
              <a:t>Advanced R </a:t>
            </a:r>
          </a:p>
          <a:p>
            <a:pPr algn="l">
              <a:defRPr sz="3600"/>
            </a:pPr>
            <a:r>
              <a:t>by Hadley Wickham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rPr u="sng">
                <a:hlinkClick r:id="rId4" invalidUrl="" action="" tgtFrame="" tooltip="" history="1" highlightClick="0" endSnd="0"/>
              </a:rPr>
              <a:t>Swirl</a:t>
            </a:r>
            <a:r>
              <a:t>. Learn R in R</a:t>
            </a:r>
          </a:p>
        </p:txBody>
      </p:sp>
      <p:sp>
        <p:nvSpPr>
          <p:cNvPr id="257" name="Shape 257"/>
          <p:cNvSpPr/>
          <p:nvPr/>
        </p:nvSpPr>
        <p:spPr>
          <a:xfrm>
            <a:off x="170216" y="5799666"/>
            <a:ext cx="9595637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294192" y="6811268"/>
            <a:ext cx="9347686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u="sng">
                <a:hlinkClick r:id="rId5" invalidUrl="" action="" tgtFrame="" tooltip="" history="1" highlightClick="0" endSnd="0"/>
              </a:rPr>
              <a:t>datacamp.com</a:t>
            </a:r>
            <a:r>
              <a:t>               </a:t>
            </a:r>
            <a:r>
              <a:rPr u="sng">
                <a:hlinkClick r:id="rId6" invalidUrl="" action="" tgtFrame="" tooltip="" history="1" highlightClick="0" endSnd="0"/>
              </a:rPr>
              <a:t>codeschool.com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udemy.com</a:t>
            </a:r>
            <a:r>
              <a:t>                            </a:t>
            </a:r>
            <a:r>
              <a:rPr u="sng">
                <a:hlinkClick r:id="rId8" invalidUrl="" action="" tgtFrame="" tooltip="" history="1" highlightClick="0" endSnd="0"/>
              </a:rPr>
              <a:t>kaggle.com</a:t>
            </a:r>
          </a:p>
          <a:p>
            <a:pPr/>
            <a:r>
              <a:rPr u="sng">
                <a:hlinkClick r:id="rId9" invalidUrl="" action="" tgtFrame="" tooltip="" history="1" highlightClick="0" endSnd="0"/>
              </a:rPr>
              <a:t>codeacademy.com</a:t>
            </a:r>
            <a:r>
              <a:t>                </a:t>
            </a:r>
            <a:r>
              <a:rPr u="sng">
                <a:hlinkClick r:id="rId10" invalidUrl="" action="" tgtFrame="" tooltip="" history="1" highlightClick="0" endSnd="0"/>
              </a:rPr>
              <a:t>coursera.org</a:t>
            </a:r>
          </a:p>
          <a:p>
            <a:pPr/>
            <a:r>
              <a:rPr u="sng">
                <a:hlinkClick r:id="rId11" invalidUrl="" action="" tgtFrame="" tooltip="" history="1" highlightClick="0" endSnd="0"/>
              </a:rPr>
              <a:t>lynda.com</a:t>
            </a:r>
            <a:r>
              <a:t> (free through DC public library)</a:t>
            </a:r>
          </a:p>
        </p:txBody>
      </p:sp>
      <p:sp>
        <p:nvSpPr>
          <p:cNvPr id="259" name="Shape 259"/>
          <p:cNvSpPr/>
          <p:nvPr/>
        </p:nvSpPr>
        <p:spPr>
          <a:xfrm>
            <a:off x="5030532" y="3276892"/>
            <a:ext cx="472838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u="sng">
                <a:hlinkClick r:id="rId12" invalidUrl="" action="" tgtFrame="" tooltip="" history="1" highlightClick="0" endSnd="0"/>
              </a:rPr>
              <a:t>Learn Python the Hard Way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rPr u="sng">
                <a:hlinkClick r:id="rId13" invalidUrl="" action="" tgtFrame="" tooltip="" history="1" highlightClick="0" endSnd="0"/>
              </a:rPr>
              <a:t>Learnpython.org</a:t>
            </a:r>
          </a:p>
        </p:txBody>
      </p:sp>
      <p:sp>
        <p:nvSpPr>
          <p:cNvPr id="260" name="Shape 260"/>
          <p:cNvSpPr/>
          <p:nvPr/>
        </p:nvSpPr>
        <p:spPr>
          <a:xfrm>
            <a:off x="165444" y="5869580"/>
            <a:ext cx="96051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Resources for R, Python, and More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Active DC Data Community</a:t>
            </a:r>
          </a:p>
        </p:txBody>
      </p:sp>
      <p:sp>
        <p:nvSpPr>
          <p:cNvPr id="263" name="Shape 263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64" name="Shape 264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66" name="Shape 266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67" name="Shape 267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68" name="Screen Shot 2016-02-27 at 2.52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97" y="3135009"/>
            <a:ext cx="5016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Screen Shot 2016-02-27 at 2.59.4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687" y="7540195"/>
            <a:ext cx="2413001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creen Shot 2016-02-28 at 5.33.1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92437" y="7286195"/>
            <a:ext cx="2717801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reen Shot 2016-02-28 at 5.34.08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31819" y="7400495"/>
            <a:ext cx="2895601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reen Shot 2016-02-28 at 5.34.5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27044" y="3079303"/>
            <a:ext cx="2905151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creen Shot 2016-02-28 at 8.24.53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20719" y="5056036"/>
            <a:ext cx="2717801" cy="745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 Shot 2016-02-28 at 8.30.26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89084" y="4344690"/>
            <a:ext cx="24511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 Shot 2016-02-28 at 8.33.30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8673" y="4908367"/>
            <a:ext cx="3793619" cy="104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278" name="Shape 278"/>
          <p:cNvSpPr/>
          <p:nvPr/>
        </p:nvSpPr>
        <p:spPr>
          <a:xfrm>
            <a:off x="637846" y="2855859"/>
            <a:ext cx="273486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Point and Click</a:t>
            </a:r>
          </a:p>
        </p:txBody>
      </p:sp>
      <p:sp>
        <p:nvSpPr>
          <p:cNvPr id="279" name="Shape 279"/>
          <p:cNvSpPr/>
          <p:nvPr/>
        </p:nvSpPr>
        <p:spPr>
          <a:xfrm>
            <a:off x="279391" y="3495363"/>
            <a:ext cx="12293601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3901631" y="2892113"/>
            <a:ext cx="55317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Statistical Programming</a:t>
            </a:r>
          </a:p>
        </p:txBody>
      </p:sp>
      <p:sp>
        <p:nvSpPr>
          <p:cNvPr id="281" name="Shape 281"/>
          <p:cNvSpPr/>
          <p:nvPr/>
        </p:nvSpPr>
        <p:spPr>
          <a:xfrm>
            <a:off x="10224492" y="2855859"/>
            <a:ext cx="23337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282" name="Shape 282"/>
          <p:cNvSpPr/>
          <p:nvPr/>
        </p:nvSpPr>
        <p:spPr>
          <a:xfrm>
            <a:off x="9889927" y="3608175"/>
            <a:ext cx="30029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D3</a:t>
            </a:r>
          </a:p>
        </p:txBody>
      </p:sp>
      <p:sp>
        <p:nvSpPr>
          <p:cNvPr id="283" name="Shape 283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84" name="Shape 284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86" name="Shape 286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87" name="Shape 287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6307676" y="3608175"/>
            <a:ext cx="3894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R</a:t>
            </a:r>
          </a:p>
        </p:txBody>
      </p:sp>
      <p:sp>
        <p:nvSpPr>
          <p:cNvPr id="289" name="Shape 289"/>
          <p:cNvSpPr/>
          <p:nvPr/>
        </p:nvSpPr>
        <p:spPr>
          <a:xfrm>
            <a:off x="5335512" y="5494866"/>
            <a:ext cx="23337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Mapping</a:t>
            </a:r>
          </a:p>
        </p:txBody>
      </p:sp>
      <p:sp>
        <p:nvSpPr>
          <p:cNvPr id="290" name="Shape 290"/>
          <p:cNvSpPr/>
          <p:nvPr/>
        </p:nvSpPr>
        <p:spPr>
          <a:xfrm>
            <a:off x="4924738" y="6189133"/>
            <a:ext cx="300290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CartoDB, Leaflet</a:t>
            </a:r>
          </a:p>
          <a:p>
            <a:pPr/>
            <a:r>
              <a:t>Mapbox</a:t>
            </a:r>
          </a:p>
        </p:txBody>
      </p:sp>
      <p:sp>
        <p:nvSpPr>
          <p:cNvPr id="291" name="Shape 291"/>
          <p:cNvSpPr/>
          <p:nvPr/>
        </p:nvSpPr>
        <p:spPr>
          <a:xfrm>
            <a:off x="1260260" y="3608175"/>
            <a:ext cx="149003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Tableau</a:t>
            </a:r>
          </a:p>
        </p:txBody>
      </p:sp>
      <p:sp>
        <p:nvSpPr>
          <p:cNvPr id="292" name="Shape 292"/>
          <p:cNvSpPr/>
          <p:nvPr/>
        </p:nvSpPr>
        <p:spPr>
          <a:xfrm>
            <a:off x="4737677" y="6098116"/>
            <a:ext cx="337702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295" name="Shape 295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Point &amp; Click</a:t>
            </a:r>
          </a:p>
        </p:txBody>
      </p:sp>
      <p:sp>
        <p:nvSpPr>
          <p:cNvPr id="296" name="Shape 296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298" name="Shape 298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299" name="Shape 299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00" name="Shape 30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01" name="Shape 30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03" name="Shape 30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04" name="Shape 30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06" name="Shape 306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Tableau</a:t>
            </a:r>
          </a:p>
        </p:txBody>
      </p:sp>
      <p:sp>
        <p:nvSpPr>
          <p:cNvPr id="307" name="Shape 307"/>
          <p:cNvSpPr/>
          <p:nvPr/>
        </p:nvSpPr>
        <p:spPr>
          <a:xfrm>
            <a:off x="-25400" y="5271782"/>
            <a:ext cx="1300480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Of all tools, point and click is the easiest to learn if no prior programming experience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Creates fast and malleable data viz via drag and drop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Provides a wide range of built-ins but not fully flexible, more bespoke viz styles may not be possible or involve a difficult series of “hacks”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10" name="Shape 310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Point &amp; Click</a:t>
            </a:r>
          </a:p>
        </p:txBody>
      </p:sp>
      <p:sp>
        <p:nvSpPr>
          <p:cNvPr id="311" name="Shape 311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13" name="Shape 313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14" name="Shape 314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15" name="Shape 315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16" name="Shape 316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18" name="Shape 318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19" name="Shape 319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21" name="Shape 321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Tableau</a:t>
            </a:r>
          </a:p>
        </p:txBody>
      </p:sp>
      <p:sp>
        <p:nvSpPr>
          <p:cNvPr id="322" name="Shape 322"/>
          <p:cNvSpPr/>
          <p:nvPr/>
        </p:nvSpPr>
        <p:spPr>
          <a:xfrm>
            <a:off x="0" y="5177159"/>
            <a:ext cx="1300480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If new to R, then steeper learning curve. Best route only if previously familiar with specific programming language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Greater flexible through programmatic chart design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Limited ability to create interactive data viz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25" name="Shape 325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Point &amp; Click</a:t>
            </a:r>
          </a:p>
        </p:txBody>
      </p:sp>
      <p:sp>
        <p:nvSpPr>
          <p:cNvPr id="326" name="Shape 326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29" name="Shape 329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30" name="Shape 33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31" name="Shape 33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33" name="Shape 33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34" name="Shape 33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36" name="Shape 336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Tableau</a:t>
            </a:r>
          </a:p>
        </p:txBody>
      </p:sp>
      <p:sp>
        <p:nvSpPr>
          <p:cNvPr id="337" name="Shape 337"/>
          <p:cNvSpPr/>
          <p:nvPr/>
        </p:nvSpPr>
        <p:spPr>
          <a:xfrm>
            <a:off x="0" y="5139820"/>
            <a:ext cx="13004800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Steep learning curve, challenging even to those with front experience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Extremely flexible in design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Most of the interactive data visualization you see at the NY Times or Washington Post was created D3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40" name="Shape 340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5059511" y="2896964"/>
            <a:ext cx="288577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Mapping</a:t>
            </a:r>
          </a:p>
        </p:txBody>
      </p:sp>
      <p:sp>
        <p:nvSpPr>
          <p:cNvPr id="342" name="Shape 342"/>
          <p:cNvSpPr/>
          <p:nvPr/>
        </p:nvSpPr>
        <p:spPr>
          <a:xfrm>
            <a:off x="333875" y="4066602"/>
            <a:ext cx="123370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CartoDB, Leaflet, MapBox</a:t>
            </a:r>
          </a:p>
        </p:txBody>
      </p:sp>
      <p:sp>
        <p:nvSpPr>
          <p:cNvPr id="343" name="Shape 343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46" name="Shape 346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47" name="Shape 347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0" y="4835020"/>
            <a:ext cx="1300480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Most data visualization tools have mapping, but some tools are mapping specific and very in-depth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May provide geo-location and well stylized / customized basemaps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CartoDB and MapBox both have point and click as well as Javascript capabilities. Leaflet is a Javascript language.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What we’re covering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355599" y="3165538"/>
            <a:ext cx="12293602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800"/>
            </a:lvl1pPr>
          </a:lstStyle>
          <a:p>
            <a:pPr/>
            <a:r>
              <a:t>High level step by step guide to using open source data to visualize our city.</a:t>
            </a:r>
          </a:p>
        </p:txBody>
      </p:sp>
      <p:sp>
        <p:nvSpPr>
          <p:cNvPr id="141" name="Shape 141"/>
          <p:cNvSpPr/>
          <p:nvPr/>
        </p:nvSpPr>
        <p:spPr>
          <a:xfrm>
            <a:off x="537120" y="6172199"/>
            <a:ext cx="283874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Select </a:t>
            </a:r>
          </a:p>
          <a:p>
            <a:pPr>
              <a:defRPr sz="4800"/>
            </a:pPr>
            <a:r>
              <a:t>Your Data</a:t>
            </a:r>
          </a:p>
        </p:txBody>
      </p:sp>
      <p:sp>
        <p:nvSpPr>
          <p:cNvPr id="142" name="Shape 142"/>
          <p:cNvSpPr/>
          <p:nvPr/>
        </p:nvSpPr>
        <p:spPr>
          <a:xfrm>
            <a:off x="3810694" y="6619412"/>
            <a:ext cx="938345" cy="781977"/>
          </a:xfrm>
          <a:prstGeom prst="rightArrow">
            <a:avLst>
              <a:gd name="adj1" fmla="val 32000"/>
              <a:gd name="adj2" fmla="val 7679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997532" y="6172199"/>
            <a:ext cx="321141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Transform </a:t>
            </a:r>
          </a:p>
          <a:p>
            <a:pPr>
              <a:defRPr sz="4800"/>
            </a:pPr>
            <a:r>
              <a:t>Your Data</a:t>
            </a:r>
          </a:p>
        </p:txBody>
      </p:sp>
      <p:sp>
        <p:nvSpPr>
          <p:cNvPr id="144" name="Shape 144"/>
          <p:cNvSpPr/>
          <p:nvPr/>
        </p:nvSpPr>
        <p:spPr>
          <a:xfrm>
            <a:off x="8457438" y="6619412"/>
            <a:ext cx="938346" cy="781977"/>
          </a:xfrm>
          <a:prstGeom prst="rightArrow">
            <a:avLst>
              <a:gd name="adj1" fmla="val 32000"/>
              <a:gd name="adj2" fmla="val 7679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9419083" y="6172199"/>
            <a:ext cx="288577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Visualize </a:t>
            </a:r>
          </a:p>
          <a:p>
            <a:pPr>
              <a:defRPr sz="4800"/>
            </a:pPr>
            <a:r>
              <a:t>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 idx="4294967295"/>
          </p:nvPr>
        </p:nvSpPr>
        <p:spPr>
          <a:xfrm>
            <a:off x="355600" y="2764366"/>
            <a:ext cx="12293600" cy="2044701"/>
          </a:xfrm>
          <a:prstGeom prst="rect">
            <a:avLst/>
          </a:prstGeom>
        </p:spPr>
        <p:txBody>
          <a:bodyPr/>
          <a:lstStyle>
            <a:lvl1pPr algn="ctr"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Let’s Viz Some Data!</a:t>
            </a:r>
          </a:p>
        </p:txBody>
      </p:sp>
      <p:sp>
        <p:nvSpPr>
          <p:cNvPr id="351" name="Shape 351"/>
          <p:cNvSpPr/>
          <p:nvPr/>
        </p:nvSpPr>
        <p:spPr>
          <a:xfrm>
            <a:off x="355599" y="4038599"/>
            <a:ext cx="12293602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A CartoDB Breakout</a:t>
            </a:r>
          </a:p>
          <a:p>
            <a:pPr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www.cartodb.com</a:t>
            </a:r>
          </a:p>
        </p:txBody>
      </p:sp>
      <p:sp>
        <p:nvSpPr>
          <p:cNvPr id="352" name="Shape 352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53" name="Shape 353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55" name="Shape 355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56" name="Shape 356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2160767" y="7995478"/>
            <a:ext cx="868326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future reference this </a:t>
            </a:r>
            <a:r>
              <a:rPr u="sng">
                <a:hlinkClick r:id="rId4" invalidUrl="" action="" tgtFrame="" tooltip="" history="1" highlightClick="0" endSnd="0"/>
              </a:rPr>
              <a:t>Guide to CartoDB</a:t>
            </a:r>
            <a:r>
              <a:t> from a </a:t>
            </a:r>
          </a:p>
          <a:p>
            <a:pPr/>
            <a:r>
              <a:t>recent </a:t>
            </a:r>
            <a:r>
              <a:rPr u="sng">
                <a:hlinkClick r:id="rId5" invalidUrl="" action="" tgtFrame="" tooltip="" history="1" highlightClick="0" endSnd="0"/>
              </a:rPr>
              <a:t>MaptimeDC</a:t>
            </a:r>
            <a:r>
              <a:t> event is great.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Color Matters</a:t>
            </a:r>
          </a:p>
        </p:txBody>
      </p:sp>
      <p:sp>
        <p:nvSpPr>
          <p:cNvPr id="360" name="Shape 36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61" name="Shape 36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63" name="Shape 36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64" name="Shape 36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365" name="Screen Shot 2016-02-29 at 6.40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6" y="2886006"/>
            <a:ext cx="6247258" cy="3547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Screen Shot 2016-02-29 at 6.50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8327" y="2802906"/>
            <a:ext cx="6635430" cy="3713784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hape 367"/>
          <p:cNvSpPr/>
          <p:nvPr/>
        </p:nvSpPr>
        <p:spPr>
          <a:xfrm>
            <a:off x="0" y="6747719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At it’s worst color can repeal or confuse the reader. At it’s best color can draw the reader in and help tell the story.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Color Matters</a:t>
            </a:r>
          </a:p>
        </p:txBody>
      </p:sp>
      <p:sp>
        <p:nvSpPr>
          <p:cNvPr id="370" name="Shape 37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71" name="Shape 37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73" name="Shape 37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74" name="Shape 37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389739" y="2784825"/>
            <a:ext cx="12570181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Use different colors for different categories (qualitative), but not different values across a range (quantitative). 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But never more than six colors.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Be mindful of color blindness. 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For multiple graphs, a connected color scheme.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When in doubt, use ColorBrewer2 at </a:t>
            </a:r>
            <a:r>
              <a:rPr u="sng">
                <a:hlinkClick r:id="rId4" invalidUrl="" action="" tgtFrame="" tooltip="" history="1" highlightClick="0" endSnd="0"/>
              </a:rPr>
              <a:t>colorbrewer2.org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Label Well and Often</a:t>
            </a:r>
          </a:p>
        </p:txBody>
      </p:sp>
      <p:sp>
        <p:nvSpPr>
          <p:cNvPr id="378" name="Shape 37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79" name="Shape 37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81" name="Shape 38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82" name="Shape 38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383" name="Screen Shot 2016-02-29 at 7.00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1309" y="3981576"/>
            <a:ext cx="8680768" cy="4897930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0" y="2641726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Labeling can occasionally be overlooked when focusing on the content of the graph, but are crucial for readers to get the facts</a:t>
            </a:r>
          </a:p>
        </p:txBody>
      </p:sp>
      <p:sp>
        <p:nvSpPr>
          <p:cNvPr id="385" name="Shape 385"/>
          <p:cNvSpPr/>
          <p:nvPr/>
        </p:nvSpPr>
        <p:spPr>
          <a:xfrm>
            <a:off x="0" y="4855741"/>
            <a:ext cx="1300480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Lack of proper </a:t>
            </a:r>
          </a:p>
          <a:p>
            <a:pPr algn="l">
              <a:defRPr sz="3600"/>
            </a:pPr>
            <a:r>
              <a:t>labeling can confuse</a:t>
            </a:r>
          </a:p>
          <a:p>
            <a:pPr algn="l">
              <a:defRPr sz="3600"/>
            </a:pPr>
            <a:r>
              <a:t>or mislead, forcing</a:t>
            </a:r>
          </a:p>
          <a:p>
            <a:pPr algn="l">
              <a:defRPr sz="3600"/>
            </a:pPr>
            <a:r>
              <a:t>the reader to guess </a:t>
            </a:r>
          </a:p>
          <a:p>
            <a:pPr algn="l">
              <a:defRPr sz="3600"/>
            </a:pPr>
            <a:r>
              <a:t>of do “visual math.”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Titles To Tell Stories</a:t>
            </a:r>
          </a:p>
        </p:txBody>
      </p:sp>
      <p:sp>
        <p:nvSpPr>
          <p:cNvPr id="388" name="Shape 38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89" name="Shape 38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91" name="Shape 39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92" name="Shape 39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 idx="4294967295"/>
          </p:nvPr>
        </p:nvSpPr>
        <p:spPr>
          <a:xfrm>
            <a:off x="355600" y="2764366"/>
            <a:ext cx="12293600" cy="2044701"/>
          </a:xfrm>
          <a:prstGeom prst="rect">
            <a:avLst/>
          </a:prstGeom>
        </p:spPr>
        <p:txBody>
          <a:bodyPr/>
          <a:lstStyle>
            <a:lvl1pPr algn="ctr"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Let’s Viz Some Data!</a:t>
            </a:r>
          </a:p>
        </p:txBody>
      </p:sp>
      <p:sp>
        <p:nvSpPr>
          <p:cNvPr id="395" name="Shape 395"/>
          <p:cNvSpPr/>
          <p:nvPr/>
        </p:nvSpPr>
        <p:spPr>
          <a:xfrm>
            <a:off x="355599" y="4172958"/>
            <a:ext cx="12293602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A Tableau Breakout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To get started:</a:t>
            </a:r>
          </a:p>
          <a:p>
            <a:pPr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https://public.tableau.com/s/download</a:t>
            </a:r>
          </a:p>
        </p:txBody>
      </p:sp>
      <p:sp>
        <p:nvSpPr>
          <p:cNvPr id="396" name="Shape 39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97" name="Shape 39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99" name="Shape 39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00" name="Shape 40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2399729" y="7995478"/>
            <a:ext cx="82053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future reference Tableau has a ton of free </a:t>
            </a:r>
          </a:p>
          <a:p>
            <a:pPr/>
            <a:r>
              <a:t>learning resources and a very active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148" name="Shape 148"/>
          <p:cNvSpPr/>
          <p:nvPr/>
        </p:nvSpPr>
        <p:spPr>
          <a:xfrm>
            <a:off x="355599" y="2743327"/>
            <a:ext cx="12293602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I started DataLensDC (</a:t>
            </a:r>
            <a:r>
              <a:rPr u="sng">
                <a:hlinkClick r:id="rId2" invalidUrl="" action="" tgtFrame="" tooltip="" history="1" highlightClick="0" endSnd="0"/>
              </a:rPr>
              <a:t>www.datalensdc.com</a:t>
            </a:r>
            <a:r>
              <a:t> / @datalensdc) last summer, a website that visualizes the trends and characteristics of the District. My work has been published in The Washingtonian, Washington City Paper, and The Atlantic’s CityLab, among other.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Where is Open Data?</a:t>
            </a:r>
          </a:p>
        </p:txBody>
      </p:sp>
      <p:sp>
        <p:nvSpPr>
          <p:cNvPr id="151" name="Shape 151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52" name="Shape 152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54" name="Shape 154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55" name="Shape 155"/>
          <p:cNvSpPr/>
          <p:nvPr/>
        </p:nvSpPr>
        <p:spPr>
          <a:xfrm>
            <a:off x="355599" y="2599266"/>
            <a:ext cx="12293602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Lots of places!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Mainly: </a:t>
            </a:r>
            <a:r>
              <a:rPr u="sng">
                <a:hlinkClick r:id="rId3" invalidUrl="" action="" tgtFrame="" tooltip="" history="1" highlightClick="0" endSnd="0"/>
              </a:rPr>
              <a:t>data.gov</a:t>
            </a:r>
            <a:r>
              <a:t> (for federal data)</a:t>
            </a:r>
          </a:p>
          <a:p>
            <a:pPr lvl="8" algn="l">
              <a:defRPr sz="4800"/>
            </a:pPr>
            <a:r>
              <a:t>   </a:t>
            </a:r>
            <a:r>
              <a:rPr u="sng">
                <a:hlinkClick r:id="rId4" invalidUrl="" action="" tgtFrame="" tooltip="" history="1" highlightClick="0" endSnd="0"/>
              </a:rPr>
              <a:t>opendata.dc.gov</a:t>
            </a:r>
            <a:r>
              <a:t> (for District data)</a:t>
            </a:r>
          </a:p>
          <a:p>
            <a:pPr algn="l">
              <a:defRPr sz="4800"/>
            </a:pPr>
            <a:r>
              <a:t>But also District agency sites (like OSSE, WMATA), and non government actors.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Google ferociously and often. </a:t>
            </a:r>
          </a:p>
        </p:txBody>
      </p:sp>
      <p:sp>
        <p:nvSpPr>
          <p:cNvPr id="156" name="Shape 156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Most Common Datatypes</a:t>
            </a:r>
          </a:p>
        </p:txBody>
      </p:sp>
      <p:sp>
        <p:nvSpPr>
          <p:cNvPr id="159" name="Shape 159"/>
          <p:cNvSpPr/>
          <p:nvPr/>
        </p:nvSpPr>
        <p:spPr>
          <a:xfrm>
            <a:off x="355599" y="2818404"/>
            <a:ext cx="12293602" cy="612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CSV - comma separated values.</a:t>
            </a:r>
          </a:p>
          <a:p>
            <a:pPr lvl="1" algn="l">
              <a:defRPr sz="3600"/>
            </a:pPr>
            <a:r>
              <a:t>Most universally accepted data format, easily accessed in Excel and programming languages.</a:t>
            </a:r>
          </a:p>
          <a:p>
            <a:pPr algn="l">
              <a:defRPr sz="4800"/>
            </a:pPr>
            <a:r>
              <a:t>JSON/GeoJSON - javascript object notation</a:t>
            </a:r>
          </a:p>
          <a:p>
            <a:pPr lvl="1" algn="l">
              <a:defRPr sz="3600"/>
            </a:pPr>
            <a:r>
              <a:t>Data storage through name-value pairing. Common output from APIs, readable in all coding languages.</a:t>
            </a:r>
          </a:p>
          <a:p>
            <a:pPr lvl="2" algn="l">
              <a:defRPr sz="3600"/>
            </a:pPr>
            <a:r>
              <a:t>Just want a CSV? It’s easy! </a:t>
            </a:r>
            <a:r>
              <a:rPr u="sng">
                <a:hlinkClick r:id="rId2" invalidUrl="" action="" tgtFrame="" tooltip="" history="1" highlightClick="0" endSnd="0"/>
              </a:rPr>
              <a:t>http://konklone.io/json/</a:t>
            </a:r>
          </a:p>
          <a:p>
            <a:pPr algn="l">
              <a:defRPr sz="4800"/>
            </a:pPr>
            <a:r>
              <a:t>PDF (not machine readable)</a:t>
            </a:r>
          </a:p>
          <a:p>
            <a:pPr lvl="1" algn="l">
              <a:defRPr sz="3600"/>
            </a:pPr>
            <a:r>
              <a:t>But there’s an app for that! </a:t>
            </a:r>
            <a:r>
              <a:rPr u="sng">
                <a:hlinkClick r:id="rId3" invalidUrl="" action="" tgtFrame="" tooltip="" history="1" highlightClick="0" endSnd="0"/>
              </a:rPr>
              <a:t>http://tabula.technology/</a:t>
            </a:r>
          </a:p>
        </p:txBody>
      </p:sp>
      <p:sp>
        <p:nvSpPr>
          <p:cNvPr id="160" name="Shape 16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61" name="Shape 16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63" name="Shape 16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67" name="Shape 167"/>
          <p:cNvSpPr/>
          <p:nvPr/>
        </p:nvSpPr>
        <p:spPr>
          <a:xfrm>
            <a:off x="355599" y="3257550"/>
            <a:ext cx="12293602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800"/>
            </a:pPr>
            <a:r>
              <a:t>Visualizations require good data. 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  <a:r>
              <a:t>So consider the limitations of your data. 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</p:txBody>
      </p:sp>
      <p:sp>
        <p:nvSpPr>
          <p:cNvPr id="168" name="Shape 16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69" name="Shape 16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71" name="Shape 17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75" name="Shape 175"/>
          <p:cNvSpPr/>
          <p:nvPr/>
        </p:nvSpPr>
        <p:spPr>
          <a:xfrm>
            <a:off x="355599" y="2513509"/>
            <a:ext cx="12293602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How accurate are these estimations?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sz="3600"/>
            </a:pPr>
          </a:p>
          <a:p>
            <a:pPr algn="l">
              <a:defRPr sz="3600"/>
            </a:pPr>
            <a:r>
              <a:t>Margin of error shows the source’s confidence in it’s estimations. These tables can be interpreted as:</a:t>
            </a:r>
          </a:p>
          <a:p>
            <a:pPr algn="l">
              <a:defRPr sz="3600"/>
            </a:pPr>
            <a:r>
              <a:t>We are 90% confident the right number is in between (estimate - margin of error) and (estimate + margin of error)</a:t>
            </a:r>
          </a:p>
        </p:txBody>
      </p:sp>
      <p:pic>
        <p:nvPicPr>
          <p:cNvPr id="176" name="Screen Shot 2016-02-23 at 8.32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0248" y="3489983"/>
            <a:ext cx="8581345" cy="2371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78" name="Shape 178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80" name="Shape 180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81" name="Shape 181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8018833" y="5975880"/>
            <a:ext cx="38641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0520">
              <a:spcBef>
                <a:spcPts val="600"/>
              </a:spcBef>
              <a:defRPr sz="1440">
                <a:solidFill>
                  <a:srgbClr val="5C86B9"/>
                </a:solidFill>
              </a:defRPr>
            </a:lvl1pPr>
          </a:lstStyle>
          <a:p>
            <a:pPr/>
            <a:r>
              <a:t>Source: Census American Community Survey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85" name="Shape 185"/>
          <p:cNvSpPr/>
          <p:nvPr/>
        </p:nvSpPr>
        <p:spPr>
          <a:xfrm>
            <a:off x="355599" y="2513509"/>
            <a:ext cx="12293602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How accurate are these estimations?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sz="3600"/>
            </a:pPr>
          </a:p>
          <a:p>
            <a:pPr algn="l">
              <a:defRPr sz="3600"/>
            </a:pPr>
            <a:r>
              <a:t>Generally, the margin of error decreases as the population size gets bigger.  This may mean looking at a larger geography, a more general group of people or data collected over a larger time span. </a:t>
            </a:r>
          </a:p>
        </p:txBody>
      </p:sp>
      <p:sp>
        <p:nvSpPr>
          <p:cNvPr id="186" name="Shape 18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87" name="Shape 18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89" name="Shape 18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90" name="Shape 19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841029" y="6146577"/>
            <a:ext cx="38641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0520">
              <a:spcBef>
                <a:spcPts val="600"/>
              </a:spcBef>
              <a:defRPr sz="1440">
                <a:solidFill>
                  <a:srgbClr val="5C86B9"/>
                </a:solidFill>
              </a:defRPr>
            </a:lvl1pPr>
          </a:lstStyle>
          <a:p>
            <a:pPr/>
            <a:r>
              <a:t>Source: Census American Community Survey</a:t>
            </a:r>
          </a:p>
        </p:txBody>
      </p:sp>
      <p:pic>
        <p:nvPicPr>
          <p:cNvPr id="192" name="Screen Shot 2016-02-28 at 10.18.2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0433" y="3294353"/>
            <a:ext cx="7195878" cy="289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pc="-122" sz="6142">
                <a:solidFill>
                  <a:srgbClr val="D81E00"/>
                </a:solidFill>
              </a:defRPr>
            </a:pPr>
            <a:r>
              <a:t>Should I viz </a:t>
            </a:r>
          </a:p>
          <a:p>
            <a:pPr defTabSz="484886">
              <a:defRPr spc="-122" sz="6142">
                <a:solidFill>
                  <a:srgbClr val="D81E00"/>
                </a:solidFill>
              </a:defRPr>
            </a:pPr>
            <a:r>
              <a:t>this data?</a:t>
            </a:r>
          </a:p>
        </p:txBody>
      </p:sp>
      <p:sp>
        <p:nvSpPr>
          <p:cNvPr id="195" name="Shape 195"/>
          <p:cNvSpPr/>
          <p:nvPr/>
        </p:nvSpPr>
        <p:spPr>
          <a:xfrm>
            <a:off x="107983" y="2749549"/>
            <a:ext cx="4939308" cy="55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Is the data </a:t>
            </a:r>
          </a:p>
          <a:p>
            <a:pPr algn="l">
              <a:defRPr sz="4800"/>
            </a:pPr>
            <a:r>
              <a:t>representative of </a:t>
            </a:r>
          </a:p>
          <a:p>
            <a:pPr algn="l">
              <a:defRPr sz="4800"/>
            </a:pPr>
            <a:r>
              <a:t>the population?</a:t>
            </a:r>
          </a:p>
          <a:p>
            <a:pPr algn="l">
              <a:defRPr sz="3600"/>
            </a:pPr>
            <a:r>
              <a:t>The Vision Zero Safety</a:t>
            </a:r>
          </a:p>
          <a:p>
            <a:pPr algn="l">
              <a:defRPr sz="3600"/>
            </a:pPr>
            <a:r>
              <a:t>Map shows locations</a:t>
            </a:r>
          </a:p>
          <a:p>
            <a:pPr algn="l">
              <a:defRPr sz="3600"/>
            </a:pPr>
            <a:r>
              <a:t>people have self-</a:t>
            </a:r>
          </a:p>
          <a:p>
            <a:pPr algn="l">
              <a:defRPr sz="3600"/>
            </a:pPr>
            <a:r>
              <a:t>reported online as </a:t>
            </a:r>
          </a:p>
          <a:p>
            <a:pPr algn="l">
              <a:defRPr sz="3600"/>
            </a:pPr>
            <a:r>
              <a:t>hazardous.</a:t>
            </a:r>
          </a:p>
        </p:txBody>
      </p:sp>
      <p:pic>
        <p:nvPicPr>
          <p:cNvPr id="196" name="Screen Shot 2016-02-23 at 8.39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85" y="1336867"/>
            <a:ext cx="7716811" cy="707986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98" name="Shape 198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00" name="Shape 200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01" name="Shape 201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5167274" y="8452322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