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9" r:id="rId5"/>
    <p:sldId id="260" r:id="rId6"/>
    <p:sldId id="258" r:id="rId7"/>
    <p:sldId id="265" r:id="rId8"/>
    <p:sldId id="262" r:id="rId9"/>
    <p:sldId id="261" r:id="rId10"/>
    <p:sldId id="264" r:id="rId11"/>
    <p:sldId id="266" r:id="rId12"/>
    <p:sldId id="267" r:id="rId13"/>
    <p:sldId id="274" r:id="rId14"/>
    <p:sldId id="268" r:id="rId15"/>
    <p:sldId id="271" r:id="rId16"/>
    <p:sldId id="273" r:id="rId17"/>
    <p:sldId id="269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91E2B-0C13-4067-B8BB-C39C4DB458F3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7422F-15B2-4467-8102-041DCED96D2C}">
      <dgm:prSet phldrT="[Text]"/>
      <dgm:spPr/>
      <dgm:t>
        <a:bodyPr/>
        <a:lstStyle/>
        <a:p>
          <a:r>
            <a:rPr lang="en-US" dirty="0" smtClean="0"/>
            <a:t>C#/VB.NET Code</a:t>
          </a:r>
          <a:endParaRPr lang="en-US" dirty="0"/>
        </a:p>
      </dgm:t>
    </dgm:pt>
    <dgm:pt modelId="{01335DEB-C047-4B8E-9799-5E104FF08C98}" type="parTrans" cxnId="{0D46B63C-D488-4185-B1A2-21AF5022D805}">
      <dgm:prSet/>
      <dgm:spPr/>
      <dgm:t>
        <a:bodyPr/>
        <a:lstStyle/>
        <a:p>
          <a:endParaRPr lang="en-US"/>
        </a:p>
      </dgm:t>
    </dgm:pt>
    <dgm:pt modelId="{A1C92DEC-E422-424F-BF83-8DF39CA27B49}" type="sibTrans" cxnId="{0D46B63C-D488-4185-B1A2-21AF5022D805}">
      <dgm:prSet/>
      <dgm:spPr/>
      <dgm:t>
        <a:bodyPr/>
        <a:lstStyle/>
        <a:p>
          <a:endParaRPr lang="en-US"/>
        </a:p>
      </dgm:t>
    </dgm:pt>
    <dgm:pt modelId="{A99AE5BA-FA61-4163-9D58-5B8AF3B174D0}">
      <dgm:prSet phldrT="[Text]"/>
      <dgm:spPr/>
      <dgm:t>
        <a:bodyPr/>
        <a:lstStyle/>
        <a:p>
          <a:r>
            <a:rPr lang="en-US" dirty="0" smtClean="0"/>
            <a:t>IL Compiler</a:t>
          </a:r>
          <a:endParaRPr lang="en-US" dirty="0"/>
        </a:p>
      </dgm:t>
    </dgm:pt>
    <dgm:pt modelId="{51F6A593-A138-487B-A97F-0FD30B95311E}" type="parTrans" cxnId="{22257BD6-3D25-48CB-B206-BA37F73DA8C7}">
      <dgm:prSet/>
      <dgm:spPr/>
      <dgm:t>
        <a:bodyPr/>
        <a:lstStyle/>
        <a:p>
          <a:endParaRPr lang="en-US"/>
        </a:p>
      </dgm:t>
    </dgm:pt>
    <dgm:pt modelId="{213097BE-1196-4BDF-99BB-C88E070110ED}" type="sibTrans" cxnId="{22257BD6-3D25-48CB-B206-BA37F73DA8C7}">
      <dgm:prSet/>
      <dgm:spPr/>
      <dgm:t>
        <a:bodyPr/>
        <a:lstStyle/>
        <a:p>
          <a:endParaRPr lang="en-US"/>
        </a:p>
      </dgm:t>
    </dgm:pt>
    <dgm:pt modelId="{2622D618-0D28-4627-82AD-5AF5E4C744B3}">
      <dgm:prSet phldrT="[Text]"/>
      <dgm:spPr/>
      <dgm:t>
        <a:bodyPr/>
        <a:lstStyle/>
        <a:p>
          <a:r>
            <a:rPr lang="en-US" dirty="0" smtClean="0"/>
            <a:t>CIL Bytecode</a:t>
          </a:r>
          <a:endParaRPr lang="en-US" dirty="0"/>
        </a:p>
      </dgm:t>
    </dgm:pt>
    <dgm:pt modelId="{556BFE58-E797-4056-8F8B-C6BBA91780BA}" type="parTrans" cxnId="{2608209B-AEE3-49C2-842E-B1F85FCA7E7E}">
      <dgm:prSet/>
      <dgm:spPr/>
      <dgm:t>
        <a:bodyPr/>
        <a:lstStyle/>
        <a:p>
          <a:endParaRPr lang="en-US"/>
        </a:p>
      </dgm:t>
    </dgm:pt>
    <dgm:pt modelId="{E45E5A03-99EE-4869-911A-16530088E3C3}" type="sibTrans" cxnId="{2608209B-AEE3-49C2-842E-B1F85FCA7E7E}">
      <dgm:prSet/>
      <dgm:spPr/>
      <dgm:t>
        <a:bodyPr/>
        <a:lstStyle/>
        <a:p>
          <a:endParaRPr lang="en-US"/>
        </a:p>
      </dgm:t>
    </dgm:pt>
    <dgm:pt modelId="{F289EFAD-E39C-4F4D-AA30-1060E4F6543E}">
      <dgm:prSet phldrT="[Text]"/>
      <dgm:spPr/>
      <dgm:t>
        <a:bodyPr/>
        <a:lstStyle/>
        <a:p>
          <a:r>
            <a:rPr lang="en-US" dirty="0" smtClean="0"/>
            <a:t>Common Language Runtime</a:t>
          </a:r>
        </a:p>
      </dgm:t>
    </dgm:pt>
    <dgm:pt modelId="{90E42CDF-37DA-491A-98BA-405B81427960}" type="parTrans" cxnId="{2C9BF0EE-6041-4245-96F7-C81FE3E9B11C}">
      <dgm:prSet/>
      <dgm:spPr/>
      <dgm:t>
        <a:bodyPr/>
        <a:lstStyle/>
        <a:p>
          <a:endParaRPr lang="en-US"/>
        </a:p>
      </dgm:t>
    </dgm:pt>
    <dgm:pt modelId="{00C1CBDE-6F5C-41A2-9BB1-EE35F337C545}" type="sibTrans" cxnId="{2C9BF0EE-6041-4245-96F7-C81FE3E9B11C}">
      <dgm:prSet/>
      <dgm:spPr/>
      <dgm:t>
        <a:bodyPr/>
        <a:lstStyle/>
        <a:p>
          <a:endParaRPr lang="en-US"/>
        </a:p>
      </dgm:t>
    </dgm:pt>
    <dgm:pt modelId="{BD49017E-262C-43D6-AA0F-68B9F1A957B2}">
      <dgm:prSet phldrT="[Text]"/>
      <dgm:spPr/>
      <dgm:t>
        <a:bodyPr/>
        <a:lstStyle/>
        <a:p>
          <a:r>
            <a:rPr lang="en-US" dirty="0" smtClean="0"/>
            <a:t>Machine Code</a:t>
          </a:r>
          <a:endParaRPr lang="en-US" dirty="0"/>
        </a:p>
      </dgm:t>
    </dgm:pt>
    <dgm:pt modelId="{EEB58D07-DDC1-49D1-8522-E877D5E0B0D4}" type="parTrans" cxnId="{7A63CA3A-2D14-408E-AE00-BA55B19ADD7D}">
      <dgm:prSet/>
      <dgm:spPr/>
      <dgm:t>
        <a:bodyPr/>
        <a:lstStyle/>
        <a:p>
          <a:endParaRPr lang="en-US"/>
        </a:p>
      </dgm:t>
    </dgm:pt>
    <dgm:pt modelId="{C0835FBA-2762-45C2-A4D9-CC6E39570B61}" type="sibTrans" cxnId="{7A63CA3A-2D14-408E-AE00-BA55B19ADD7D}">
      <dgm:prSet/>
      <dgm:spPr/>
      <dgm:t>
        <a:bodyPr/>
        <a:lstStyle/>
        <a:p>
          <a:endParaRPr lang="en-US"/>
        </a:p>
      </dgm:t>
    </dgm:pt>
    <dgm:pt modelId="{E97E6207-6526-4881-A610-DD1F4FABCF58}">
      <dgm:prSet phldrT="[Text]"/>
      <dgm:spPr/>
      <dgm:t>
        <a:bodyPr/>
        <a:lstStyle/>
        <a:p>
          <a:r>
            <a:rPr lang="en-US" dirty="0" smtClean="0"/>
            <a:t>.NET Native Image Cache</a:t>
          </a:r>
        </a:p>
      </dgm:t>
    </dgm:pt>
    <dgm:pt modelId="{78C6E5C1-AD5C-466A-A4EC-312E1DFC84A1}" type="parTrans" cxnId="{7B2240F6-494D-40C8-B65B-A89436B763C5}">
      <dgm:prSet/>
      <dgm:spPr/>
    </dgm:pt>
    <dgm:pt modelId="{D300FC99-7D20-4AD3-A3EE-7C78DD41DD64}" type="sibTrans" cxnId="{7B2240F6-494D-40C8-B65B-A89436B763C5}">
      <dgm:prSet/>
      <dgm:spPr/>
    </dgm:pt>
    <dgm:pt modelId="{6F8F3ECD-7D59-49CF-9FCD-BD693AF73908}" type="pres">
      <dgm:prSet presAssocID="{57291E2B-0C13-4067-B8BB-C39C4DB458F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FA0591-5DD5-4AA6-A5B4-999274BB8C26}" type="pres">
      <dgm:prSet presAssocID="{0997422F-15B2-4467-8102-041DCED96D2C}" presName="compNode" presStyleCnt="0"/>
      <dgm:spPr/>
    </dgm:pt>
    <dgm:pt modelId="{06C7D35E-34DF-4225-AD94-9B49B2128375}" type="pres">
      <dgm:prSet presAssocID="{0997422F-15B2-4467-8102-041DCED96D2C}" presName="noGeometry" presStyleCnt="0"/>
      <dgm:spPr/>
    </dgm:pt>
    <dgm:pt modelId="{27AC377E-AE90-47F7-A87A-CC0EC93F1BA0}" type="pres">
      <dgm:prSet presAssocID="{0997422F-15B2-4467-8102-041DCED96D2C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D5B0-C7C5-40E2-96F7-2A29A5F9E617}" type="pres">
      <dgm:prSet presAssocID="{0997422F-15B2-4467-8102-041DCED96D2C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8AF5F8B4-798C-4E00-8AEC-4A8E1A5504B3}" type="pres">
      <dgm:prSet presAssocID="{0997422F-15B2-4467-8102-041DCED96D2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1F06A-45CC-4F65-9A60-740ABFA50926}" type="pres">
      <dgm:prSet presAssocID="{0997422F-15B2-4467-8102-041DCED96D2C}" presName="aSpace" presStyleCnt="0"/>
      <dgm:spPr/>
    </dgm:pt>
    <dgm:pt modelId="{E4309663-BF1B-4392-977C-6046FBCC3845}" type="pres">
      <dgm:prSet presAssocID="{2622D618-0D28-4627-82AD-5AF5E4C744B3}" presName="compNode" presStyleCnt="0"/>
      <dgm:spPr/>
    </dgm:pt>
    <dgm:pt modelId="{BDF81378-C310-429F-BB94-63C87890BC12}" type="pres">
      <dgm:prSet presAssocID="{2622D618-0D28-4627-82AD-5AF5E4C744B3}" presName="noGeometry" presStyleCnt="0"/>
      <dgm:spPr/>
    </dgm:pt>
    <dgm:pt modelId="{A0E067A1-FEC0-4990-9CB0-6A011FFAD384}" type="pres">
      <dgm:prSet presAssocID="{2622D618-0D28-4627-82AD-5AF5E4C744B3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29572-6779-4285-A9B7-3D6103A206A7}" type="pres">
      <dgm:prSet presAssocID="{2622D618-0D28-4627-82AD-5AF5E4C744B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8E7C9F59-4D0B-4321-ACB9-B789751738AB}" type="pres">
      <dgm:prSet presAssocID="{2622D618-0D28-4627-82AD-5AF5E4C744B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FE553-F56E-46DD-BCB2-A4CCF28292D4}" type="pres">
      <dgm:prSet presAssocID="{2622D618-0D28-4627-82AD-5AF5E4C744B3}" presName="aSpace" presStyleCnt="0"/>
      <dgm:spPr/>
    </dgm:pt>
    <dgm:pt modelId="{4D6BCEC5-150F-4DA2-BF42-E8387CD67ABB}" type="pres">
      <dgm:prSet presAssocID="{BD49017E-262C-43D6-AA0F-68B9F1A957B2}" presName="compNode" presStyleCnt="0"/>
      <dgm:spPr/>
    </dgm:pt>
    <dgm:pt modelId="{9C9C5433-AD40-4C50-9D07-7496987B4E4B}" type="pres">
      <dgm:prSet presAssocID="{BD49017E-262C-43D6-AA0F-68B9F1A957B2}" presName="noGeometry" presStyleCnt="0"/>
      <dgm:spPr/>
    </dgm:pt>
    <dgm:pt modelId="{F14B32DC-A5BC-4084-B3AA-30539218AFFA}" type="pres">
      <dgm:prSet presAssocID="{BD49017E-262C-43D6-AA0F-68B9F1A957B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7C98F-4FB7-4A8A-8869-0CDD25F119C0}" type="pres">
      <dgm:prSet presAssocID="{BD49017E-262C-43D6-AA0F-68B9F1A957B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A956B9EC-EDED-4511-A75A-FE51AB58448E}" type="pres">
      <dgm:prSet presAssocID="{BD49017E-262C-43D6-AA0F-68B9F1A957B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46B63C-D488-4185-B1A2-21AF5022D805}" srcId="{57291E2B-0C13-4067-B8BB-C39C4DB458F3}" destId="{0997422F-15B2-4467-8102-041DCED96D2C}" srcOrd="0" destOrd="0" parTransId="{01335DEB-C047-4B8E-9799-5E104FF08C98}" sibTransId="{A1C92DEC-E422-424F-BF83-8DF39CA27B49}"/>
    <dgm:cxn modelId="{7B2240F6-494D-40C8-B65B-A89436B763C5}" srcId="{BD49017E-262C-43D6-AA0F-68B9F1A957B2}" destId="{E97E6207-6526-4881-A610-DD1F4FABCF58}" srcOrd="0" destOrd="0" parTransId="{78C6E5C1-AD5C-466A-A4EC-312E1DFC84A1}" sibTransId="{D300FC99-7D20-4AD3-A3EE-7C78DD41DD64}"/>
    <dgm:cxn modelId="{3A38092E-6B0F-4041-821C-ACCB802CF677}" type="presOf" srcId="{0997422F-15B2-4467-8102-041DCED96D2C}" destId="{8AF5F8B4-798C-4E00-8AEC-4A8E1A5504B3}" srcOrd="0" destOrd="0" presId="urn:microsoft.com/office/officeart/2005/8/layout/hProcess6"/>
    <dgm:cxn modelId="{C1BDC8D0-FD49-462F-8C40-9654B77A72EA}" type="presOf" srcId="{A99AE5BA-FA61-4163-9D58-5B8AF3B174D0}" destId="{C094D5B0-C7C5-40E2-96F7-2A29A5F9E617}" srcOrd="1" destOrd="0" presId="urn:microsoft.com/office/officeart/2005/8/layout/hProcess6"/>
    <dgm:cxn modelId="{22257BD6-3D25-48CB-B206-BA37F73DA8C7}" srcId="{0997422F-15B2-4467-8102-041DCED96D2C}" destId="{A99AE5BA-FA61-4163-9D58-5B8AF3B174D0}" srcOrd="0" destOrd="0" parTransId="{51F6A593-A138-487B-A97F-0FD30B95311E}" sibTransId="{213097BE-1196-4BDF-99BB-C88E070110ED}"/>
    <dgm:cxn modelId="{B27C91CC-6DC7-4AB0-B6BC-A2EFF7071678}" type="presOf" srcId="{A99AE5BA-FA61-4163-9D58-5B8AF3B174D0}" destId="{27AC377E-AE90-47F7-A87A-CC0EC93F1BA0}" srcOrd="0" destOrd="0" presId="urn:microsoft.com/office/officeart/2005/8/layout/hProcess6"/>
    <dgm:cxn modelId="{7A63CA3A-2D14-408E-AE00-BA55B19ADD7D}" srcId="{57291E2B-0C13-4067-B8BB-C39C4DB458F3}" destId="{BD49017E-262C-43D6-AA0F-68B9F1A957B2}" srcOrd="2" destOrd="0" parTransId="{EEB58D07-DDC1-49D1-8522-E877D5E0B0D4}" sibTransId="{C0835FBA-2762-45C2-A4D9-CC6E39570B61}"/>
    <dgm:cxn modelId="{8AC5D097-2EA6-493F-A65F-C505D15073AE}" type="presOf" srcId="{E97E6207-6526-4881-A610-DD1F4FABCF58}" destId="{F14B32DC-A5BC-4084-B3AA-30539218AFFA}" srcOrd="0" destOrd="0" presId="urn:microsoft.com/office/officeart/2005/8/layout/hProcess6"/>
    <dgm:cxn modelId="{A78C6A15-F053-494F-86AD-8740FB651FD8}" type="presOf" srcId="{2622D618-0D28-4627-82AD-5AF5E4C744B3}" destId="{8E7C9F59-4D0B-4321-ACB9-B789751738AB}" srcOrd="0" destOrd="0" presId="urn:microsoft.com/office/officeart/2005/8/layout/hProcess6"/>
    <dgm:cxn modelId="{2C9BF0EE-6041-4245-96F7-C81FE3E9B11C}" srcId="{2622D618-0D28-4627-82AD-5AF5E4C744B3}" destId="{F289EFAD-E39C-4F4D-AA30-1060E4F6543E}" srcOrd="0" destOrd="0" parTransId="{90E42CDF-37DA-491A-98BA-405B81427960}" sibTransId="{00C1CBDE-6F5C-41A2-9BB1-EE35F337C545}"/>
    <dgm:cxn modelId="{35CF49F6-D2B1-47F1-819B-90E46B91098D}" type="presOf" srcId="{57291E2B-0C13-4067-B8BB-C39C4DB458F3}" destId="{6F8F3ECD-7D59-49CF-9FCD-BD693AF73908}" srcOrd="0" destOrd="0" presId="urn:microsoft.com/office/officeart/2005/8/layout/hProcess6"/>
    <dgm:cxn modelId="{63980205-C72F-458A-BD9A-292A1C4FAAEB}" type="presOf" srcId="{E97E6207-6526-4881-A610-DD1F4FABCF58}" destId="{41A7C98F-4FB7-4A8A-8869-0CDD25F119C0}" srcOrd="1" destOrd="0" presId="urn:microsoft.com/office/officeart/2005/8/layout/hProcess6"/>
    <dgm:cxn modelId="{2608209B-AEE3-49C2-842E-B1F85FCA7E7E}" srcId="{57291E2B-0C13-4067-B8BB-C39C4DB458F3}" destId="{2622D618-0D28-4627-82AD-5AF5E4C744B3}" srcOrd="1" destOrd="0" parTransId="{556BFE58-E797-4056-8F8B-C6BBA91780BA}" sibTransId="{E45E5A03-99EE-4869-911A-16530088E3C3}"/>
    <dgm:cxn modelId="{CF6C2C94-27C2-4917-925E-D9C0F6FE2B70}" type="presOf" srcId="{BD49017E-262C-43D6-AA0F-68B9F1A957B2}" destId="{A956B9EC-EDED-4511-A75A-FE51AB58448E}" srcOrd="0" destOrd="0" presId="urn:microsoft.com/office/officeart/2005/8/layout/hProcess6"/>
    <dgm:cxn modelId="{4C5B398C-96B8-4F09-BBA2-947C54E6C109}" type="presOf" srcId="{F289EFAD-E39C-4F4D-AA30-1060E4F6543E}" destId="{9C129572-6779-4285-A9B7-3D6103A206A7}" srcOrd="1" destOrd="0" presId="urn:microsoft.com/office/officeart/2005/8/layout/hProcess6"/>
    <dgm:cxn modelId="{8814F272-D2BA-4FB9-948B-DA62A1153C84}" type="presOf" srcId="{F289EFAD-E39C-4F4D-AA30-1060E4F6543E}" destId="{A0E067A1-FEC0-4990-9CB0-6A011FFAD384}" srcOrd="0" destOrd="0" presId="urn:microsoft.com/office/officeart/2005/8/layout/hProcess6"/>
    <dgm:cxn modelId="{EB633DC7-0DA5-4BF6-BF38-EBB6C593711A}" type="presParOf" srcId="{6F8F3ECD-7D59-49CF-9FCD-BD693AF73908}" destId="{16FA0591-5DD5-4AA6-A5B4-999274BB8C26}" srcOrd="0" destOrd="0" presId="urn:microsoft.com/office/officeart/2005/8/layout/hProcess6"/>
    <dgm:cxn modelId="{597904EF-5969-4E43-986D-6C54100861B0}" type="presParOf" srcId="{16FA0591-5DD5-4AA6-A5B4-999274BB8C26}" destId="{06C7D35E-34DF-4225-AD94-9B49B2128375}" srcOrd="0" destOrd="0" presId="urn:microsoft.com/office/officeart/2005/8/layout/hProcess6"/>
    <dgm:cxn modelId="{56A1B5A7-C60D-4697-9721-DC821FE981F5}" type="presParOf" srcId="{16FA0591-5DD5-4AA6-A5B4-999274BB8C26}" destId="{27AC377E-AE90-47F7-A87A-CC0EC93F1BA0}" srcOrd="1" destOrd="0" presId="urn:microsoft.com/office/officeart/2005/8/layout/hProcess6"/>
    <dgm:cxn modelId="{E2424A88-D4B8-48CF-A5F7-6D629094ACED}" type="presParOf" srcId="{16FA0591-5DD5-4AA6-A5B4-999274BB8C26}" destId="{C094D5B0-C7C5-40E2-96F7-2A29A5F9E617}" srcOrd="2" destOrd="0" presId="urn:microsoft.com/office/officeart/2005/8/layout/hProcess6"/>
    <dgm:cxn modelId="{C981C6D6-811A-41C9-B78D-AA7EE890C2F3}" type="presParOf" srcId="{16FA0591-5DD5-4AA6-A5B4-999274BB8C26}" destId="{8AF5F8B4-798C-4E00-8AEC-4A8E1A5504B3}" srcOrd="3" destOrd="0" presId="urn:microsoft.com/office/officeart/2005/8/layout/hProcess6"/>
    <dgm:cxn modelId="{D4487193-03AC-4838-AD83-A4E0B773544E}" type="presParOf" srcId="{6F8F3ECD-7D59-49CF-9FCD-BD693AF73908}" destId="{4301F06A-45CC-4F65-9A60-740ABFA50926}" srcOrd="1" destOrd="0" presId="urn:microsoft.com/office/officeart/2005/8/layout/hProcess6"/>
    <dgm:cxn modelId="{7117093A-1A94-4220-B5B3-82ADE8527507}" type="presParOf" srcId="{6F8F3ECD-7D59-49CF-9FCD-BD693AF73908}" destId="{E4309663-BF1B-4392-977C-6046FBCC3845}" srcOrd="2" destOrd="0" presId="urn:microsoft.com/office/officeart/2005/8/layout/hProcess6"/>
    <dgm:cxn modelId="{50DA2399-2191-49CA-A18A-0164286FEEC7}" type="presParOf" srcId="{E4309663-BF1B-4392-977C-6046FBCC3845}" destId="{BDF81378-C310-429F-BB94-63C87890BC12}" srcOrd="0" destOrd="0" presId="urn:microsoft.com/office/officeart/2005/8/layout/hProcess6"/>
    <dgm:cxn modelId="{85C74B86-99C0-4148-B5DC-3C2173BEE836}" type="presParOf" srcId="{E4309663-BF1B-4392-977C-6046FBCC3845}" destId="{A0E067A1-FEC0-4990-9CB0-6A011FFAD384}" srcOrd="1" destOrd="0" presId="urn:microsoft.com/office/officeart/2005/8/layout/hProcess6"/>
    <dgm:cxn modelId="{BDF911A7-F80A-44AA-B419-E80D0D75F616}" type="presParOf" srcId="{E4309663-BF1B-4392-977C-6046FBCC3845}" destId="{9C129572-6779-4285-A9B7-3D6103A206A7}" srcOrd="2" destOrd="0" presId="urn:microsoft.com/office/officeart/2005/8/layout/hProcess6"/>
    <dgm:cxn modelId="{67E862DE-6C29-4559-ACB9-726201A6AB15}" type="presParOf" srcId="{E4309663-BF1B-4392-977C-6046FBCC3845}" destId="{8E7C9F59-4D0B-4321-ACB9-B789751738AB}" srcOrd="3" destOrd="0" presId="urn:microsoft.com/office/officeart/2005/8/layout/hProcess6"/>
    <dgm:cxn modelId="{A0C582B2-7855-4CF3-97CF-02685CD0C79A}" type="presParOf" srcId="{6F8F3ECD-7D59-49CF-9FCD-BD693AF73908}" destId="{A8EFE553-F56E-46DD-BCB2-A4CCF28292D4}" srcOrd="3" destOrd="0" presId="urn:microsoft.com/office/officeart/2005/8/layout/hProcess6"/>
    <dgm:cxn modelId="{783590CC-0FA6-464F-8EC8-7B214B4FA05A}" type="presParOf" srcId="{6F8F3ECD-7D59-49CF-9FCD-BD693AF73908}" destId="{4D6BCEC5-150F-4DA2-BF42-E8387CD67ABB}" srcOrd="4" destOrd="0" presId="urn:microsoft.com/office/officeart/2005/8/layout/hProcess6"/>
    <dgm:cxn modelId="{F4B42EE3-3443-4055-8556-CF22D4F8D1BC}" type="presParOf" srcId="{4D6BCEC5-150F-4DA2-BF42-E8387CD67ABB}" destId="{9C9C5433-AD40-4C50-9D07-7496987B4E4B}" srcOrd="0" destOrd="0" presId="urn:microsoft.com/office/officeart/2005/8/layout/hProcess6"/>
    <dgm:cxn modelId="{2A5130AC-5028-4123-A281-DACFAB992EE4}" type="presParOf" srcId="{4D6BCEC5-150F-4DA2-BF42-E8387CD67ABB}" destId="{F14B32DC-A5BC-4084-B3AA-30539218AFFA}" srcOrd="1" destOrd="0" presId="urn:microsoft.com/office/officeart/2005/8/layout/hProcess6"/>
    <dgm:cxn modelId="{9DBDAA8B-A29E-47D3-979B-FBF2D812E428}" type="presParOf" srcId="{4D6BCEC5-150F-4DA2-BF42-E8387CD67ABB}" destId="{41A7C98F-4FB7-4A8A-8869-0CDD25F119C0}" srcOrd="2" destOrd="0" presId="urn:microsoft.com/office/officeart/2005/8/layout/hProcess6"/>
    <dgm:cxn modelId="{0B2F8788-FD3F-43A0-97A8-381AF3D0E31D}" type="presParOf" srcId="{4D6BCEC5-150F-4DA2-BF42-E8387CD67ABB}" destId="{A956B9EC-EDED-4511-A75A-FE51AB58448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C377E-AE90-47F7-A87A-CC0EC93F1BA0}">
      <dsp:nvSpPr>
        <dsp:cNvPr id="0" name=""/>
        <dsp:cNvSpPr/>
      </dsp:nvSpPr>
      <dsp:spPr>
        <a:xfrm>
          <a:off x="643309" y="654645"/>
          <a:ext cx="2553890" cy="2232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IL Compiler</a:t>
          </a:r>
          <a:endParaRPr lang="en-US" sz="2300" kern="1200" dirty="0"/>
        </a:p>
      </dsp:txBody>
      <dsp:txXfrm>
        <a:off x="1281782" y="989508"/>
        <a:ext cx="1245021" cy="1562695"/>
      </dsp:txXfrm>
    </dsp:sp>
    <dsp:sp modelId="{8AF5F8B4-798C-4E00-8AEC-4A8E1A5504B3}">
      <dsp:nvSpPr>
        <dsp:cNvPr id="0" name=""/>
        <dsp:cNvSpPr/>
      </dsp:nvSpPr>
      <dsp:spPr>
        <a:xfrm>
          <a:off x="4836" y="1132383"/>
          <a:ext cx="1276945" cy="1276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C#/VB.NET Code</a:t>
          </a:r>
          <a:endParaRPr lang="en-US" sz="1500" kern="1200" dirty="0"/>
        </a:p>
      </dsp:txBody>
      <dsp:txXfrm>
        <a:off x="191840" y="1319387"/>
        <a:ext cx="902937" cy="902937"/>
      </dsp:txXfrm>
    </dsp:sp>
    <dsp:sp modelId="{A0E067A1-FEC0-4990-9CB0-6A011FFAD384}">
      <dsp:nvSpPr>
        <dsp:cNvPr id="0" name=""/>
        <dsp:cNvSpPr/>
      </dsp:nvSpPr>
      <dsp:spPr>
        <a:xfrm>
          <a:off x="3995291" y="654645"/>
          <a:ext cx="2553890" cy="2232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Common Language Runtime</a:t>
          </a:r>
        </a:p>
      </dsp:txBody>
      <dsp:txXfrm>
        <a:off x="4633763" y="989508"/>
        <a:ext cx="1245021" cy="1562695"/>
      </dsp:txXfrm>
    </dsp:sp>
    <dsp:sp modelId="{8E7C9F59-4D0B-4321-ACB9-B789751738AB}">
      <dsp:nvSpPr>
        <dsp:cNvPr id="0" name=""/>
        <dsp:cNvSpPr/>
      </dsp:nvSpPr>
      <dsp:spPr>
        <a:xfrm>
          <a:off x="3356818" y="1132383"/>
          <a:ext cx="1276945" cy="1276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CIL Bytecode</a:t>
          </a:r>
          <a:endParaRPr lang="en-US" sz="1500" kern="1200" dirty="0"/>
        </a:p>
      </dsp:txBody>
      <dsp:txXfrm>
        <a:off x="3543822" y="1319387"/>
        <a:ext cx="902937" cy="902937"/>
      </dsp:txXfrm>
    </dsp:sp>
    <dsp:sp modelId="{F14B32DC-A5BC-4084-B3AA-30539218AFFA}">
      <dsp:nvSpPr>
        <dsp:cNvPr id="0" name=""/>
        <dsp:cNvSpPr/>
      </dsp:nvSpPr>
      <dsp:spPr>
        <a:xfrm>
          <a:off x="7347272" y="654645"/>
          <a:ext cx="2553890" cy="2232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.NET Native Image Cache</a:t>
          </a:r>
        </a:p>
      </dsp:txBody>
      <dsp:txXfrm>
        <a:off x="7985745" y="989508"/>
        <a:ext cx="1245021" cy="1562695"/>
      </dsp:txXfrm>
    </dsp:sp>
    <dsp:sp modelId="{A956B9EC-EDED-4511-A75A-FE51AB58448E}">
      <dsp:nvSpPr>
        <dsp:cNvPr id="0" name=""/>
        <dsp:cNvSpPr/>
      </dsp:nvSpPr>
      <dsp:spPr>
        <a:xfrm>
          <a:off x="6708799" y="1132383"/>
          <a:ext cx="1276945" cy="1276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Machine Code</a:t>
          </a:r>
          <a:endParaRPr lang="en-US" sz="1500" kern="1200" dirty="0"/>
        </a:p>
      </dsp:txBody>
      <dsp:txXfrm>
        <a:off x="6895803" y="1319387"/>
        <a:ext cx="902937" cy="902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5398A-4D6F-4AAC-9B4F-F3F0374E747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04688-490E-4578-A5CC-6FB37A8D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3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04688-490E-4578-A5CC-6FB37A8DA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04688-490E-4578-A5CC-6FB37A8DA8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04688-490E-4578-A5CC-6FB37A8DA8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is used by </a:t>
            </a:r>
            <a:r>
              <a:rPr lang="en-US" dirty="0" err="1" smtClean="0"/>
              <a:t>IEnumerable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04688-490E-4578-A5CC-6FB37A8DA8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2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Shelledy</a:t>
            </a:r>
          </a:p>
          <a:p>
            <a:r>
              <a:rPr lang="en-US" dirty="0" smtClean="0"/>
              <a:t>Senior Programmer Analyst</a:t>
            </a:r>
          </a:p>
          <a:p>
            <a:r>
              <a:rPr lang="en-US" dirty="0" smtClean="0"/>
              <a:t>Continental Alloys &amp;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and Strings – Example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1400" dirty="0">
                <a:latin typeface="Consolas" panose="020B0609020204030204" pitchFamily="49" charset="0"/>
              </a:rPr>
              <a:t>string</a:t>
            </a:r>
            <a:r>
              <a:rPr lang="en-US" dirty="0" smtClean="0"/>
              <a:t> type in C# is a special case.</a:t>
            </a:r>
          </a:p>
          <a:p>
            <a:r>
              <a:rPr lang="en-US" dirty="0" smtClean="0"/>
              <a:t>C# strings are immutable reference types</a:t>
            </a:r>
          </a:p>
          <a:p>
            <a:r>
              <a:rPr lang="en-US" dirty="0" smtClean="0"/>
              <a:t>They behave similarly to value types </a:t>
            </a:r>
          </a:p>
        </p:txBody>
      </p:sp>
    </p:spTree>
    <p:extLst>
      <p:ext uri="{BB962C8B-B14F-4D97-AF65-F5344CB8AC3E}">
        <p14:creationId xmlns:p14="http://schemas.microsoft.com/office/powerpoint/2010/main" val="31129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dynamically sized</a:t>
            </a:r>
          </a:p>
          <a:p>
            <a:pPr lvl="1"/>
            <a:r>
              <a:rPr lang="en-US" dirty="0" smtClean="0"/>
              <a:t>You can specify a default allocation on declaration</a:t>
            </a:r>
          </a:p>
          <a:p>
            <a:r>
              <a:rPr lang="en-US" dirty="0" smtClean="0"/>
              <a:t>They are 0 indexed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if/then/else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switch/case/default/break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do while/loop and while/do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for/next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foreach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Namespaces are used to organize methods and classes into logical groups</a:t>
            </a:r>
          </a:p>
          <a:p>
            <a:r>
              <a:rPr lang="en-US" dirty="0" smtClean="0"/>
              <a:t>Every class should be a member of a namespace</a:t>
            </a:r>
          </a:p>
          <a:p>
            <a:r>
              <a:rPr lang="en-US" dirty="0" smtClean="0"/>
              <a:t>Namespaces can have multiple levels like File Folders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 of Object Oriented Programming</a:t>
            </a:r>
          </a:p>
          <a:p>
            <a:r>
              <a:rPr lang="en-US" dirty="0" smtClean="0"/>
              <a:t>All are derived from </a:t>
            </a:r>
            <a:r>
              <a:rPr lang="en-US" dirty="0" err="1" smtClean="0">
                <a:latin typeface="Consolas" panose="020B0609020204030204" pitchFamily="49" charset="0"/>
              </a:rPr>
              <a:t>System.Object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Contains Fields, Properties and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type or member can be accessed by any other code in the same assembly or another assembly that references it.</a:t>
            </a:r>
          </a:p>
          <a:p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type or member can be accessed only by code in the same class or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protected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type or member can be accessed only by code in the same class, or in a class that is derived from that class.</a:t>
            </a:r>
          </a:p>
          <a:p>
            <a:r>
              <a:rPr lang="en-US" dirty="0">
                <a:latin typeface="Consolas" panose="020B0609020204030204" pitchFamily="49" charset="0"/>
              </a:rPr>
              <a:t>internal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type or member can be accessed by any code in the same assembly, but not from another assembly.</a:t>
            </a:r>
          </a:p>
          <a:p>
            <a:r>
              <a:rPr lang="en-US" dirty="0">
                <a:latin typeface="Consolas" panose="020B0609020204030204" pitchFamily="49" charset="0"/>
              </a:rPr>
              <a:t>protected internal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type or member can be accessed by any code in the assembly in which it is declared, or from within a derived class in another assembly.</a:t>
            </a:r>
          </a:p>
          <a:p>
            <a:r>
              <a:rPr lang="en-US" dirty="0">
                <a:latin typeface="Consolas" panose="020B0609020204030204" pitchFamily="49" charset="0"/>
              </a:rPr>
              <a:t>private protected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type or member can be accessed only within its declaring assembly, by code in the same class or in a type that is derived from that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default access modifier for classes and their methods is </a:t>
            </a:r>
            <a:r>
              <a:rPr lang="en-US" dirty="0" smtClean="0">
                <a:latin typeface="Consolas" panose="020B0609020204030204" pitchFamily="49" charset="0"/>
              </a:rPr>
              <a:t>internal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are Class members that hide fields</a:t>
            </a:r>
          </a:p>
          <a:p>
            <a:r>
              <a:rPr lang="en-US" dirty="0" smtClean="0"/>
              <a:t>Generally, Properties are public or internal</a:t>
            </a:r>
          </a:p>
          <a:p>
            <a:r>
              <a:rPr lang="en-US" dirty="0" smtClean="0"/>
              <a:t>They implement get and set methods</a:t>
            </a:r>
          </a:p>
          <a:p>
            <a:r>
              <a:rPr lang="en-US" dirty="0" smtClean="0"/>
              <a:t>C# lets you auto implement properties without defining a backing field </a:t>
            </a:r>
          </a:p>
          <a:p>
            <a:r>
              <a:rPr lang="en-US" dirty="0" smtClean="0"/>
              <a:t>You can have different access modifiers for get and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2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Inheritance, Interfaces, and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classes inherit from exactly one object</a:t>
            </a:r>
          </a:p>
          <a:p>
            <a:pPr lvl="1"/>
            <a:r>
              <a:rPr lang="en-US" dirty="0" smtClean="0"/>
              <a:t>Classes without a declared ancestor inherit from </a:t>
            </a:r>
            <a:r>
              <a:rPr lang="en-US" dirty="0" err="1" smtClean="0">
                <a:latin typeface="Consolas" panose="020B0609020204030204" pitchFamily="49" charset="0"/>
              </a:rPr>
              <a:t>System.Object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System.Object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is the exception to this rule</a:t>
            </a:r>
          </a:p>
          <a:p>
            <a:r>
              <a:rPr lang="en-US" dirty="0" smtClean="0"/>
              <a:t>Classes can implement multiple interfaces</a:t>
            </a:r>
          </a:p>
          <a:p>
            <a:pPr lvl="1"/>
            <a:r>
              <a:rPr lang="en-US" dirty="0" smtClean="0"/>
              <a:t>An interface specifies methods that a class that implements it must have</a:t>
            </a:r>
          </a:p>
          <a:p>
            <a:pPr lvl="1"/>
            <a:r>
              <a:rPr lang="en-US" dirty="0" smtClean="0"/>
              <a:t>Interfaces cannot contain implementations, though this is changing in C# 8.0 this year</a:t>
            </a:r>
          </a:p>
          <a:p>
            <a:r>
              <a:rPr lang="en-US" dirty="0" smtClean="0"/>
              <a:t>Classes can be assigned to variables with types matching their own or their ancestors or implemented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descendant of an object inherits all Public methods and properties of the base class</a:t>
            </a:r>
          </a:p>
          <a:p>
            <a:r>
              <a:rPr lang="en-US" dirty="0" smtClean="0"/>
              <a:t>They may not have  a higher access level then their base class</a:t>
            </a:r>
          </a:p>
          <a:p>
            <a:r>
              <a:rPr lang="en-US" dirty="0" smtClean="0"/>
              <a:t>Methods defined on a derived object are not available when it’s assigned to a variable with it’s base type</a:t>
            </a:r>
          </a:p>
          <a:p>
            <a:r>
              <a:rPr lang="en-US" dirty="0" smtClean="0"/>
              <a:t>Methods of the derived class can override virtual methods or provide new implementations that hide methods from the base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Virtual, Override, New,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3625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Descendant objects can provide new </a:t>
            </a:r>
            <a:r>
              <a:rPr lang="en-US" dirty="0" err="1" smtClean="0"/>
              <a:t>implentations</a:t>
            </a:r>
            <a:r>
              <a:rPr lang="en-US" dirty="0" smtClean="0"/>
              <a:t> for public methods of their base class by specifying the method with the </a:t>
            </a:r>
            <a:r>
              <a:rPr lang="en-US" dirty="0" smtClean="0">
                <a:latin typeface="Consolas" panose="020B0609020204030204" pitchFamily="49" charset="0"/>
              </a:rPr>
              <a:t>new</a:t>
            </a:r>
            <a:r>
              <a:rPr lang="en-US" dirty="0" smtClean="0"/>
              <a:t> keyword </a:t>
            </a:r>
            <a:endParaRPr lang="en-US" dirty="0"/>
          </a:p>
          <a:p>
            <a:r>
              <a:rPr lang="en-US" dirty="0" smtClean="0"/>
              <a:t>New methods hide the old method when calling from references to the derived class, but the base class method is used when calling from references to the base class</a:t>
            </a:r>
          </a:p>
          <a:p>
            <a:r>
              <a:rPr lang="en-US" dirty="0" smtClean="0"/>
              <a:t>Descendant objects can override public virtual methods of their base class by specifying the override keyword</a:t>
            </a:r>
          </a:p>
          <a:p>
            <a:r>
              <a:rPr lang="en-US" dirty="0" smtClean="0"/>
              <a:t>Overridden methods use the derived class’s implementation when the base method is 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Cross Platform, Open Source</a:t>
            </a:r>
          </a:p>
          <a:p>
            <a:r>
              <a:rPr lang="en-US" dirty="0" smtClean="0"/>
              <a:t>Developed by Microsoft</a:t>
            </a:r>
          </a:p>
          <a:p>
            <a:r>
              <a:rPr lang="en-US" dirty="0" smtClean="0"/>
              <a:t>First Released 1.0 in 2002</a:t>
            </a:r>
          </a:p>
          <a:p>
            <a:r>
              <a:rPr lang="en-US" dirty="0" smtClean="0"/>
              <a:t>Latest version is 4.7.2</a:t>
            </a:r>
          </a:p>
          <a:p>
            <a:r>
              <a:rPr lang="en-US" dirty="0" smtClean="0"/>
              <a:t>#5 and #7 most Popular Languages are C# and VB.NET </a:t>
            </a:r>
            <a:r>
              <a:rPr lang="en-US" sz="1400" dirty="0" smtClean="0"/>
              <a:t>(</a:t>
            </a:r>
            <a:r>
              <a:rPr lang="en-US" sz="1400" dirty="0" err="1" smtClean="0"/>
              <a:t>Tiobe</a:t>
            </a:r>
            <a:r>
              <a:rPr lang="en-US" sz="1400" dirty="0" smtClean="0"/>
              <a:t> Index Dec. 2017)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75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.NET 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557"/>
          </a:xfrm>
        </p:spPr>
        <p:txBody>
          <a:bodyPr>
            <a:normAutofit/>
          </a:bodyPr>
          <a:lstStyle/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Supports Console, ASP.NET and Entity Framework</a:t>
            </a:r>
          </a:p>
          <a:p>
            <a:r>
              <a:rPr lang="en-US" dirty="0" smtClean="0"/>
              <a:t>3.0 Version this year will support desktop applications</a:t>
            </a:r>
          </a:p>
          <a:p>
            <a:r>
              <a:rPr lang="en-US" dirty="0" smtClean="0"/>
              <a:t>Fully Contained, no need to worry about what version is installed on target</a:t>
            </a:r>
          </a:p>
          <a:p>
            <a:r>
              <a:rPr lang="en-US" dirty="0" smtClean="0"/>
              <a:t>Supported with Visual Studio Code – also free</a:t>
            </a:r>
          </a:p>
          <a:p>
            <a:r>
              <a:rPr lang="en-US" dirty="0" smtClean="0"/>
              <a:t>PB2018 .NET targets are for 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Popularity – Most popular of all .NET languages</a:t>
            </a:r>
          </a:p>
          <a:p>
            <a:r>
              <a:rPr lang="en-US" dirty="0" smtClean="0"/>
              <a:t>Familiar Syntax – Similar to Java or C++/C</a:t>
            </a:r>
          </a:p>
          <a:p>
            <a:r>
              <a:rPr lang="en-US" dirty="0" smtClean="0"/>
              <a:t>Leverages all the features of the CLR outside of Functional Programming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Hello World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using </a:t>
            </a:r>
            <a:r>
              <a:rPr lang="en-US" dirty="0" smtClean="0"/>
              <a:t>Directive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namespace </a:t>
            </a:r>
            <a:r>
              <a:rPr lang="en-US" dirty="0" smtClean="0"/>
              <a:t>Declaration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smtClean="0"/>
              <a:t>Definition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function </a:t>
            </a:r>
            <a:r>
              <a:rPr lang="en-US" dirty="0" smtClean="0"/>
              <a:t>Prototype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statement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44965"/>
            <a:ext cx="4875213" cy="31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Compilation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60696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1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C#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a statically typed language</a:t>
            </a:r>
          </a:p>
          <a:p>
            <a:pPr lvl="1"/>
            <a:r>
              <a:rPr lang="en-US" dirty="0" smtClean="0"/>
              <a:t>Variables must be declared</a:t>
            </a:r>
          </a:p>
          <a:p>
            <a:pPr lvl="1"/>
            <a:r>
              <a:rPr lang="en-US" dirty="0" smtClean="0"/>
              <a:t>Variables can only contain objects that are assignable to the type they are declared for</a:t>
            </a:r>
          </a:p>
          <a:p>
            <a:r>
              <a:rPr lang="en-US" dirty="0" smtClean="0"/>
              <a:t>C# supports Type Inference</a:t>
            </a:r>
          </a:p>
          <a:p>
            <a:pPr lvl="1"/>
            <a:r>
              <a:rPr lang="en-US" dirty="0" smtClean="0"/>
              <a:t>Can use the </a:t>
            </a:r>
            <a:r>
              <a:rPr lang="en-US" dirty="0" err="1" smtClean="0"/>
              <a:t>var</a:t>
            </a:r>
            <a:r>
              <a:rPr lang="en-US" dirty="0" smtClean="0"/>
              <a:t> keyword and types will be inferred from assignment</a:t>
            </a:r>
          </a:p>
          <a:p>
            <a:pPr lvl="1"/>
            <a:r>
              <a:rPr lang="en-US" dirty="0" smtClean="0"/>
              <a:t>Can only use </a:t>
            </a:r>
            <a:r>
              <a:rPr lang="en-US" dirty="0" err="1" smtClean="0"/>
              <a:t>var</a:t>
            </a:r>
            <a:r>
              <a:rPr lang="en-US" dirty="0" smtClean="0"/>
              <a:t> when doing an assignment</a:t>
            </a:r>
          </a:p>
          <a:p>
            <a:pPr lvl="1"/>
            <a:r>
              <a:rPr lang="en-US" dirty="0" smtClean="0"/>
              <a:t>Type is determined by the compiler at compile time, not at runtime</a:t>
            </a:r>
          </a:p>
        </p:txBody>
      </p:sp>
    </p:spTree>
    <p:extLst>
      <p:ext uri="{BB962C8B-B14F-4D97-AF65-F5344CB8AC3E}">
        <p14:creationId xmlns:p14="http://schemas.microsoft.com/office/powerpoint/2010/main" val="15274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Built In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Integral Types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sbyte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System.SByte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byte (</a:t>
            </a:r>
            <a:r>
              <a:rPr lang="en-US" dirty="0" err="1" smtClean="0">
                <a:latin typeface="Consolas" panose="020B0609020204030204" pitchFamily="49" charset="0"/>
              </a:rPr>
              <a:t>System.Byte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short (System.Int16)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ushort</a:t>
            </a:r>
            <a:r>
              <a:rPr lang="en-US" dirty="0" smtClean="0">
                <a:latin typeface="Consolas" panose="020B0609020204030204" pitchFamily="49" charset="0"/>
              </a:rPr>
              <a:t> (System.UInt16)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(System.Int32)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(System.UInt32)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long (System.Int64)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ulong</a:t>
            </a:r>
            <a:r>
              <a:rPr lang="en-US" dirty="0" smtClean="0">
                <a:latin typeface="Consolas" panose="020B0609020204030204" pitchFamily="49" charset="0"/>
              </a:rPr>
              <a:t> (System.UInt64)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Floating Point Types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float (</a:t>
            </a:r>
            <a:r>
              <a:rPr lang="en-US" dirty="0" err="1" smtClean="0">
                <a:latin typeface="Consolas" panose="020B0609020204030204" pitchFamily="49" charset="0"/>
              </a:rPr>
              <a:t>System.Single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double (</a:t>
            </a:r>
            <a:r>
              <a:rPr lang="en-US" dirty="0" err="1" smtClean="0">
                <a:latin typeface="Consolas" panose="020B0609020204030204" pitchFamily="49" charset="0"/>
              </a:rPr>
              <a:t>System.Double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decimal (</a:t>
            </a:r>
            <a:r>
              <a:rPr lang="en-US" dirty="0" err="1" smtClean="0">
                <a:latin typeface="Consolas" panose="020B0609020204030204" pitchFamily="49" charset="0"/>
              </a:rPr>
              <a:t>System.Decimal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Non-numeric Types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ool (</a:t>
            </a:r>
            <a:r>
              <a:rPr lang="en-US" dirty="0" err="1" smtClean="0">
                <a:latin typeface="Consolas" panose="020B0609020204030204" pitchFamily="49" charset="0"/>
              </a:rPr>
              <a:t>System.Boolean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char (</a:t>
            </a:r>
            <a:r>
              <a:rPr lang="en-US" dirty="0" err="1" smtClean="0">
                <a:latin typeface="Consolas" panose="020B0609020204030204" pitchFamily="49" charset="0"/>
              </a:rPr>
              <a:t>System.Char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object (</a:t>
            </a:r>
            <a:r>
              <a:rPr lang="en-US" dirty="0" err="1" smtClean="0">
                <a:latin typeface="Consolas" panose="020B0609020204030204" pitchFamily="49" charset="0"/>
              </a:rPr>
              <a:t>System.Object</a:t>
            </a:r>
            <a:r>
              <a:rPr lang="en-US" dirty="0" smtClean="0">
                <a:latin typeface="Consolas" panose="020B0609020204030204" pitchFamily="49" charset="0"/>
              </a:rPr>
              <a:t>)*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string (</a:t>
            </a:r>
            <a:r>
              <a:rPr lang="en-US" dirty="0" err="1" smtClean="0">
                <a:latin typeface="Consolas" panose="020B0609020204030204" pitchFamily="49" charset="0"/>
              </a:rPr>
              <a:t>System.String</a:t>
            </a:r>
            <a:r>
              <a:rPr lang="en-US" dirty="0" smtClean="0">
                <a:latin typeface="Consolas" panose="020B0609020204030204" pitchFamily="49" charset="0"/>
              </a:rPr>
              <a:t>)*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1314" y="5997039"/>
            <a:ext cx="612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*All built-in types are Value Types except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 vs. Reference Types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Always copied by value</a:t>
            </a:r>
          </a:p>
          <a:p>
            <a:r>
              <a:rPr lang="en-US" dirty="0" smtClean="0"/>
              <a:t>Sometimes allocated on stack</a:t>
            </a:r>
          </a:p>
          <a:p>
            <a:r>
              <a:rPr lang="en-US" dirty="0" smtClean="0"/>
              <a:t>Variable contains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Always copied by reference</a:t>
            </a:r>
          </a:p>
          <a:p>
            <a:r>
              <a:rPr lang="en-US" dirty="0" smtClean="0"/>
              <a:t>Allocated on Heap</a:t>
            </a:r>
          </a:p>
          <a:p>
            <a:r>
              <a:rPr lang="en-US" dirty="0" smtClean="0"/>
              <a:t>Variable contains Memory Reference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4282" y="5791198"/>
            <a:ext cx="1011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https://blogs.msdn.microsoft.com/ericlippert/2009/04/27/the-stack-is-an-implementation-detail-part-one/</a:t>
            </a:r>
          </a:p>
        </p:txBody>
      </p:sp>
    </p:spTree>
    <p:extLst>
      <p:ext uri="{BB962C8B-B14F-4D97-AF65-F5344CB8AC3E}">
        <p14:creationId xmlns:p14="http://schemas.microsoft.com/office/powerpoint/2010/main" val="40771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19683</TotalTime>
  <Words>717</Words>
  <Application>Microsoft Office PowerPoint</Application>
  <PresentationFormat>Widescreen</PresentationFormat>
  <Paragraphs>128</Paragraphs>
  <Slides>19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Trebuchet MS</vt:lpstr>
      <vt:lpstr>Tw Cen MT</vt:lpstr>
      <vt:lpstr>Circuit</vt:lpstr>
      <vt:lpstr>Intro to C#</vt:lpstr>
      <vt:lpstr>The .NET Framework</vt:lpstr>
      <vt:lpstr>Why .NET Core?</vt:lpstr>
      <vt:lpstr>Why C#</vt:lpstr>
      <vt:lpstr>Example: Hello World</vt:lpstr>
      <vt:lpstr>.NET Compilation</vt:lpstr>
      <vt:lpstr>Types in C#</vt:lpstr>
      <vt:lpstr>C# Built In Types</vt:lpstr>
      <vt:lpstr>Value Types vs. Reference Types</vt:lpstr>
      <vt:lpstr>C# and Strings – Example 2</vt:lpstr>
      <vt:lpstr>Arrays in C#</vt:lpstr>
      <vt:lpstr>C# Flow Control</vt:lpstr>
      <vt:lpstr>Namespaces</vt:lpstr>
      <vt:lpstr>Classes</vt:lpstr>
      <vt:lpstr>Access Modifiers</vt:lpstr>
      <vt:lpstr>Properties</vt:lpstr>
      <vt:lpstr>Inheritance, Interfaces, and Polymorphism</vt:lpstr>
      <vt:lpstr>Derived Objects</vt:lpstr>
      <vt:lpstr>Virtual, Override, New, base</vt:lpstr>
    </vt:vector>
  </TitlesOfParts>
  <Company>Continental Alloys &amp;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C#</dc:title>
  <dc:creator>Brian Shelledy</dc:creator>
  <cp:lastModifiedBy>Brian Shelledy</cp:lastModifiedBy>
  <cp:revision>56</cp:revision>
  <dcterms:created xsi:type="dcterms:W3CDTF">2018-10-30T15:09:06Z</dcterms:created>
  <dcterms:modified xsi:type="dcterms:W3CDTF">2019-01-11T16:24:56Z</dcterms:modified>
</cp:coreProperties>
</file>